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trictFirstAndLastChars="0" embedTrueTypeFonts="1" saveSubsetFonts="1" autoCompressPictures="0">
  <p:sldMasterIdLst>
    <p:sldMasterId id="2147483648" r:id="rId1"/>
  </p:sldMasterIdLst>
  <p:notesMasterIdLst>
    <p:notesMasterId r:id="rId48"/>
  </p:notesMasterIdLst>
  <p:handoutMasterIdLst>
    <p:handoutMasterId r:id="rId49"/>
  </p:handoutMasterIdLst>
  <p:sldIdLst>
    <p:sldId id="256" r:id="rId2"/>
    <p:sldId id="257" r:id="rId3"/>
    <p:sldId id="262" r:id="rId4"/>
    <p:sldId id="258" r:id="rId5"/>
    <p:sldId id="259" r:id="rId6"/>
    <p:sldId id="260" r:id="rId7"/>
    <p:sldId id="263" r:id="rId8"/>
    <p:sldId id="264" r:id="rId9"/>
    <p:sldId id="265" r:id="rId10"/>
    <p:sldId id="266" r:id="rId11"/>
    <p:sldId id="267" r:id="rId12"/>
    <p:sldId id="268" r:id="rId13"/>
    <p:sldId id="269" r:id="rId14"/>
    <p:sldId id="270" r:id="rId15"/>
    <p:sldId id="271" r:id="rId16"/>
    <p:sldId id="273" r:id="rId17"/>
    <p:sldId id="274" r:id="rId18"/>
    <p:sldId id="275" r:id="rId19"/>
    <p:sldId id="276" r:id="rId20"/>
    <p:sldId id="277" r:id="rId21"/>
    <p:sldId id="278" r:id="rId22"/>
    <p:sldId id="280" r:id="rId23"/>
    <p:sldId id="281" r:id="rId24"/>
    <p:sldId id="282" r:id="rId25"/>
    <p:sldId id="283" r:id="rId26"/>
    <p:sldId id="284" r:id="rId27"/>
    <p:sldId id="285" r:id="rId28"/>
    <p:sldId id="293" r:id="rId29"/>
    <p:sldId id="286" r:id="rId30"/>
    <p:sldId id="294" r:id="rId31"/>
    <p:sldId id="287" r:id="rId32"/>
    <p:sldId id="296" r:id="rId33"/>
    <p:sldId id="297" r:id="rId34"/>
    <p:sldId id="299" r:id="rId35"/>
    <p:sldId id="288" r:id="rId36"/>
    <p:sldId id="289" r:id="rId37"/>
    <p:sldId id="279" r:id="rId38"/>
    <p:sldId id="301" r:id="rId39"/>
    <p:sldId id="302" r:id="rId40"/>
    <p:sldId id="291" r:id="rId41"/>
    <p:sldId id="303" r:id="rId42"/>
    <p:sldId id="292" r:id="rId43"/>
    <p:sldId id="304" r:id="rId44"/>
    <p:sldId id="307" r:id="rId45"/>
    <p:sldId id="308" r:id="rId46"/>
    <p:sldId id="309" r:id="rId47"/>
  </p:sldIdLst>
  <p:sldSz cx="12192000" cy="6858000"/>
  <p:notesSz cx="6858000" cy="9144000"/>
  <p:embeddedFontLst>
    <p:embeddedFont>
      <p:font typeface="Cambria Math" panose="02040503050406030204" pitchFamily="18" charset="0"/>
      <p:regular r:id="rId50"/>
    </p:embeddedFont>
    <p:embeddedFont>
      <p:font typeface="Comic Sans MS" panose="030F0902030302020204" pitchFamily="66" charset="0"/>
      <p:regular r:id="rId51"/>
    </p:embeddedFont>
    <p:embeddedFont>
      <p:font typeface="Gill Sans" panose="020B0502020104020203" pitchFamily="34" charset="-79"/>
      <p:regular r:id="rId52"/>
      <p:bold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4" roundtripDataSignature="AMtx7mhrJsQ+OfQUz4sO2WSgBBcr7+8sa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586"/>
    <p:restoredTop sz="94664"/>
  </p:normalViewPr>
  <p:slideViewPr>
    <p:cSldViewPr snapToGrid="0">
      <p:cViewPr varScale="1">
        <p:scale>
          <a:sx n="151" d="100"/>
          <a:sy n="151" d="100"/>
        </p:scale>
        <p:origin x="52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A8D77F2-5DB7-99A8-256B-9BDE8B4ED7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96274F1-2A5B-1901-3E5E-DEF34CBFD9B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2CE905-F50D-B44D-A2F7-FA8C2661F919}" type="datetimeFigureOut">
              <a:rPr lang="en-US" smtClean="0"/>
              <a:t>7/24/24</a:t>
            </a:fld>
            <a:endParaRPr lang="en-US"/>
          </a:p>
        </p:txBody>
      </p:sp>
      <p:sp>
        <p:nvSpPr>
          <p:cNvPr id="4" name="Footer Placeholder 3">
            <a:extLst>
              <a:ext uri="{FF2B5EF4-FFF2-40B4-BE49-F238E27FC236}">
                <a16:creationId xmlns:a16="http://schemas.microsoft.com/office/drawing/2014/main" id="{9121D488-12CF-DD31-2DA2-8C9058BCBAA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A259665-128C-9120-E29E-81DCD81BDD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BA49F2A-346A-6D46-90CD-7FEBEC281EAC}" type="slidenum">
              <a:rPr lang="en-US" smtClean="0"/>
              <a:t>‹#›</a:t>
            </a:fld>
            <a:endParaRPr lang="en-US"/>
          </a:p>
        </p:txBody>
      </p:sp>
    </p:spTree>
    <p:extLst>
      <p:ext uri="{BB962C8B-B14F-4D97-AF65-F5344CB8AC3E}">
        <p14:creationId xmlns:p14="http://schemas.microsoft.com/office/powerpoint/2010/main" val="27752849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 name="Google Shape;8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ebeec5a5e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ebeec5a5e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ebeec5a5ef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ebeec5a5ef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ebeec5a5ef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ebeec5a5ef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ebeec5a5ef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ebeec5a5ef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3924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ebeec5a5ef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ebeec5a5ef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6338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11"/>
        <p:cNvGrpSpPr/>
        <p:nvPr/>
      </p:nvGrpSpPr>
      <p:grpSpPr>
        <a:xfrm>
          <a:off x="0" y="0"/>
          <a:ext cx="0" cy="0"/>
          <a:chOff x="0" y="0"/>
          <a:chExt cx="0" cy="0"/>
        </a:xfrm>
      </p:grpSpPr>
      <p:sp>
        <p:nvSpPr>
          <p:cNvPr id="12" name="Google Shape;12;p32"/>
          <p:cNvSpPr txBox="1">
            <a:spLocks noGrp="1"/>
          </p:cNvSpPr>
          <p:nvPr>
            <p:ph type="ctrTitle"/>
          </p:nvPr>
        </p:nvSpPr>
        <p:spPr>
          <a:xfrm>
            <a:off x="1600200" y="2386744"/>
            <a:ext cx="8991600" cy="164592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2"/>
          <p:cNvSpPr txBox="1">
            <a:spLocks noGrp="1"/>
          </p:cNvSpPr>
          <p:nvPr>
            <p:ph type="subTitle" idx="1"/>
          </p:nvPr>
        </p:nvSpPr>
        <p:spPr>
          <a:xfrm>
            <a:off x="2695194" y="4352544"/>
            <a:ext cx="6801612" cy="1239894"/>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1000"/>
              </a:spcBef>
              <a:spcAft>
                <a:spcPts val="0"/>
              </a:spcAft>
              <a:buSzPts val="2000"/>
              <a:buNone/>
              <a:defRPr sz="2000">
                <a:solidFill>
                  <a:srgbClr val="FEFEFE"/>
                </a:solidFill>
              </a:defRPr>
            </a:lvl1pPr>
            <a:lvl2pPr lvl="1" algn="ctr">
              <a:lnSpc>
                <a:spcPct val="100000"/>
              </a:lnSpc>
              <a:spcBef>
                <a:spcPts val="1000"/>
              </a:spcBef>
              <a:spcAft>
                <a:spcPts val="0"/>
              </a:spcAft>
              <a:buSzPts val="2000"/>
              <a:buNone/>
              <a:defRPr sz="20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a:endParaRPr/>
          </a:p>
        </p:txBody>
      </p:sp>
      <p:sp>
        <p:nvSpPr>
          <p:cNvPr id="14" name="Google Shape;14;p32"/>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32"/>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2"/>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0"/>
        <p:cNvGrpSpPr/>
        <p:nvPr/>
      </p:nvGrpSpPr>
      <p:grpSpPr>
        <a:xfrm>
          <a:off x="0" y="0"/>
          <a:ext cx="0" cy="0"/>
          <a:chOff x="0" y="0"/>
          <a:chExt cx="0" cy="0"/>
        </a:xfrm>
      </p:grpSpPr>
      <p:sp>
        <p:nvSpPr>
          <p:cNvPr id="71" name="Google Shape;71;p41"/>
          <p:cNvSpPr txBox="1">
            <a:spLocks noGrp="1"/>
          </p:cNvSpPr>
          <p:nvPr>
            <p:ph type="title"/>
          </p:nvPr>
        </p:nvSpPr>
        <p:spPr>
          <a:xfrm>
            <a:off x="2231136" y="964692"/>
            <a:ext cx="7729728" cy="1188720"/>
          </a:xfrm>
          <a:prstGeom prst="rect">
            <a:avLst/>
          </a:prstGeom>
          <a:solidFill>
            <a:srgbClr val="A69F8E">
              <a:alpha val="14901"/>
            </a:srgbClr>
          </a:solidFill>
          <a:ln w="31750" cap="sq" cmpd="sng">
            <a:solidFill>
              <a:srgbClr val="FEFEFE"/>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FEFEF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41"/>
          <p:cNvSpPr txBox="1">
            <a:spLocks noGrp="1"/>
          </p:cNvSpPr>
          <p:nvPr>
            <p:ph type="body" idx="1"/>
          </p:nvPr>
        </p:nvSpPr>
        <p:spPr>
          <a:xfrm rot="5400000">
            <a:off x="4545009" y="324172"/>
            <a:ext cx="3101983" cy="7729728"/>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73" name="Google Shape;73;p41"/>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41"/>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41"/>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6"/>
        <p:cNvGrpSpPr/>
        <p:nvPr/>
      </p:nvGrpSpPr>
      <p:grpSpPr>
        <a:xfrm>
          <a:off x="0" y="0"/>
          <a:ext cx="0" cy="0"/>
          <a:chOff x="0" y="0"/>
          <a:chExt cx="0" cy="0"/>
        </a:xfrm>
      </p:grpSpPr>
      <p:sp>
        <p:nvSpPr>
          <p:cNvPr id="77" name="Google Shape;77;p42"/>
          <p:cNvSpPr txBox="1">
            <a:spLocks noGrp="1"/>
          </p:cNvSpPr>
          <p:nvPr>
            <p:ph type="title"/>
          </p:nvPr>
        </p:nvSpPr>
        <p:spPr>
          <a:xfrm rot="5400000">
            <a:off x="6810676" y="2779696"/>
            <a:ext cx="4983480" cy="1298608"/>
          </a:xfrm>
          <a:prstGeom prst="rect">
            <a:avLst/>
          </a:prstGeom>
          <a:solidFill>
            <a:srgbClr val="A69F8E">
              <a:alpha val="14901"/>
            </a:srgbClr>
          </a:solidFill>
          <a:ln w="31750" cap="sq" cmpd="sng">
            <a:solidFill>
              <a:srgbClr val="FEFEFE"/>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FEFEF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42"/>
          <p:cNvSpPr txBox="1">
            <a:spLocks noGrp="1"/>
          </p:cNvSpPr>
          <p:nvPr>
            <p:ph type="body" idx="1"/>
          </p:nvPr>
        </p:nvSpPr>
        <p:spPr>
          <a:xfrm rot="5400000">
            <a:off x="2838641" y="329756"/>
            <a:ext cx="4983480" cy="6198489"/>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79" name="Google Shape;79;p42"/>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42"/>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42"/>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17"/>
        <p:cNvGrpSpPr/>
        <p:nvPr/>
      </p:nvGrpSpPr>
      <p:grpSpPr>
        <a:xfrm>
          <a:off x="0" y="0"/>
          <a:ext cx="0" cy="0"/>
          <a:chOff x="0" y="0"/>
          <a:chExt cx="0" cy="0"/>
        </a:xfrm>
      </p:grpSpPr>
      <p:sp>
        <p:nvSpPr>
          <p:cNvPr id="18" name="Google Shape;18;p33"/>
          <p:cNvSpPr txBox="1">
            <a:spLocks noGrp="1"/>
          </p:cNvSpPr>
          <p:nvPr>
            <p:ph type="title"/>
          </p:nvPr>
        </p:nvSpPr>
        <p:spPr>
          <a:xfrm>
            <a:off x="1600200" y="2386744"/>
            <a:ext cx="8991600" cy="164592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3"/>
          <p:cNvSpPr txBox="1">
            <a:spLocks noGrp="1"/>
          </p:cNvSpPr>
          <p:nvPr>
            <p:ph type="body" idx="1"/>
          </p:nvPr>
        </p:nvSpPr>
        <p:spPr>
          <a:xfrm>
            <a:off x="2695194" y="4352465"/>
            <a:ext cx="6801612" cy="1265082"/>
          </a:xfrm>
          <a:prstGeom prst="rect">
            <a:avLst/>
          </a:prstGeom>
          <a:noFill/>
          <a:ln>
            <a:noFill/>
          </a:ln>
        </p:spPr>
        <p:txBody>
          <a:bodyPr spcFirstLastPara="1" wrap="square" lIns="91425" tIns="45700" rIns="91425" bIns="45700" anchor="t" anchorCtr="1">
            <a:normAutofit/>
          </a:bodyPr>
          <a:lstStyle>
            <a:lvl1pPr marL="457200" lvl="0" indent="-228600" algn="l">
              <a:lnSpc>
                <a:spcPct val="100000"/>
              </a:lnSpc>
              <a:spcBef>
                <a:spcPts val="1000"/>
              </a:spcBef>
              <a:spcAft>
                <a:spcPts val="0"/>
              </a:spcAft>
              <a:buSzPts val="2000"/>
              <a:buNone/>
              <a:defRPr sz="2000">
                <a:solidFill>
                  <a:schemeClr val="lt1"/>
                </a:solidFill>
              </a:defRPr>
            </a:lvl1pPr>
            <a:lvl2pPr marL="914400" lvl="1" indent="-228600" algn="l">
              <a:lnSpc>
                <a:spcPct val="100000"/>
              </a:lnSpc>
              <a:spcBef>
                <a:spcPts val="1000"/>
              </a:spcBef>
              <a:spcAft>
                <a:spcPts val="0"/>
              </a:spcAft>
              <a:buSzPts val="2000"/>
              <a:buNone/>
              <a:defRPr sz="2000">
                <a:solidFill>
                  <a:schemeClr val="lt1"/>
                </a:solidFill>
              </a:defRPr>
            </a:lvl2pPr>
            <a:lvl3pPr marL="1371600" lvl="2" indent="-228600" algn="l">
              <a:lnSpc>
                <a:spcPct val="100000"/>
              </a:lnSpc>
              <a:spcBef>
                <a:spcPts val="1000"/>
              </a:spcBef>
              <a:spcAft>
                <a:spcPts val="0"/>
              </a:spcAft>
              <a:buSzPts val="1800"/>
              <a:buNone/>
              <a:defRPr sz="1800">
                <a:solidFill>
                  <a:schemeClr val="lt1"/>
                </a:solidFill>
              </a:defRPr>
            </a:lvl3pPr>
            <a:lvl4pPr marL="1828800" lvl="3" indent="-228600" algn="l">
              <a:lnSpc>
                <a:spcPct val="100000"/>
              </a:lnSpc>
              <a:spcBef>
                <a:spcPts val="1000"/>
              </a:spcBef>
              <a:spcAft>
                <a:spcPts val="0"/>
              </a:spcAft>
              <a:buSzPts val="1600"/>
              <a:buNone/>
              <a:defRPr sz="1600">
                <a:solidFill>
                  <a:schemeClr val="lt1"/>
                </a:solidFill>
              </a:defRPr>
            </a:lvl4pPr>
            <a:lvl5pPr marL="2286000" lvl="4" indent="-228600" algn="l">
              <a:lnSpc>
                <a:spcPct val="100000"/>
              </a:lnSpc>
              <a:spcBef>
                <a:spcPts val="1000"/>
              </a:spcBef>
              <a:spcAft>
                <a:spcPts val="0"/>
              </a:spcAft>
              <a:buSzPts val="1600"/>
              <a:buNone/>
              <a:defRPr sz="1600">
                <a:solidFill>
                  <a:schemeClr val="lt1"/>
                </a:solidFill>
              </a:defRPr>
            </a:lvl5pPr>
            <a:lvl6pPr marL="2743200" lvl="5" indent="-228600" algn="l">
              <a:lnSpc>
                <a:spcPct val="100000"/>
              </a:lnSpc>
              <a:spcBef>
                <a:spcPts val="1000"/>
              </a:spcBef>
              <a:spcAft>
                <a:spcPts val="0"/>
              </a:spcAft>
              <a:buSzPts val="1600"/>
              <a:buNone/>
              <a:defRPr sz="1600">
                <a:solidFill>
                  <a:schemeClr val="lt1"/>
                </a:solidFill>
              </a:defRPr>
            </a:lvl6pPr>
            <a:lvl7pPr marL="3200400" lvl="6" indent="-228600" algn="l">
              <a:lnSpc>
                <a:spcPct val="100000"/>
              </a:lnSpc>
              <a:spcBef>
                <a:spcPts val="1000"/>
              </a:spcBef>
              <a:spcAft>
                <a:spcPts val="0"/>
              </a:spcAft>
              <a:buSzPts val="1600"/>
              <a:buNone/>
              <a:defRPr sz="1600">
                <a:solidFill>
                  <a:schemeClr val="lt1"/>
                </a:solidFill>
              </a:defRPr>
            </a:lvl7pPr>
            <a:lvl8pPr marL="3657600" lvl="7" indent="-228600" algn="l">
              <a:lnSpc>
                <a:spcPct val="100000"/>
              </a:lnSpc>
              <a:spcBef>
                <a:spcPts val="1000"/>
              </a:spcBef>
              <a:spcAft>
                <a:spcPts val="0"/>
              </a:spcAft>
              <a:buSzPts val="1600"/>
              <a:buNone/>
              <a:defRPr sz="1600">
                <a:solidFill>
                  <a:schemeClr val="lt1"/>
                </a:solidFill>
              </a:defRPr>
            </a:lvl8pPr>
            <a:lvl9pPr marL="4114800" lvl="8" indent="-228600" algn="l">
              <a:lnSpc>
                <a:spcPct val="100000"/>
              </a:lnSpc>
              <a:spcBef>
                <a:spcPts val="1000"/>
              </a:spcBef>
              <a:spcAft>
                <a:spcPts val="0"/>
              </a:spcAft>
              <a:buSzPts val="1600"/>
              <a:buNone/>
              <a:defRPr sz="1600">
                <a:solidFill>
                  <a:schemeClr val="lt1"/>
                </a:solidFill>
              </a:defRPr>
            </a:lvl9pPr>
          </a:lstStyle>
          <a:p>
            <a:endParaRPr/>
          </a:p>
        </p:txBody>
      </p:sp>
      <p:sp>
        <p:nvSpPr>
          <p:cNvPr id="20" name="Google Shape;20;p33"/>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3"/>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3"/>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34"/>
          <p:cNvSpPr txBox="1">
            <a:spLocks noGrp="1"/>
          </p:cNvSpPr>
          <p:nvPr>
            <p:ph type="title"/>
          </p:nvPr>
        </p:nvSpPr>
        <p:spPr>
          <a:xfrm>
            <a:off x="2231136" y="964692"/>
            <a:ext cx="7729728" cy="1188720"/>
          </a:xfrm>
          <a:prstGeom prst="rect">
            <a:avLst/>
          </a:prstGeom>
          <a:solidFill>
            <a:srgbClr val="A69F8E">
              <a:alpha val="14901"/>
            </a:srgbClr>
          </a:solidFill>
          <a:ln w="31750" cap="sq" cmpd="sng">
            <a:solidFill>
              <a:srgbClr val="FEFEFE"/>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FEFEF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34"/>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4"/>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4"/>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bg>
      <p:bgPr>
        <a:solidFill>
          <a:schemeClr val="dk2"/>
        </a:solidFill>
        <a:effectLst/>
      </p:bgPr>
    </p:bg>
    <p:spTree>
      <p:nvGrpSpPr>
        <p:cNvPr id="1" name="Shape 28"/>
        <p:cNvGrpSpPr/>
        <p:nvPr/>
      </p:nvGrpSpPr>
      <p:grpSpPr>
        <a:xfrm>
          <a:off x="0" y="0"/>
          <a:ext cx="0" cy="0"/>
          <a:chOff x="0" y="0"/>
          <a:chExt cx="0" cy="0"/>
        </a:xfrm>
      </p:grpSpPr>
      <p:sp>
        <p:nvSpPr>
          <p:cNvPr id="29" name="Google Shape;29;p35"/>
          <p:cNvSpPr/>
          <p:nvPr/>
        </p:nvSpPr>
        <p:spPr>
          <a:xfrm>
            <a:off x="0" y="0"/>
            <a:ext cx="6096000"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5"/>
          <p:cNvSpPr txBox="1">
            <a:spLocks noGrp="1"/>
          </p:cNvSpPr>
          <p:nvPr>
            <p:ph type="title"/>
          </p:nvPr>
        </p:nvSpPr>
        <p:spPr>
          <a:xfrm>
            <a:off x="804672" y="2243828"/>
            <a:ext cx="4486656" cy="1141497"/>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lvl1pPr lvl="0" algn="ctr">
              <a:lnSpc>
                <a:spcPct val="90000"/>
              </a:lnSpc>
              <a:spcBef>
                <a:spcPts val="0"/>
              </a:spcBef>
              <a:spcAft>
                <a:spcPts val="0"/>
              </a:spcAft>
              <a:buClr>
                <a:srgbClr val="262626"/>
              </a:buClr>
              <a:buSzPts val="2200"/>
              <a:buFont typeface="Gill Sans"/>
              <a:buNone/>
              <a:defRPr sz="22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35"/>
          <p:cNvSpPr txBox="1">
            <a:spLocks noGrp="1"/>
          </p:cNvSpPr>
          <p:nvPr>
            <p:ph type="body" idx="1"/>
          </p:nvPr>
        </p:nvSpPr>
        <p:spPr>
          <a:xfrm>
            <a:off x="6736080" y="804672"/>
            <a:ext cx="4815840" cy="5248656"/>
          </a:xfrm>
          <a:prstGeom prst="rect">
            <a:avLst/>
          </a:prstGeom>
          <a:noFill/>
          <a:ln>
            <a:noFill/>
          </a:ln>
        </p:spPr>
        <p:txBody>
          <a:bodyPr spcFirstLastPara="1" wrap="square" lIns="91425" tIns="45700" rIns="91425" bIns="45700" anchor="t" anchorCtr="0">
            <a:normAutofit/>
          </a:bodyPr>
          <a:lstStyle>
            <a:lvl1pPr marL="457200" lvl="0" indent="-349250" algn="l">
              <a:lnSpc>
                <a:spcPct val="100000"/>
              </a:lnSpc>
              <a:spcBef>
                <a:spcPts val="1000"/>
              </a:spcBef>
              <a:spcAft>
                <a:spcPts val="0"/>
              </a:spcAft>
              <a:buSzPts val="1900"/>
              <a:buChar char="•"/>
              <a:defRPr sz="1900">
                <a:solidFill>
                  <a:schemeClr val="lt1"/>
                </a:solidFill>
              </a:defRPr>
            </a:lvl1pPr>
            <a:lvl2pPr marL="914400" lvl="1" indent="-330200" algn="l">
              <a:lnSpc>
                <a:spcPct val="100000"/>
              </a:lnSpc>
              <a:spcBef>
                <a:spcPts val="1000"/>
              </a:spcBef>
              <a:spcAft>
                <a:spcPts val="0"/>
              </a:spcAft>
              <a:buSzPts val="1600"/>
              <a:buChar char="•"/>
              <a:defRPr sz="1600">
                <a:solidFill>
                  <a:schemeClr val="lt1"/>
                </a:solidFill>
              </a:defRPr>
            </a:lvl2pPr>
            <a:lvl3pPr marL="1371600" lvl="2" indent="-330200" algn="l">
              <a:lnSpc>
                <a:spcPct val="100000"/>
              </a:lnSpc>
              <a:spcBef>
                <a:spcPts val="1000"/>
              </a:spcBef>
              <a:spcAft>
                <a:spcPts val="0"/>
              </a:spcAft>
              <a:buSzPts val="1600"/>
              <a:buChar char="•"/>
              <a:defRPr sz="1600">
                <a:solidFill>
                  <a:schemeClr val="lt1"/>
                </a:solidFill>
              </a:defRPr>
            </a:lvl3pPr>
            <a:lvl4pPr marL="1828800" lvl="3" indent="-330200" algn="l">
              <a:lnSpc>
                <a:spcPct val="100000"/>
              </a:lnSpc>
              <a:spcBef>
                <a:spcPts val="1000"/>
              </a:spcBef>
              <a:spcAft>
                <a:spcPts val="0"/>
              </a:spcAft>
              <a:buSzPts val="1600"/>
              <a:buChar char="•"/>
              <a:defRPr sz="1600">
                <a:solidFill>
                  <a:schemeClr val="lt1"/>
                </a:solidFill>
              </a:defRPr>
            </a:lvl4pPr>
            <a:lvl5pPr marL="2286000" lvl="4" indent="-330200" algn="l">
              <a:lnSpc>
                <a:spcPct val="100000"/>
              </a:lnSpc>
              <a:spcBef>
                <a:spcPts val="1000"/>
              </a:spcBef>
              <a:spcAft>
                <a:spcPts val="0"/>
              </a:spcAft>
              <a:buSzPts val="1600"/>
              <a:buChar char="•"/>
              <a:defRPr sz="1600">
                <a:solidFill>
                  <a:schemeClr val="lt1"/>
                </a:solidFill>
              </a:defRPr>
            </a:lvl5pPr>
            <a:lvl6pPr marL="2743200" lvl="5" indent="-330200" algn="l">
              <a:lnSpc>
                <a:spcPct val="100000"/>
              </a:lnSpc>
              <a:spcBef>
                <a:spcPts val="1000"/>
              </a:spcBef>
              <a:spcAft>
                <a:spcPts val="0"/>
              </a:spcAft>
              <a:buSzPts val="1600"/>
              <a:buChar char="•"/>
              <a:defRPr sz="1600"/>
            </a:lvl6pPr>
            <a:lvl7pPr marL="3200400" lvl="6" indent="-330200" algn="l">
              <a:lnSpc>
                <a:spcPct val="100000"/>
              </a:lnSpc>
              <a:spcBef>
                <a:spcPts val="1000"/>
              </a:spcBef>
              <a:spcAft>
                <a:spcPts val="0"/>
              </a:spcAft>
              <a:buSzPts val="1600"/>
              <a:buChar char="•"/>
              <a:defRPr sz="1600"/>
            </a:lvl7pPr>
            <a:lvl8pPr marL="3657600" lvl="7" indent="-330200" algn="l">
              <a:lnSpc>
                <a:spcPct val="100000"/>
              </a:lnSpc>
              <a:spcBef>
                <a:spcPts val="1000"/>
              </a:spcBef>
              <a:spcAft>
                <a:spcPts val="0"/>
              </a:spcAft>
              <a:buSzPts val="1600"/>
              <a:buChar char="•"/>
              <a:defRPr sz="1600"/>
            </a:lvl8pPr>
            <a:lvl9pPr marL="4114800" lvl="8" indent="-330200" algn="l">
              <a:lnSpc>
                <a:spcPct val="100000"/>
              </a:lnSpc>
              <a:spcBef>
                <a:spcPts val="1000"/>
              </a:spcBef>
              <a:spcAft>
                <a:spcPts val="0"/>
              </a:spcAft>
              <a:buSzPts val="1600"/>
              <a:buChar char="•"/>
              <a:defRPr sz="1600"/>
            </a:lvl9pPr>
          </a:lstStyle>
          <a:p>
            <a:endParaRPr/>
          </a:p>
        </p:txBody>
      </p:sp>
      <p:sp>
        <p:nvSpPr>
          <p:cNvPr id="32" name="Google Shape;32;p35"/>
          <p:cNvSpPr txBox="1">
            <a:spLocks noGrp="1"/>
          </p:cNvSpPr>
          <p:nvPr>
            <p:ph type="body" idx="2"/>
          </p:nvPr>
        </p:nvSpPr>
        <p:spPr>
          <a:xfrm>
            <a:off x="1115568" y="3549918"/>
            <a:ext cx="3794760" cy="2194036"/>
          </a:xfrm>
          <a:prstGeom prst="rect">
            <a:avLst/>
          </a:prstGeom>
          <a:noFill/>
          <a:ln>
            <a:noFill/>
          </a:ln>
        </p:spPr>
        <p:txBody>
          <a:bodyPr spcFirstLastPara="1" wrap="square" lIns="91425" tIns="45700" rIns="91425" bIns="45700" anchor="t" anchorCtr="1">
            <a:normAutofit/>
          </a:bodyPr>
          <a:lstStyle>
            <a:lvl1pPr marL="457200" lvl="0" indent="-228600" algn="ctr">
              <a:lnSpc>
                <a:spcPct val="100000"/>
              </a:lnSpc>
              <a:spcBef>
                <a:spcPts val="1000"/>
              </a:spcBef>
              <a:spcAft>
                <a:spcPts val="0"/>
              </a:spcAft>
              <a:buSzPts val="1500"/>
              <a:buNone/>
              <a:defRPr sz="1500">
                <a:solidFill>
                  <a:srgbClr val="FFFFFF"/>
                </a:solidFill>
              </a:defRPr>
            </a:lvl1pPr>
            <a:lvl2pPr marL="914400" lvl="1" indent="-228600" algn="l">
              <a:lnSpc>
                <a:spcPct val="100000"/>
              </a:lnSpc>
              <a:spcBef>
                <a:spcPts val="1000"/>
              </a:spcBef>
              <a:spcAft>
                <a:spcPts val="0"/>
              </a:spcAft>
              <a:buSzPts val="1400"/>
              <a:buNone/>
              <a:defRPr sz="1400"/>
            </a:lvl2pPr>
            <a:lvl3pPr marL="1371600" lvl="2" indent="-228600" algn="l">
              <a:lnSpc>
                <a:spcPct val="100000"/>
              </a:lnSpc>
              <a:spcBef>
                <a:spcPts val="1000"/>
              </a:spcBef>
              <a:spcAft>
                <a:spcPts val="0"/>
              </a:spcAft>
              <a:buSzPts val="1200"/>
              <a:buNone/>
              <a:defRPr sz="1200"/>
            </a:lvl3pPr>
            <a:lvl4pPr marL="1828800" lvl="3" indent="-228600" algn="l">
              <a:lnSpc>
                <a:spcPct val="100000"/>
              </a:lnSpc>
              <a:spcBef>
                <a:spcPts val="1000"/>
              </a:spcBef>
              <a:spcAft>
                <a:spcPts val="0"/>
              </a:spcAft>
              <a:buSzPts val="1000"/>
              <a:buNone/>
              <a:defRPr sz="1000"/>
            </a:lvl4pPr>
            <a:lvl5pPr marL="2286000" lvl="4" indent="-228600" algn="l">
              <a:lnSpc>
                <a:spcPct val="100000"/>
              </a:lnSpc>
              <a:spcBef>
                <a:spcPts val="1000"/>
              </a:spcBef>
              <a:spcAft>
                <a:spcPts val="0"/>
              </a:spcAft>
              <a:buSzPts val="1000"/>
              <a:buNone/>
              <a:defRPr sz="1000"/>
            </a:lvl5pPr>
            <a:lvl6pPr marL="2743200" lvl="5" indent="-228600" algn="l">
              <a:lnSpc>
                <a:spcPct val="100000"/>
              </a:lnSpc>
              <a:spcBef>
                <a:spcPts val="1000"/>
              </a:spcBef>
              <a:spcAft>
                <a:spcPts val="0"/>
              </a:spcAft>
              <a:buSzPts val="1000"/>
              <a:buNone/>
              <a:defRPr sz="1000"/>
            </a:lvl6pPr>
            <a:lvl7pPr marL="3200400" lvl="6" indent="-228600" algn="l">
              <a:lnSpc>
                <a:spcPct val="100000"/>
              </a:lnSpc>
              <a:spcBef>
                <a:spcPts val="1000"/>
              </a:spcBef>
              <a:spcAft>
                <a:spcPts val="0"/>
              </a:spcAft>
              <a:buSzPts val="1000"/>
              <a:buNone/>
              <a:defRPr sz="1000"/>
            </a:lvl7pPr>
            <a:lvl8pPr marL="3657600" lvl="7" indent="-228600" algn="l">
              <a:lnSpc>
                <a:spcPct val="100000"/>
              </a:lnSpc>
              <a:spcBef>
                <a:spcPts val="1000"/>
              </a:spcBef>
              <a:spcAft>
                <a:spcPts val="0"/>
              </a:spcAft>
              <a:buSzPts val="1000"/>
              <a:buNone/>
              <a:defRPr sz="1000"/>
            </a:lvl8pPr>
            <a:lvl9pPr marL="4114800" lvl="8" indent="-228600" algn="l">
              <a:lnSpc>
                <a:spcPct val="100000"/>
              </a:lnSpc>
              <a:spcBef>
                <a:spcPts val="1000"/>
              </a:spcBef>
              <a:spcAft>
                <a:spcPts val="0"/>
              </a:spcAft>
              <a:buSzPts val="1000"/>
              <a:buNone/>
              <a:defRPr sz="1000"/>
            </a:lvl9pPr>
          </a:lstStyle>
          <a:p>
            <a:endParaRPr/>
          </a:p>
        </p:txBody>
      </p:sp>
      <p:sp>
        <p:nvSpPr>
          <p:cNvPr id="33" name="Google Shape;33;p35"/>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5"/>
          <p:cNvSpPr txBox="1">
            <a:spLocks noGrp="1"/>
          </p:cNvSpPr>
          <p:nvPr>
            <p:ph type="ftr" idx="11"/>
          </p:nvPr>
        </p:nvSpPr>
        <p:spPr>
          <a:xfrm>
            <a:off x="804672" y="6236208"/>
            <a:ext cx="5124797"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5"/>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6"/>
        <p:cNvGrpSpPr/>
        <p:nvPr/>
      </p:nvGrpSpPr>
      <p:grpSpPr>
        <a:xfrm>
          <a:off x="0" y="0"/>
          <a:ext cx="0" cy="0"/>
          <a:chOff x="0" y="0"/>
          <a:chExt cx="0" cy="0"/>
        </a:xfrm>
      </p:grpSpPr>
      <p:sp>
        <p:nvSpPr>
          <p:cNvPr id="37" name="Google Shape;37;p36"/>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6"/>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6"/>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0"/>
        <p:cNvGrpSpPr/>
        <p:nvPr/>
      </p:nvGrpSpPr>
      <p:grpSpPr>
        <a:xfrm>
          <a:off x="0" y="0"/>
          <a:ext cx="0" cy="0"/>
          <a:chOff x="0" y="0"/>
          <a:chExt cx="0" cy="0"/>
        </a:xfrm>
      </p:grpSpPr>
      <p:sp>
        <p:nvSpPr>
          <p:cNvPr id="41" name="Google Shape;41;p37"/>
          <p:cNvSpPr txBox="1">
            <a:spLocks noGrp="1"/>
          </p:cNvSpPr>
          <p:nvPr>
            <p:ph type="title"/>
          </p:nvPr>
        </p:nvSpPr>
        <p:spPr>
          <a:xfrm>
            <a:off x="2231136" y="964692"/>
            <a:ext cx="7729728" cy="1188720"/>
          </a:xfrm>
          <a:prstGeom prst="rect">
            <a:avLst/>
          </a:prstGeom>
          <a:solidFill>
            <a:srgbClr val="A69F8E">
              <a:alpha val="14901"/>
            </a:srgbClr>
          </a:solidFill>
          <a:ln w="31750" cap="sq" cmpd="sng">
            <a:solidFill>
              <a:srgbClr val="FEFEFE"/>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FEFEF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37"/>
          <p:cNvSpPr txBox="1">
            <a:spLocks noGrp="1"/>
          </p:cNvSpPr>
          <p:nvPr>
            <p:ph type="body" idx="1"/>
          </p:nvPr>
        </p:nvSpPr>
        <p:spPr>
          <a:xfrm>
            <a:off x="2231136" y="2638044"/>
            <a:ext cx="7729728" cy="310198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43" name="Google Shape;43;p37"/>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37"/>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37"/>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6"/>
        <p:cNvGrpSpPr/>
        <p:nvPr/>
      </p:nvGrpSpPr>
      <p:grpSpPr>
        <a:xfrm>
          <a:off x="0" y="0"/>
          <a:ext cx="0" cy="0"/>
          <a:chOff x="0" y="0"/>
          <a:chExt cx="0" cy="0"/>
        </a:xfrm>
      </p:grpSpPr>
      <p:sp>
        <p:nvSpPr>
          <p:cNvPr id="47" name="Google Shape;47;p38"/>
          <p:cNvSpPr txBox="1">
            <a:spLocks noGrp="1"/>
          </p:cNvSpPr>
          <p:nvPr>
            <p:ph type="title"/>
          </p:nvPr>
        </p:nvSpPr>
        <p:spPr>
          <a:xfrm>
            <a:off x="2231136" y="964692"/>
            <a:ext cx="7729728" cy="1188720"/>
          </a:xfrm>
          <a:prstGeom prst="rect">
            <a:avLst/>
          </a:prstGeom>
          <a:solidFill>
            <a:srgbClr val="A69F8E">
              <a:alpha val="14901"/>
            </a:srgbClr>
          </a:solidFill>
          <a:ln w="31750" cap="sq" cmpd="sng">
            <a:solidFill>
              <a:srgbClr val="FEFEFE"/>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FEFEF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38"/>
          <p:cNvSpPr txBox="1">
            <a:spLocks noGrp="1"/>
          </p:cNvSpPr>
          <p:nvPr>
            <p:ph type="body" idx="1"/>
          </p:nvPr>
        </p:nvSpPr>
        <p:spPr>
          <a:xfrm>
            <a:off x="1581912" y="2638044"/>
            <a:ext cx="4271771" cy="310198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49" name="Google Shape;49;p38"/>
          <p:cNvSpPr txBox="1">
            <a:spLocks noGrp="1"/>
          </p:cNvSpPr>
          <p:nvPr>
            <p:ph type="body" idx="2"/>
          </p:nvPr>
        </p:nvSpPr>
        <p:spPr>
          <a:xfrm>
            <a:off x="6338315" y="2638044"/>
            <a:ext cx="4270247" cy="310198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50" name="Google Shape;50;p38"/>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38"/>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8"/>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3"/>
        <p:cNvGrpSpPr/>
        <p:nvPr/>
      </p:nvGrpSpPr>
      <p:grpSpPr>
        <a:xfrm>
          <a:off x="0" y="0"/>
          <a:ext cx="0" cy="0"/>
          <a:chOff x="0" y="0"/>
          <a:chExt cx="0" cy="0"/>
        </a:xfrm>
      </p:grpSpPr>
      <p:sp>
        <p:nvSpPr>
          <p:cNvPr id="54" name="Google Shape;54;p39"/>
          <p:cNvSpPr txBox="1">
            <a:spLocks noGrp="1"/>
          </p:cNvSpPr>
          <p:nvPr>
            <p:ph type="body" idx="1"/>
          </p:nvPr>
        </p:nvSpPr>
        <p:spPr>
          <a:xfrm>
            <a:off x="1583436" y="2313433"/>
            <a:ext cx="4270248" cy="704087"/>
          </a:xfrm>
          <a:prstGeom prst="rect">
            <a:avLst/>
          </a:prstGeom>
          <a:noFill/>
          <a:ln>
            <a:noFill/>
          </a:ln>
        </p:spPr>
        <p:txBody>
          <a:bodyPr spcFirstLastPara="1" wrap="square" lIns="91425" tIns="45700" rIns="91425" bIns="45700" anchor="b" anchorCtr="1">
            <a:normAutofit/>
          </a:bodyPr>
          <a:lstStyle>
            <a:lvl1pPr marL="457200" lvl="0" indent="-228600" algn="ctr">
              <a:lnSpc>
                <a:spcPct val="100000"/>
              </a:lnSpc>
              <a:spcBef>
                <a:spcPts val="1000"/>
              </a:spcBef>
              <a:spcAft>
                <a:spcPts val="0"/>
              </a:spcAft>
              <a:buSzPts val="1900"/>
              <a:buNone/>
              <a:defRPr sz="1900" b="0" cap="none">
                <a:solidFill>
                  <a:schemeClr val="accent2"/>
                </a:solidFill>
              </a:defRPr>
            </a:lvl1pPr>
            <a:lvl2pPr marL="914400" lvl="1" indent="-228600" algn="l">
              <a:lnSpc>
                <a:spcPct val="100000"/>
              </a:lnSpc>
              <a:spcBef>
                <a:spcPts val="1000"/>
              </a:spcBef>
              <a:spcAft>
                <a:spcPts val="0"/>
              </a:spcAft>
              <a:buSzPts val="1900"/>
              <a:buNone/>
              <a:defRPr sz="1900" b="1"/>
            </a:lvl2pPr>
            <a:lvl3pPr marL="1371600" lvl="2" indent="-228600" algn="l">
              <a:lnSpc>
                <a:spcPct val="100000"/>
              </a:lnSpc>
              <a:spcBef>
                <a:spcPts val="1000"/>
              </a:spcBef>
              <a:spcAft>
                <a:spcPts val="0"/>
              </a:spcAft>
              <a:buSzPts val="1800"/>
              <a:buNone/>
              <a:defRPr sz="1800" b="1"/>
            </a:lvl3pPr>
            <a:lvl4pPr marL="1828800" lvl="3" indent="-228600" algn="l">
              <a:lnSpc>
                <a:spcPct val="100000"/>
              </a:lnSpc>
              <a:spcBef>
                <a:spcPts val="1000"/>
              </a:spcBef>
              <a:spcAft>
                <a:spcPts val="0"/>
              </a:spcAft>
              <a:buSzPts val="1600"/>
              <a:buNone/>
              <a:defRPr sz="1600" b="1"/>
            </a:lvl4pPr>
            <a:lvl5pPr marL="2286000" lvl="4" indent="-228600" algn="l">
              <a:lnSpc>
                <a:spcPct val="100000"/>
              </a:lnSpc>
              <a:spcBef>
                <a:spcPts val="1000"/>
              </a:spcBef>
              <a:spcAft>
                <a:spcPts val="0"/>
              </a:spcAft>
              <a:buSzPts val="1600"/>
              <a:buNone/>
              <a:defRPr sz="1600" b="1"/>
            </a:lvl5pPr>
            <a:lvl6pPr marL="2743200" lvl="5" indent="-228600" algn="l">
              <a:lnSpc>
                <a:spcPct val="100000"/>
              </a:lnSpc>
              <a:spcBef>
                <a:spcPts val="1000"/>
              </a:spcBef>
              <a:spcAft>
                <a:spcPts val="0"/>
              </a:spcAft>
              <a:buSzPts val="1600"/>
              <a:buNone/>
              <a:defRPr sz="1600" b="1"/>
            </a:lvl6pPr>
            <a:lvl7pPr marL="3200400" lvl="6" indent="-228600" algn="l">
              <a:lnSpc>
                <a:spcPct val="100000"/>
              </a:lnSpc>
              <a:spcBef>
                <a:spcPts val="1000"/>
              </a:spcBef>
              <a:spcAft>
                <a:spcPts val="0"/>
              </a:spcAft>
              <a:buSzPts val="1600"/>
              <a:buNone/>
              <a:defRPr sz="1600" b="1"/>
            </a:lvl7pPr>
            <a:lvl8pPr marL="3657600" lvl="7" indent="-228600" algn="l">
              <a:lnSpc>
                <a:spcPct val="100000"/>
              </a:lnSpc>
              <a:spcBef>
                <a:spcPts val="1000"/>
              </a:spcBef>
              <a:spcAft>
                <a:spcPts val="0"/>
              </a:spcAft>
              <a:buSzPts val="1600"/>
              <a:buNone/>
              <a:defRPr sz="1600" b="1"/>
            </a:lvl8pPr>
            <a:lvl9pPr marL="4114800" lvl="8" indent="-228600" algn="l">
              <a:lnSpc>
                <a:spcPct val="100000"/>
              </a:lnSpc>
              <a:spcBef>
                <a:spcPts val="1000"/>
              </a:spcBef>
              <a:spcAft>
                <a:spcPts val="0"/>
              </a:spcAft>
              <a:buSzPts val="1600"/>
              <a:buNone/>
              <a:defRPr sz="1600" b="1"/>
            </a:lvl9pPr>
          </a:lstStyle>
          <a:p>
            <a:endParaRPr/>
          </a:p>
        </p:txBody>
      </p:sp>
      <p:sp>
        <p:nvSpPr>
          <p:cNvPr id="55" name="Google Shape;55;p39"/>
          <p:cNvSpPr txBox="1">
            <a:spLocks noGrp="1"/>
          </p:cNvSpPr>
          <p:nvPr>
            <p:ph type="body" idx="2"/>
          </p:nvPr>
        </p:nvSpPr>
        <p:spPr>
          <a:xfrm>
            <a:off x="1583436" y="3143250"/>
            <a:ext cx="4270248" cy="2596776"/>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56" name="Google Shape;56;p39"/>
          <p:cNvSpPr txBox="1">
            <a:spLocks noGrp="1"/>
          </p:cNvSpPr>
          <p:nvPr>
            <p:ph type="body" idx="3"/>
          </p:nvPr>
        </p:nvSpPr>
        <p:spPr>
          <a:xfrm>
            <a:off x="6338316" y="3143250"/>
            <a:ext cx="4253484" cy="2596776"/>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30200" algn="l">
              <a:lnSpc>
                <a:spcPct val="100000"/>
              </a:lnSpc>
              <a:spcBef>
                <a:spcPts val="1000"/>
              </a:spcBef>
              <a:spcAft>
                <a:spcPts val="0"/>
              </a:spcAft>
              <a:buSzPts val="16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57" name="Google Shape;57;p39"/>
          <p:cNvSpPr txBox="1">
            <a:spLocks noGrp="1"/>
          </p:cNvSpPr>
          <p:nvPr>
            <p:ph type="body" idx="4"/>
          </p:nvPr>
        </p:nvSpPr>
        <p:spPr>
          <a:xfrm>
            <a:off x="6338316" y="2313433"/>
            <a:ext cx="4270248" cy="704087"/>
          </a:xfrm>
          <a:prstGeom prst="rect">
            <a:avLst/>
          </a:prstGeom>
          <a:noFill/>
          <a:ln>
            <a:noFill/>
          </a:ln>
        </p:spPr>
        <p:txBody>
          <a:bodyPr spcFirstLastPara="1" wrap="square" lIns="91425" tIns="45700" rIns="91425" bIns="45700" anchor="b" anchorCtr="1">
            <a:normAutofit/>
          </a:bodyPr>
          <a:lstStyle>
            <a:lvl1pPr marL="457200" lvl="0" indent="-228600" algn="ctr">
              <a:lnSpc>
                <a:spcPct val="100000"/>
              </a:lnSpc>
              <a:spcBef>
                <a:spcPts val="1000"/>
              </a:spcBef>
              <a:spcAft>
                <a:spcPts val="0"/>
              </a:spcAft>
              <a:buSzPts val="1900"/>
              <a:buNone/>
              <a:defRPr sz="1900" b="0" cap="none">
                <a:solidFill>
                  <a:schemeClr val="accent2"/>
                </a:solidFill>
              </a:defRPr>
            </a:lvl1pPr>
            <a:lvl2pPr marL="914400" lvl="1" indent="-228600" algn="l">
              <a:lnSpc>
                <a:spcPct val="100000"/>
              </a:lnSpc>
              <a:spcBef>
                <a:spcPts val="1000"/>
              </a:spcBef>
              <a:spcAft>
                <a:spcPts val="0"/>
              </a:spcAft>
              <a:buSzPts val="1900"/>
              <a:buNone/>
              <a:defRPr sz="1900" b="1"/>
            </a:lvl2pPr>
            <a:lvl3pPr marL="1371600" lvl="2" indent="-228600" algn="l">
              <a:lnSpc>
                <a:spcPct val="100000"/>
              </a:lnSpc>
              <a:spcBef>
                <a:spcPts val="1000"/>
              </a:spcBef>
              <a:spcAft>
                <a:spcPts val="0"/>
              </a:spcAft>
              <a:buSzPts val="1800"/>
              <a:buNone/>
              <a:defRPr sz="1800" b="1"/>
            </a:lvl3pPr>
            <a:lvl4pPr marL="1828800" lvl="3" indent="-228600" algn="l">
              <a:lnSpc>
                <a:spcPct val="100000"/>
              </a:lnSpc>
              <a:spcBef>
                <a:spcPts val="1000"/>
              </a:spcBef>
              <a:spcAft>
                <a:spcPts val="0"/>
              </a:spcAft>
              <a:buSzPts val="1600"/>
              <a:buNone/>
              <a:defRPr sz="1600" b="1"/>
            </a:lvl4pPr>
            <a:lvl5pPr marL="2286000" lvl="4" indent="-228600" algn="l">
              <a:lnSpc>
                <a:spcPct val="100000"/>
              </a:lnSpc>
              <a:spcBef>
                <a:spcPts val="1000"/>
              </a:spcBef>
              <a:spcAft>
                <a:spcPts val="0"/>
              </a:spcAft>
              <a:buSzPts val="1600"/>
              <a:buNone/>
              <a:defRPr sz="1600" b="1"/>
            </a:lvl5pPr>
            <a:lvl6pPr marL="2743200" lvl="5" indent="-228600" algn="l">
              <a:lnSpc>
                <a:spcPct val="100000"/>
              </a:lnSpc>
              <a:spcBef>
                <a:spcPts val="1000"/>
              </a:spcBef>
              <a:spcAft>
                <a:spcPts val="0"/>
              </a:spcAft>
              <a:buSzPts val="1600"/>
              <a:buNone/>
              <a:defRPr sz="1600" b="1"/>
            </a:lvl6pPr>
            <a:lvl7pPr marL="3200400" lvl="6" indent="-228600" algn="l">
              <a:lnSpc>
                <a:spcPct val="100000"/>
              </a:lnSpc>
              <a:spcBef>
                <a:spcPts val="1000"/>
              </a:spcBef>
              <a:spcAft>
                <a:spcPts val="0"/>
              </a:spcAft>
              <a:buSzPts val="1600"/>
              <a:buNone/>
              <a:defRPr sz="1600" b="1"/>
            </a:lvl7pPr>
            <a:lvl8pPr marL="3657600" lvl="7" indent="-228600" algn="l">
              <a:lnSpc>
                <a:spcPct val="100000"/>
              </a:lnSpc>
              <a:spcBef>
                <a:spcPts val="1000"/>
              </a:spcBef>
              <a:spcAft>
                <a:spcPts val="0"/>
              </a:spcAft>
              <a:buSzPts val="1600"/>
              <a:buNone/>
              <a:defRPr sz="1600" b="1"/>
            </a:lvl8pPr>
            <a:lvl9pPr marL="4114800" lvl="8" indent="-228600" algn="l">
              <a:lnSpc>
                <a:spcPct val="100000"/>
              </a:lnSpc>
              <a:spcBef>
                <a:spcPts val="1000"/>
              </a:spcBef>
              <a:spcAft>
                <a:spcPts val="0"/>
              </a:spcAft>
              <a:buSzPts val="1600"/>
              <a:buNone/>
              <a:defRPr sz="1600" b="1"/>
            </a:lvl9pPr>
          </a:lstStyle>
          <a:p>
            <a:endParaRPr/>
          </a:p>
        </p:txBody>
      </p:sp>
      <p:sp>
        <p:nvSpPr>
          <p:cNvPr id="58" name="Google Shape;58;p39"/>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39"/>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39"/>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61" name="Google Shape;61;p39"/>
          <p:cNvSpPr txBox="1">
            <a:spLocks noGrp="1"/>
          </p:cNvSpPr>
          <p:nvPr>
            <p:ph type="title"/>
          </p:nvPr>
        </p:nvSpPr>
        <p:spPr>
          <a:xfrm>
            <a:off x="2231136" y="964692"/>
            <a:ext cx="7729728" cy="1188720"/>
          </a:xfrm>
          <a:prstGeom prst="rect">
            <a:avLst/>
          </a:prstGeom>
          <a:solidFill>
            <a:srgbClr val="A69F8E">
              <a:alpha val="14901"/>
            </a:srgbClr>
          </a:solidFill>
          <a:ln w="31750" cap="sq" cmpd="sng">
            <a:solidFill>
              <a:srgbClr val="FEFEFE"/>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FEFEF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bg>
      <p:bgPr>
        <a:solidFill>
          <a:schemeClr val="dk2"/>
        </a:solidFill>
        <a:effectLst/>
      </p:bgPr>
    </p:bg>
    <p:spTree>
      <p:nvGrpSpPr>
        <p:cNvPr id="1" name="Shape 62"/>
        <p:cNvGrpSpPr/>
        <p:nvPr/>
      </p:nvGrpSpPr>
      <p:grpSpPr>
        <a:xfrm>
          <a:off x="0" y="0"/>
          <a:ext cx="0" cy="0"/>
          <a:chOff x="0" y="0"/>
          <a:chExt cx="0" cy="0"/>
        </a:xfrm>
      </p:grpSpPr>
      <p:sp>
        <p:nvSpPr>
          <p:cNvPr id="63" name="Google Shape;63;p40"/>
          <p:cNvSpPr/>
          <p:nvPr/>
        </p:nvSpPr>
        <p:spPr>
          <a:xfrm>
            <a:off x="0" y="0"/>
            <a:ext cx="6095999"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0"/>
          <p:cNvSpPr txBox="1">
            <a:spLocks noGrp="1"/>
          </p:cNvSpPr>
          <p:nvPr>
            <p:ph type="title"/>
          </p:nvPr>
        </p:nvSpPr>
        <p:spPr>
          <a:xfrm>
            <a:off x="808523" y="2243828"/>
            <a:ext cx="4494998" cy="1134640"/>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Autofit/>
          </a:bodyPr>
          <a:lstStyle>
            <a:lvl1pPr lvl="0" algn="ctr">
              <a:lnSpc>
                <a:spcPct val="90000"/>
              </a:lnSpc>
              <a:spcBef>
                <a:spcPts val="0"/>
              </a:spcBef>
              <a:spcAft>
                <a:spcPts val="0"/>
              </a:spcAft>
              <a:buClr>
                <a:srgbClr val="262626"/>
              </a:buClr>
              <a:buSzPts val="2200"/>
              <a:buFont typeface="Gill Sans"/>
              <a:buNone/>
              <a:defRPr sz="22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40"/>
          <p:cNvSpPr>
            <a:spLocks noGrp="1"/>
          </p:cNvSpPr>
          <p:nvPr>
            <p:ph type="pic" idx="2"/>
          </p:nvPr>
        </p:nvSpPr>
        <p:spPr>
          <a:xfrm>
            <a:off x="6095999" y="0"/>
            <a:ext cx="6102097" cy="6858000"/>
          </a:xfrm>
          <a:prstGeom prst="rect">
            <a:avLst/>
          </a:prstGeom>
          <a:solidFill>
            <a:srgbClr val="D8D8D8"/>
          </a:solidFill>
          <a:ln>
            <a:noFill/>
          </a:ln>
        </p:spPr>
      </p:sp>
      <p:sp>
        <p:nvSpPr>
          <p:cNvPr id="66" name="Google Shape;66;p40"/>
          <p:cNvSpPr txBox="1">
            <a:spLocks noGrp="1"/>
          </p:cNvSpPr>
          <p:nvPr>
            <p:ph type="body" idx="1"/>
          </p:nvPr>
        </p:nvSpPr>
        <p:spPr>
          <a:xfrm>
            <a:off x="1115568" y="3549918"/>
            <a:ext cx="3794760" cy="2194037"/>
          </a:xfrm>
          <a:prstGeom prst="rect">
            <a:avLst/>
          </a:prstGeom>
          <a:noFill/>
          <a:ln>
            <a:noFill/>
          </a:ln>
        </p:spPr>
        <p:txBody>
          <a:bodyPr spcFirstLastPara="1" wrap="square" lIns="91425" tIns="45700" rIns="91425" bIns="45700" anchor="t" anchorCtr="1">
            <a:normAutofit/>
          </a:bodyPr>
          <a:lstStyle>
            <a:lvl1pPr marL="457200" lvl="0" indent="-228600" algn="ctr">
              <a:lnSpc>
                <a:spcPct val="100000"/>
              </a:lnSpc>
              <a:spcBef>
                <a:spcPts val="1000"/>
              </a:spcBef>
              <a:spcAft>
                <a:spcPts val="0"/>
              </a:spcAft>
              <a:buSzPts val="1500"/>
              <a:buNone/>
              <a:defRPr sz="1500">
                <a:solidFill>
                  <a:srgbClr val="FFFFFF"/>
                </a:solidFill>
              </a:defRPr>
            </a:lvl1pPr>
            <a:lvl2pPr marL="914400" lvl="1" indent="-228600" algn="l">
              <a:lnSpc>
                <a:spcPct val="100000"/>
              </a:lnSpc>
              <a:spcBef>
                <a:spcPts val="1000"/>
              </a:spcBef>
              <a:spcAft>
                <a:spcPts val="0"/>
              </a:spcAft>
              <a:buSzPts val="1400"/>
              <a:buNone/>
              <a:defRPr sz="1400"/>
            </a:lvl2pPr>
            <a:lvl3pPr marL="1371600" lvl="2" indent="-228600" algn="l">
              <a:lnSpc>
                <a:spcPct val="100000"/>
              </a:lnSpc>
              <a:spcBef>
                <a:spcPts val="1000"/>
              </a:spcBef>
              <a:spcAft>
                <a:spcPts val="0"/>
              </a:spcAft>
              <a:buSzPts val="1200"/>
              <a:buNone/>
              <a:defRPr sz="1200"/>
            </a:lvl3pPr>
            <a:lvl4pPr marL="1828800" lvl="3" indent="-228600" algn="l">
              <a:lnSpc>
                <a:spcPct val="100000"/>
              </a:lnSpc>
              <a:spcBef>
                <a:spcPts val="1000"/>
              </a:spcBef>
              <a:spcAft>
                <a:spcPts val="0"/>
              </a:spcAft>
              <a:buSzPts val="1000"/>
              <a:buNone/>
              <a:defRPr sz="1000"/>
            </a:lvl4pPr>
            <a:lvl5pPr marL="2286000" lvl="4" indent="-228600" algn="l">
              <a:lnSpc>
                <a:spcPct val="100000"/>
              </a:lnSpc>
              <a:spcBef>
                <a:spcPts val="1000"/>
              </a:spcBef>
              <a:spcAft>
                <a:spcPts val="0"/>
              </a:spcAft>
              <a:buSzPts val="1000"/>
              <a:buNone/>
              <a:defRPr sz="1000"/>
            </a:lvl5pPr>
            <a:lvl6pPr marL="2743200" lvl="5" indent="-228600" algn="l">
              <a:lnSpc>
                <a:spcPct val="100000"/>
              </a:lnSpc>
              <a:spcBef>
                <a:spcPts val="1000"/>
              </a:spcBef>
              <a:spcAft>
                <a:spcPts val="0"/>
              </a:spcAft>
              <a:buSzPts val="1000"/>
              <a:buNone/>
              <a:defRPr sz="1000"/>
            </a:lvl6pPr>
            <a:lvl7pPr marL="3200400" lvl="6" indent="-228600" algn="l">
              <a:lnSpc>
                <a:spcPct val="100000"/>
              </a:lnSpc>
              <a:spcBef>
                <a:spcPts val="1000"/>
              </a:spcBef>
              <a:spcAft>
                <a:spcPts val="0"/>
              </a:spcAft>
              <a:buSzPts val="1000"/>
              <a:buNone/>
              <a:defRPr sz="1000"/>
            </a:lvl7pPr>
            <a:lvl8pPr marL="3657600" lvl="7" indent="-228600" algn="l">
              <a:lnSpc>
                <a:spcPct val="100000"/>
              </a:lnSpc>
              <a:spcBef>
                <a:spcPts val="1000"/>
              </a:spcBef>
              <a:spcAft>
                <a:spcPts val="0"/>
              </a:spcAft>
              <a:buSzPts val="1000"/>
              <a:buNone/>
              <a:defRPr sz="1000"/>
            </a:lvl8pPr>
            <a:lvl9pPr marL="4114800" lvl="8" indent="-228600" algn="l">
              <a:lnSpc>
                <a:spcPct val="100000"/>
              </a:lnSpc>
              <a:spcBef>
                <a:spcPts val="1000"/>
              </a:spcBef>
              <a:spcAft>
                <a:spcPts val="0"/>
              </a:spcAft>
              <a:buSzPts val="1000"/>
              <a:buNone/>
              <a:defRPr sz="1000"/>
            </a:lvl9pPr>
          </a:lstStyle>
          <a:p>
            <a:endParaRPr/>
          </a:p>
        </p:txBody>
      </p:sp>
      <p:sp>
        <p:nvSpPr>
          <p:cNvPr id="67" name="Google Shape;67;p40"/>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40"/>
          <p:cNvSpPr txBox="1">
            <a:spLocks noGrp="1"/>
          </p:cNvSpPr>
          <p:nvPr>
            <p:ph type="ftr" idx="11"/>
          </p:nvPr>
        </p:nvSpPr>
        <p:spPr>
          <a:xfrm>
            <a:off x="804672" y="6236208"/>
            <a:ext cx="5124797"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40"/>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
        <p:cNvGrpSpPr/>
        <p:nvPr/>
      </p:nvGrpSpPr>
      <p:grpSpPr>
        <a:xfrm>
          <a:off x="0" y="0"/>
          <a:ext cx="0" cy="0"/>
          <a:chOff x="0" y="0"/>
          <a:chExt cx="0" cy="0"/>
        </a:xfrm>
      </p:grpSpPr>
      <p:sp>
        <p:nvSpPr>
          <p:cNvPr id="6" name="Google Shape;6;p31"/>
          <p:cNvSpPr txBox="1">
            <a:spLocks noGrp="1"/>
          </p:cNvSpPr>
          <p:nvPr>
            <p:ph type="title"/>
          </p:nvPr>
        </p:nvSpPr>
        <p:spPr>
          <a:xfrm>
            <a:off x="2231136" y="964692"/>
            <a:ext cx="7729728" cy="1188720"/>
          </a:xfrm>
          <a:prstGeom prst="rect">
            <a:avLst/>
          </a:prstGeom>
          <a:solidFill>
            <a:srgbClr val="A69F8E">
              <a:alpha val="14901"/>
            </a:srgbClr>
          </a:solidFill>
          <a:ln w="31750" cap="sq" cmpd="sng">
            <a:solidFill>
              <a:srgbClr val="FEFEFE"/>
            </a:solidFill>
            <a:prstDash val="solid"/>
            <a:miter lim="800000"/>
            <a:headEnd type="none" w="sm" len="sm"/>
            <a:tailEnd type="none" w="sm" len="sm"/>
          </a:ln>
        </p:spPr>
        <p:txBody>
          <a:bodyPr spcFirstLastPara="1" wrap="square" lIns="182875" tIns="182875" rIns="182875" bIns="182875" anchor="ctr" anchorCtr="0">
            <a:normAutofit/>
          </a:bodyPr>
          <a:lstStyle>
            <a:lvl1pPr marR="0" lvl="0" algn="ctr" rtl="0">
              <a:lnSpc>
                <a:spcPct val="90000"/>
              </a:lnSpc>
              <a:spcBef>
                <a:spcPts val="0"/>
              </a:spcBef>
              <a:spcAft>
                <a:spcPts val="0"/>
              </a:spcAft>
              <a:buClr>
                <a:srgbClr val="FEFEFE"/>
              </a:buClr>
              <a:buSzPts val="2800"/>
              <a:buFont typeface="Gill Sans"/>
              <a:buNone/>
              <a:defRPr sz="2800" b="0" i="0" u="none" strike="noStrike" cap="none">
                <a:solidFill>
                  <a:srgbClr val="FEFEFE"/>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31"/>
          <p:cNvSpPr txBox="1">
            <a:spLocks noGrp="1"/>
          </p:cNvSpPr>
          <p:nvPr>
            <p:ph type="body" idx="1"/>
          </p:nvPr>
        </p:nvSpPr>
        <p:spPr>
          <a:xfrm>
            <a:off x="2231136" y="2638044"/>
            <a:ext cx="7729728" cy="3101983"/>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1000"/>
              </a:spcBef>
              <a:spcAft>
                <a:spcPts val="0"/>
              </a:spcAft>
              <a:buClr>
                <a:schemeClr val="accent2"/>
              </a:buClr>
              <a:buSzPts val="1800"/>
              <a:buFont typeface="Arial"/>
              <a:buChar char="•"/>
              <a:defRPr sz="1800" b="0" i="0" u="none" strike="noStrike" cap="none">
                <a:solidFill>
                  <a:srgbClr val="FEFEFE"/>
                </a:solidFill>
                <a:latin typeface="Gill Sans"/>
                <a:ea typeface="Gill Sans"/>
                <a:cs typeface="Gill Sans"/>
                <a:sym typeface="Gill Sans"/>
              </a:defRPr>
            </a:lvl1pPr>
            <a:lvl2pPr marL="914400" marR="0" lvl="1" indent="-330200" algn="l" rtl="0">
              <a:lnSpc>
                <a:spcPct val="100000"/>
              </a:lnSpc>
              <a:spcBef>
                <a:spcPts val="1000"/>
              </a:spcBef>
              <a:spcAft>
                <a:spcPts val="0"/>
              </a:spcAft>
              <a:buClr>
                <a:schemeClr val="accent2"/>
              </a:buClr>
              <a:buSzPts val="1600"/>
              <a:buFont typeface="Arial"/>
              <a:buChar char="•"/>
              <a:defRPr sz="1600" b="0" i="0" u="none" strike="noStrike" cap="none">
                <a:solidFill>
                  <a:srgbClr val="FEFEFE"/>
                </a:solidFill>
                <a:latin typeface="Gill Sans"/>
                <a:ea typeface="Gill Sans"/>
                <a:cs typeface="Gill Sans"/>
                <a:sym typeface="Gill Sans"/>
              </a:defRPr>
            </a:lvl2pPr>
            <a:lvl3pPr marL="1371600" marR="0" lvl="2" indent="-330200" algn="l" rtl="0">
              <a:lnSpc>
                <a:spcPct val="100000"/>
              </a:lnSpc>
              <a:spcBef>
                <a:spcPts val="1000"/>
              </a:spcBef>
              <a:spcAft>
                <a:spcPts val="0"/>
              </a:spcAft>
              <a:buClr>
                <a:schemeClr val="accent2"/>
              </a:buClr>
              <a:buSzPts val="1600"/>
              <a:buFont typeface="Arial"/>
              <a:buChar char="•"/>
              <a:defRPr sz="1600" b="0" i="0" u="none" strike="noStrike" cap="none">
                <a:solidFill>
                  <a:srgbClr val="FEFEFE"/>
                </a:solidFill>
                <a:latin typeface="Gill Sans"/>
                <a:ea typeface="Gill Sans"/>
                <a:cs typeface="Gill Sans"/>
                <a:sym typeface="Gill Sans"/>
              </a:defRPr>
            </a:lvl3pPr>
            <a:lvl4pPr marL="1828800" marR="0" lvl="3" indent="-330200" algn="l" rtl="0">
              <a:lnSpc>
                <a:spcPct val="100000"/>
              </a:lnSpc>
              <a:spcBef>
                <a:spcPts val="1000"/>
              </a:spcBef>
              <a:spcAft>
                <a:spcPts val="0"/>
              </a:spcAft>
              <a:buClr>
                <a:schemeClr val="accent2"/>
              </a:buClr>
              <a:buSzPts val="1600"/>
              <a:buFont typeface="Arial"/>
              <a:buChar char="•"/>
              <a:defRPr sz="1600" b="0" i="0" u="none" strike="noStrike" cap="none">
                <a:solidFill>
                  <a:srgbClr val="FEFEFE"/>
                </a:solidFill>
                <a:latin typeface="Gill Sans"/>
                <a:ea typeface="Gill Sans"/>
                <a:cs typeface="Gill Sans"/>
                <a:sym typeface="Gill Sans"/>
              </a:defRPr>
            </a:lvl4pPr>
            <a:lvl5pPr marL="2286000" marR="0" lvl="4" indent="-330200" algn="l" rtl="0">
              <a:lnSpc>
                <a:spcPct val="100000"/>
              </a:lnSpc>
              <a:spcBef>
                <a:spcPts val="1000"/>
              </a:spcBef>
              <a:spcAft>
                <a:spcPts val="0"/>
              </a:spcAft>
              <a:buClr>
                <a:schemeClr val="accent2"/>
              </a:buClr>
              <a:buSzPts val="1600"/>
              <a:buFont typeface="Arial"/>
              <a:buChar char="•"/>
              <a:defRPr sz="1600" b="0" i="0" u="none" strike="noStrike" cap="none">
                <a:solidFill>
                  <a:srgbClr val="FEFEFE"/>
                </a:solidFill>
                <a:latin typeface="Gill Sans"/>
                <a:ea typeface="Gill Sans"/>
                <a:cs typeface="Gill Sans"/>
                <a:sym typeface="Gill Sans"/>
              </a:defRPr>
            </a:lvl5pPr>
            <a:lvl6pPr marL="2743200" marR="0" lvl="5"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lt1"/>
                </a:solidFill>
                <a:latin typeface="Gill Sans"/>
                <a:ea typeface="Gill Sans"/>
                <a:cs typeface="Gill Sans"/>
                <a:sym typeface="Gill Sans"/>
              </a:defRPr>
            </a:lvl6pPr>
            <a:lvl7pPr marL="3200400" marR="0" lvl="6"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lt1"/>
                </a:solidFill>
                <a:latin typeface="Gill Sans"/>
                <a:ea typeface="Gill Sans"/>
                <a:cs typeface="Gill Sans"/>
                <a:sym typeface="Gill Sans"/>
              </a:defRPr>
            </a:lvl7pPr>
            <a:lvl8pPr marL="3657600" marR="0" lvl="7"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lt1"/>
                </a:solidFill>
                <a:latin typeface="Gill Sans"/>
                <a:ea typeface="Gill Sans"/>
                <a:cs typeface="Gill Sans"/>
                <a:sym typeface="Gill Sans"/>
              </a:defRPr>
            </a:lvl8pPr>
            <a:lvl9pPr marL="4114800" marR="0" lvl="8"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lt1"/>
                </a:solidFill>
                <a:latin typeface="Gill Sans"/>
                <a:ea typeface="Gill Sans"/>
                <a:cs typeface="Gill Sans"/>
                <a:sym typeface="Gill Sans"/>
              </a:defRPr>
            </a:lvl9pPr>
          </a:lstStyle>
          <a:p>
            <a:endParaRPr/>
          </a:p>
        </p:txBody>
      </p:sp>
      <p:sp>
        <p:nvSpPr>
          <p:cNvPr id="8" name="Google Shape;8;p31"/>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lt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9pPr>
          </a:lstStyle>
          <a:p>
            <a:endParaRPr/>
          </a:p>
        </p:txBody>
      </p:sp>
      <p:sp>
        <p:nvSpPr>
          <p:cNvPr id="9" name="Google Shape;9;p31"/>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lt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9pPr>
          </a:lstStyle>
          <a:p>
            <a:endParaRPr/>
          </a:p>
        </p:txBody>
      </p:sp>
      <p:sp>
        <p:nvSpPr>
          <p:cNvPr id="10" name="Google Shape;10;p31"/>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marR="0" lvl="0" indent="0" algn="ctr" rtl="0">
              <a:spcBef>
                <a:spcPts val="0"/>
              </a:spcBef>
              <a:buNone/>
              <a:defRPr sz="1100" b="0" i="0" u="none" strike="noStrike" cap="none">
                <a:solidFill>
                  <a:srgbClr val="FFFFFF"/>
                </a:solidFill>
                <a:latin typeface="Gill Sans"/>
                <a:ea typeface="Gill Sans"/>
                <a:cs typeface="Gill Sans"/>
                <a:sym typeface="Gill Sans"/>
              </a:defRPr>
            </a:lvl1pPr>
            <a:lvl2pPr marL="0" marR="0" lvl="1" indent="0" algn="ctr" rtl="0">
              <a:spcBef>
                <a:spcPts val="0"/>
              </a:spcBef>
              <a:buNone/>
              <a:defRPr sz="1100" b="0" i="0" u="none" strike="noStrike" cap="none">
                <a:solidFill>
                  <a:srgbClr val="FFFFFF"/>
                </a:solidFill>
                <a:latin typeface="Gill Sans"/>
                <a:ea typeface="Gill Sans"/>
                <a:cs typeface="Gill Sans"/>
                <a:sym typeface="Gill Sans"/>
              </a:defRPr>
            </a:lvl2pPr>
            <a:lvl3pPr marL="0" marR="0" lvl="2" indent="0" algn="ctr" rtl="0">
              <a:spcBef>
                <a:spcPts val="0"/>
              </a:spcBef>
              <a:buNone/>
              <a:defRPr sz="1100" b="0" i="0" u="none" strike="noStrike" cap="none">
                <a:solidFill>
                  <a:srgbClr val="FFFFFF"/>
                </a:solidFill>
                <a:latin typeface="Gill Sans"/>
                <a:ea typeface="Gill Sans"/>
                <a:cs typeface="Gill Sans"/>
                <a:sym typeface="Gill Sans"/>
              </a:defRPr>
            </a:lvl3pPr>
            <a:lvl4pPr marL="0" marR="0" lvl="3" indent="0" algn="ctr" rtl="0">
              <a:spcBef>
                <a:spcPts val="0"/>
              </a:spcBef>
              <a:buNone/>
              <a:defRPr sz="1100" b="0" i="0" u="none" strike="noStrike" cap="none">
                <a:solidFill>
                  <a:srgbClr val="FFFFFF"/>
                </a:solidFill>
                <a:latin typeface="Gill Sans"/>
                <a:ea typeface="Gill Sans"/>
                <a:cs typeface="Gill Sans"/>
                <a:sym typeface="Gill Sans"/>
              </a:defRPr>
            </a:lvl4pPr>
            <a:lvl5pPr marL="0" marR="0" lvl="4" indent="0" algn="ctr" rtl="0">
              <a:spcBef>
                <a:spcPts val="0"/>
              </a:spcBef>
              <a:buNone/>
              <a:defRPr sz="1100" b="0" i="0" u="none" strike="noStrike" cap="none">
                <a:solidFill>
                  <a:srgbClr val="FFFFFF"/>
                </a:solidFill>
                <a:latin typeface="Gill Sans"/>
                <a:ea typeface="Gill Sans"/>
                <a:cs typeface="Gill Sans"/>
                <a:sym typeface="Gill Sans"/>
              </a:defRPr>
            </a:lvl5pPr>
            <a:lvl6pPr marL="0" marR="0" lvl="5" indent="0" algn="ctr" rtl="0">
              <a:spcBef>
                <a:spcPts val="0"/>
              </a:spcBef>
              <a:buNone/>
              <a:defRPr sz="1100" b="0" i="0" u="none" strike="noStrike" cap="none">
                <a:solidFill>
                  <a:srgbClr val="FFFFFF"/>
                </a:solidFill>
                <a:latin typeface="Gill Sans"/>
                <a:ea typeface="Gill Sans"/>
                <a:cs typeface="Gill Sans"/>
                <a:sym typeface="Gill Sans"/>
              </a:defRPr>
            </a:lvl6pPr>
            <a:lvl7pPr marL="0" marR="0" lvl="6" indent="0" algn="ctr" rtl="0">
              <a:spcBef>
                <a:spcPts val="0"/>
              </a:spcBef>
              <a:buNone/>
              <a:defRPr sz="1100" b="0" i="0" u="none" strike="noStrike" cap="none">
                <a:solidFill>
                  <a:srgbClr val="FFFFFF"/>
                </a:solidFill>
                <a:latin typeface="Gill Sans"/>
                <a:ea typeface="Gill Sans"/>
                <a:cs typeface="Gill Sans"/>
                <a:sym typeface="Gill Sans"/>
              </a:defRPr>
            </a:lvl7pPr>
            <a:lvl8pPr marL="0" marR="0" lvl="7" indent="0" algn="ctr" rtl="0">
              <a:spcBef>
                <a:spcPts val="0"/>
              </a:spcBef>
              <a:buNone/>
              <a:defRPr sz="1100" b="0" i="0" u="none" strike="noStrike" cap="none">
                <a:solidFill>
                  <a:srgbClr val="FFFFFF"/>
                </a:solidFill>
                <a:latin typeface="Gill Sans"/>
                <a:ea typeface="Gill Sans"/>
                <a:cs typeface="Gill Sans"/>
                <a:sym typeface="Gill Sans"/>
              </a:defRPr>
            </a:lvl8pPr>
            <a:lvl9pPr marL="0" marR="0" lvl="8" indent="0" algn="ctr" rtl="0">
              <a:spcBef>
                <a:spcPts val="0"/>
              </a:spcBef>
              <a:buNone/>
              <a:defRPr sz="1100" b="0" i="0" u="none" strike="noStrike" cap="none">
                <a:solidFill>
                  <a:srgbClr val="FFFFFF"/>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0.png"/><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0.png"/><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3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5.png"/><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
          <p:cNvSpPr txBox="1">
            <a:spLocks noGrp="1"/>
          </p:cNvSpPr>
          <p:nvPr>
            <p:ph type="ctrTitle"/>
          </p:nvPr>
        </p:nvSpPr>
        <p:spPr>
          <a:xfrm>
            <a:off x="503257" y="1689843"/>
            <a:ext cx="11185500" cy="238770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0">
            <a:noAutofit/>
          </a:bodyPr>
          <a:lstStyle/>
          <a:p>
            <a:pPr marL="0" lvl="0" indent="0" algn="ctr" rtl="0">
              <a:lnSpc>
                <a:spcPct val="90000"/>
              </a:lnSpc>
              <a:spcBef>
                <a:spcPts val="0"/>
              </a:spcBef>
              <a:spcAft>
                <a:spcPts val="0"/>
              </a:spcAft>
              <a:buClr>
                <a:srgbClr val="262626"/>
              </a:buClr>
              <a:buSzPts val="3600"/>
              <a:buFont typeface="Comic Sans MS"/>
              <a:buNone/>
            </a:pPr>
            <a:endParaRPr sz="2000" dirty="0">
              <a:latin typeface="Comic Sans MS"/>
              <a:ea typeface="Comic Sans MS"/>
              <a:cs typeface="Comic Sans MS"/>
              <a:sym typeface="Comic Sans MS"/>
            </a:endParaRPr>
          </a:p>
          <a:p>
            <a:pPr marL="0" lvl="0" indent="0" algn="ctr" rtl="0">
              <a:lnSpc>
                <a:spcPct val="90000"/>
              </a:lnSpc>
              <a:spcBef>
                <a:spcPts val="0"/>
              </a:spcBef>
              <a:spcAft>
                <a:spcPts val="0"/>
              </a:spcAft>
              <a:buClr>
                <a:srgbClr val="262626"/>
              </a:buClr>
              <a:buSzPts val="3600"/>
              <a:buFont typeface="Comic Sans MS"/>
              <a:buNone/>
            </a:pPr>
            <a:r>
              <a:rPr lang="en-US" dirty="0">
                <a:latin typeface="Comic Sans MS"/>
                <a:ea typeface="Comic Sans MS"/>
                <a:cs typeface="Comic Sans MS"/>
                <a:sym typeface="Comic Sans MS"/>
              </a:rPr>
              <a:t>STATISTICAL ANALYSIS &amp; INFERENCE</a:t>
            </a:r>
            <a:endParaRPr dirty="0">
              <a:latin typeface="Comic Sans MS"/>
              <a:ea typeface="Comic Sans MS"/>
              <a:cs typeface="Comic Sans MS"/>
              <a:sym typeface="Comic Sans MS"/>
            </a:endParaRPr>
          </a:p>
          <a:p>
            <a:pPr marL="0" lvl="0" indent="0" algn="r" rtl="0">
              <a:lnSpc>
                <a:spcPct val="90000"/>
              </a:lnSpc>
              <a:spcBef>
                <a:spcPts val="0"/>
              </a:spcBef>
              <a:spcAft>
                <a:spcPts val="0"/>
              </a:spcAft>
              <a:buClr>
                <a:srgbClr val="262626"/>
              </a:buClr>
              <a:buSzPts val="3600"/>
              <a:buFont typeface="Comic Sans MS"/>
              <a:buNone/>
            </a:pPr>
            <a:r>
              <a:rPr lang="en-US" sz="2000" dirty="0">
                <a:latin typeface="Comic Sans MS"/>
                <a:ea typeface="Comic Sans MS"/>
                <a:cs typeface="Comic Sans MS"/>
                <a:sym typeface="Comic Sans MS"/>
              </a:rPr>
              <a:t>(in a nutshell)</a:t>
            </a:r>
            <a:endParaRPr sz="2000" dirty="0">
              <a:latin typeface="Comic Sans MS"/>
              <a:ea typeface="Comic Sans MS"/>
              <a:cs typeface="Comic Sans MS"/>
              <a:sym typeface="Comic Sans MS"/>
            </a:endParaRPr>
          </a:p>
        </p:txBody>
      </p:sp>
      <p:sp>
        <p:nvSpPr>
          <p:cNvPr id="87" name="Google Shape;87;p1"/>
          <p:cNvSpPr txBox="1">
            <a:spLocks noGrp="1"/>
          </p:cNvSpPr>
          <p:nvPr>
            <p:ph type="subTitle" idx="1"/>
          </p:nvPr>
        </p:nvSpPr>
        <p:spPr>
          <a:xfrm>
            <a:off x="1557450" y="4575147"/>
            <a:ext cx="9077100" cy="1238400"/>
          </a:xfrm>
          <a:prstGeom prst="rect">
            <a:avLst/>
          </a:prstGeom>
          <a:noFill/>
          <a:ln>
            <a:noFill/>
          </a:ln>
        </p:spPr>
        <p:txBody>
          <a:bodyPr spcFirstLastPara="1" wrap="square" lIns="91425" tIns="45700" rIns="91425" bIns="45700" anchor="t" anchorCtr="0">
            <a:noAutofit/>
          </a:bodyPr>
          <a:lstStyle/>
          <a:p>
            <a:pPr marL="0" lvl="0" indent="0" algn="ctr" rtl="0">
              <a:lnSpc>
                <a:spcPct val="115000"/>
              </a:lnSpc>
              <a:spcBef>
                <a:spcPts val="0"/>
              </a:spcBef>
              <a:spcAft>
                <a:spcPts val="0"/>
              </a:spcAft>
              <a:buSzPts val="3000"/>
              <a:buNone/>
            </a:pPr>
            <a:r>
              <a:rPr lang="en-US" sz="3200" dirty="0">
                <a:latin typeface="Comic Sans MS"/>
                <a:ea typeface="Comic Sans MS"/>
                <a:cs typeface="Comic Sans MS"/>
                <a:sym typeface="Comic Sans MS"/>
              </a:rPr>
              <a:t>Vinh Q Tran</a:t>
            </a:r>
            <a:endParaRPr sz="3200" dirty="0">
              <a:latin typeface="Comic Sans MS"/>
              <a:ea typeface="Comic Sans MS"/>
              <a:cs typeface="Comic Sans MS"/>
              <a:sym typeface="Comic Sans MS"/>
            </a:endParaRPr>
          </a:p>
          <a:p>
            <a:pPr marL="0" lvl="0" indent="0" algn="ctr" rtl="0">
              <a:lnSpc>
                <a:spcPct val="100000"/>
              </a:lnSpc>
              <a:spcBef>
                <a:spcPts val="0"/>
              </a:spcBef>
              <a:spcAft>
                <a:spcPts val="0"/>
              </a:spcAft>
              <a:buSzPts val="3000"/>
              <a:buNone/>
            </a:pPr>
            <a:r>
              <a:rPr lang="en-US" sz="3200" dirty="0">
                <a:latin typeface="Comic Sans MS"/>
                <a:ea typeface="Comic Sans MS"/>
                <a:cs typeface="Comic Sans MS"/>
                <a:sym typeface="Comic Sans MS"/>
              </a:rPr>
              <a:t>Massachusetts Institute of Technology (MIT)</a:t>
            </a:r>
            <a:endParaRPr sz="3200" dirty="0">
              <a:latin typeface="Comic Sans MS"/>
              <a:ea typeface="Comic Sans MS"/>
              <a:cs typeface="Comic Sans MS"/>
              <a:sym typeface="Comic Sans MS"/>
            </a:endParaRPr>
          </a:p>
        </p:txBody>
      </p:sp>
      <p:sp>
        <p:nvSpPr>
          <p:cNvPr id="5" name="Slide Number Placeholder 4">
            <a:extLst>
              <a:ext uri="{FF2B5EF4-FFF2-40B4-BE49-F238E27FC236}">
                <a16:creationId xmlns:a16="http://schemas.microsoft.com/office/drawing/2014/main" id="{0C0F422A-7D8F-9100-8A7A-973306ADD5A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0</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4BF85-26D1-C1FC-6EAC-0E5992388F85}"/>
              </a:ext>
            </a:extLst>
          </p:cNvPr>
          <p:cNvSpPr>
            <a:spLocks noGrp="1"/>
          </p:cNvSpPr>
          <p:nvPr>
            <p:ph type="title"/>
          </p:nvPr>
        </p:nvSpPr>
        <p:spPr>
          <a:xfrm>
            <a:off x="2231136" y="443397"/>
            <a:ext cx="7729728" cy="1188720"/>
          </a:xfrm>
        </p:spPr>
        <p:txBody>
          <a:bodyPr>
            <a:normAutofit/>
          </a:bodyPr>
          <a:lstStyle/>
          <a:p>
            <a:r>
              <a:rPr lang="en-US" sz="3200" dirty="0">
                <a:latin typeface="Comic Sans MS" panose="030F0902030302020204" pitchFamily="66" charset="0"/>
              </a:rPr>
              <a:t>Gaussian</a:t>
            </a:r>
          </a:p>
        </p:txBody>
      </p:sp>
      <mc:AlternateContent xmlns:mc="http://schemas.openxmlformats.org/markup-compatibility/2006" xmlns:a14="http://schemas.microsoft.com/office/drawing/2010/main">
        <mc:Choice Requires="a14">
          <p:sp>
            <p:nvSpPr>
              <p:cNvPr id="3" name="Google Shape;106;g2ebeec5a5ef_1_20">
                <a:extLst>
                  <a:ext uri="{FF2B5EF4-FFF2-40B4-BE49-F238E27FC236}">
                    <a16:creationId xmlns:a16="http://schemas.microsoft.com/office/drawing/2014/main" id="{DCAFD0AC-2BBD-51D9-BA2D-76AC21DACFA9}"/>
                  </a:ext>
                </a:extLst>
              </p:cNvPr>
              <p:cNvSpPr txBox="1"/>
              <p:nvPr/>
            </p:nvSpPr>
            <p:spPr>
              <a:xfrm>
                <a:off x="504202" y="2121374"/>
                <a:ext cx="6366617" cy="3859433"/>
              </a:xfrm>
              <a:prstGeom prst="rect">
                <a:avLst/>
              </a:prstGeom>
              <a:noFill/>
              <a:ln>
                <a:noFill/>
              </a:ln>
            </p:spPr>
            <p:txBody>
              <a:bodyPr spcFirstLastPara="1" wrap="square" lIns="91425" tIns="91425" rIns="91425" bIns="91425" anchor="t" anchorCtr="0">
                <a:noAutofit/>
              </a:bodyPr>
              <a:lstStyle/>
              <a:p>
                <a:pPr marL="101600" lvl="0" algn="just" rtl="0">
                  <a:lnSpc>
                    <a:spcPct val="115000"/>
                  </a:lnSpc>
                  <a:spcBef>
                    <a:spcPts val="0"/>
                  </a:spcBef>
                  <a:spcAft>
                    <a:spcPts val="0"/>
                  </a:spcAft>
                  <a:buClr>
                    <a:srgbClr val="FEFEFE"/>
                  </a:buClr>
                  <a:buSzPts val="2000"/>
                </a:pPr>
                <a:r>
                  <a:rPr lang="en-US" sz="2000" dirty="0">
                    <a:solidFill>
                      <a:srgbClr val="FEFEFE"/>
                    </a:solidFill>
                    <a:latin typeface="Comic Sans MS"/>
                    <a:ea typeface="Comic Sans MS"/>
                    <a:cs typeface="Comic Sans MS"/>
                    <a:sym typeface="Comic Sans MS"/>
                  </a:rPr>
                  <a:t>The “normal” distribution</a:t>
                </a:r>
              </a:p>
              <a:p>
                <a:pPr marL="101600" lvl="0" algn="just">
                  <a:lnSpc>
                    <a:spcPct val="115000"/>
                  </a:lnSpc>
                  <a:buClr>
                    <a:srgbClr val="FEFEFE"/>
                  </a:buClr>
                  <a:buSzPts val="2000"/>
                </a:pPr>
                <a14:m>
                  <m:oMathPara xmlns:m="http://schemas.openxmlformats.org/officeDocument/2006/math">
                    <m:oMathParaPr>
                      <m:jc m:val="centerGroup"/>
                    </m:oMathParaPr>
                    <m:oMath xmlns:m="http://schemas.openxmlformats.org/officeDocument/2006/math">
                      <m:r>
                        <a:rPr lang="en-US" sz="2000" b="0" i="1" smtClean="0">
                          <a:solidFill>
                            <a:srgbClr val="FEFEFE"/>
                          </a:solidFill>
                          <a:latin typeface="Cambria Math" panose="02040503050406030204" pitchFamily="18" charset="0"/>
                          <a:ea typeface="Comic Sans MS"/>
                          <a:cs typeface="Comic Sans MS"/>
                          <a:sym typeface="Comic Sans MS"/>
                        </a:rPr>
                        <m:t>𝑝</m:t>
                      </m:r>
                      <m:d>
                        <m:dPr>
                          <m:ctrlPr>
                            <a:rPr lang="en-US" sz="2000" b="0" i="1" smtClean="0">
                              <a:solidFill>
                                <a:srgbClr val="FEFEFE"/>
                              </a:solidFill>
                              <a:latin typeface="Cambria Math" panose="02040503050406030204" pitchFamily="18" charset="0"/>
                              <a:ea typeface="Comic Sans MS"/>
                              <a:cs typeface="Comic Sans MS"/>
                              <a:sym typeface="Comic Sans MS"/>
                            </a:rPr>
                          </m:ctrlPr>
                        </m:dPr>
                        <m:e>
                          <m:r>
                            <a:rPr lang="en-US" sz="2000" b="0" i="1" smtClean="0">
                              <a:solidFill>
                                <a:srgbClr val="FEFEFE"/>
                              </a:solidFill>
                              <a:latin typeface="Cambria Math" panose="02040503050406030204" pitchFamily="18" charset="0"/>
                              <a:ea typeface="Comic Sans MS"/>
                              <a:cs typeface="Comic Sans MS"/>
                              <a:sym typeface="Comic Sans MS"/>
                            </a:rPr>
                            <m:t>𝑥</m:t>
                          </m:r>
                        </m:e>
                      </m:d>
                      <m:r>
                        <a:rPr lang="en-US" sz="2000" b="0" i="1" smtClean="0">
                          <a:solidFill>
                            <a:srgbClr val="FEFEFE"/>
                          </a:solidFill>
                          <a:latin typeface="Cambria Math" panose="02040503050406030204" pitchFamily="18" charset="0"/>
                          <a:ea typeface="Comic Sans MS"/>
                          <a:cs typeface="Comic Sans MS"/>
                          <a:sym typeface="Comic Sans MS"/>
                        </a:rPr>
                        <m:t>=</m:t>
                      </m:r>
                      <m:f>
                        <m:fPr>
                          <m:ctrlPr>
                            <a:rPr lang="en-US" sz="2000" b="0" i="1" smtClean="0">
                              <a:solidFill>
                                <a:srgbClr val="FEFEFE"/>
                              </a:solidFill>
                              <a:latin typeface="Cambria Math" panose="02040503050406030204" pitchFamily="18" charset="0"/>
                              <a:sym typeface="Comic Sans MS"/>
                            </a:rPr>
                          </m:ctrlPr>
                        </m:fPr>
                        <m:num>
                          <m:r>
                            <a:rPr lang="en-US" sz="2000" b="0" i="1" smtClean="0">
                              <a:solidFill>
                                <a:srgbClr val="FEFEFE"/>
                              </a:solidFill>
                              <a:latin typeface="Cambria Math" panose="02040503050406030204" pitchFamily="18" charset="0"/>
                              <a:sym typeface="Comic Sans MS"/>
                            </a:rPr>
                            <m:t>1</m:t>
                          </m:r>
                        </m:num>
                        <m:den>
                          <m:rad>
                            <m:radPr>
                              <m:degHide m:val="on"/>
                              <m:ctrlPr>
                                <a:rPr lang="en-US" sz="2000" b="0" i="1" smtClean="0">
                                  <a:solidFill>
                                    <a:srgbClr val="FEFEFE"/>
                                  </a:solidFill>
                                  <a:latin typeface="Cambria Math" panose="02040503050406030204" pitchFamily="18" charset="0"/>
                                  <a:sym typeface="Comic Sans MS"/>
                                </a:rPr>
                              </m:ctrlPr>
                            </m:radPr>
                            <m:deg/>
                            <m:e>
                              <m:r>
                                <a:rPr lang="en-US" sz="2000" b="0" i="1" smtClean="0">
                                  <a:solidFill>
                                    <a:srgbClr val="FEFEFE"/>
                                  </a:solidFill>
                                  <a:latin typeface="Cambria Math" panose="02040503050406030204" pitchFamily="18" charset="0"/>
                                  <a:sym typeface="Comic Sans MS"/>
                                </a:rPr>
                                <m:t>2</m:t>
                              </m:r>
                              <m:r>
                                <a:rPr lang="en-US" sz="2000" b="0" i="1" smtClean="0">
                                  <a:solidFill>
                                    <a:srgbClr val="FEFEFE"/>
                                  </a:solidFill>
                                  <a:latin typeface="Cambria Math" panose="02040503050406030204" pitchFamily="18" charset="0"/>
                                  <a:sym typeface="Comic Sans MS"/>
                                </a:rPr>
                                <m:t>𝜋</m:t>
                              </m:r>
                              <m:sSup>
                                <m:sSupPr>
                                  <m:ctrlPr>
                                    <a:rPr lang="en-US" sz="2000" b="0" i="1" smtClean="0">
                                      <a:solidFill>
                                        <a:srgbClr val="FEFEFE"/>
                                      </a:solidFill>
                                      <a:latin typeface="Cambria Math" panose="02040503050406030204" pitchFamily="18" charset="0"/>
                                      <a:sym typeface="Comic Sans MS"/>
                                    </a:rPr>
                                  </m:ctrlPr>
                                </m:sSupPr>
                                <m:e>
                                  <m:r>
                                    <a:rPr lang="en-US" sz="2000" b="0" i="1" smtClean="0">
                                      <a:solidFill>
                                        <a:srgbClr val="FEFEFE"/>
                                      </a:solidFill>
                                      <a:latin typeface="Cambria Math" panose="02040503050406030204" pitchFamily="18" charset="0"/>
                                      <a:sym typeface="Comic Sans MS"/>
                                    </a:rPr>
                                    <m:t>𝜎</m:t>
                                  </m:r>
                                </m:e>
                                <m:sup>
                                  <m:r>
                                    <a:rPr lang="en-US" sz="2000" b="0" i="1" smtClean="0">
                                      <a:solidFill>
                                        <a:srgbClr val="FEFEFE"/>
                                      </a:solidFill>
                                      <a:latin typeface="Cambria Math" panose="02040503050406030204" pitchFamily="18" charset="0"/>
                                      <a:sym typeface="Comic Sans MS"/>
                                    </a:rPr>
                                    <m:t>2</m:t>
                                  </m:r>
                                </m:sup>
                              </m:sSup>
                            </m:e>
                          </m:rad>
                        </m:den>
                      </m:f>
                      <m:sSup>
                        <m:sSupPr>
                          <m:ctrlPr>
                            <a:rPr lang="en-US" sz="2000" b="0" i="1" smtClean="0">
                              <a:solidFill>
                                <a:srgbClr val="FEFEFE"/>
                              </a:solidFill>
                              <a:latin typeface="Cambria Math" panose="02040503050406030204" pitchFamily="18" charset="0"/>
                              <a:sym typeface="Comic Sans MS"/>
                            </a:rPr>
                          </m:ctrlPr>
                        </m:sSupPr>
                        <m:e>
                          <m:r>
                            <a:rPr lang="en-US" sz="2000" b="0" i="1" smtClean="0">
                              <a:solidFill>
                                <a:srgbClr val="FEFEFE"/>
                              </a:solidFill>
                              <a:latin typeface="Cambria Math" panose="02040503050406030204" pitchFamily="18" charset="0"/>
                              <a:sym typeface="Comic Sans MS"/>
                            </a:rPr>
                            <m:t>𝑒</m:t>
                          </m:r>
                        </m:e>
                        <m:sup>
                          <m:r>
                            <a:rPr lang="en-US" sz="2000" b="0" i="1" smtClean="0">
                              <a:solidFill>
                                <a:srgbClr val="FEFEFE"/>
                              </a:solidFill>
                              <a:latin typeface="Cambria Math" panose="02040503050406030204" pitchFamily="18" charset="0"/>
                              <a:sym typeface="Comic Sans MS"/>
                            </a:rPr>
                            <m:t>−</m:t>
                          </m:r>
                          <m:f>
                            <m:fPr>
                              <m:ctrlPr>
                                <a:rPr lang="en-US" sz="2000" b="0" i="1" smtClean="0">
                                  <a:solidFill>
                                    <a:srgbClr val="FEFEFE"/>
                                  </a:solidFill>
                                  <a:latin typeface="Cambria Math" panose="02040503050406030204" pitchFamily="18" charset="0"/>
                                  <a:sym typeface="Comic Sans MS"/>
                                </a:rPr>
                              </m:ctrlPr>
                            </m:fPr>
                            <m:num>
                              <m:sSup>
                                <m:sSupPr>
                                  <m:ctrlPr>
                                    <a:rPr lang="en-US" sz="2000" b="0" i="1" smtClean="0">
                                      <a:solidFill>
                                        <a:srgbClr val="FEFEFE"/>
                                      </a:solidFill>
                                      <a:latin typeface="Cambria Math" panose="02040503050406030204" pitchFamily="18" charset="0"/>
                                      <a:sym typeface="Comic Sans MS"/>
                                    </a:rPr>
                                  </m:ctrlPr>
                                </m:sSupPr>
                                <m:e>
                                  <m:d>
                                    <m:dPr>
                                      <m:ctrlPr>
                                        <a:rPr lang="en-US" sz="2000" b="0" i="1" smtClean="0">
                                          <a:solidFill>
                                            <a:srgbClr val="FEFEFE"/>
                                          </a:solidFill>
                                          <a:latin typeface="Cambria Math" panose="02040503050406030204" pitchFamily="18" charset="0"/>
                                          <a:sym typeface="Comic Sans MS"/>
                                        </a:rPr>
                                      </m:ctrlPr>
                                    </m:dPr>
                                    <m:e>
                                      <m:r>
                                        <a:rPr lang="en-US" sz="2000" b="0" i="1" smtClean="0">
                                          <a:solidFill>
                                            <a:srgbClr val="FEFEFE"/>
                                          </a:solidFill>
                                          <a:latin typeface="Cambria Math" panose="02040503050406030204" pitchFamily="18" charset="0"/>
                                          <a:sym typeface="Comic Sans MS"/>
                                        </a:rPr>
                                        <m:t>𝑥</m:t>
                                      </m:r>
                                      <m:r>
                                        <a:rPr lang="en-US" sz="2000" b="0" i="1" smtClean="0">
                                          <a:solidFill>
                                            <a:srgbClr val="FEFEFE"/>
                                          </a:solidFill>
                                          <a:latin typeface="Cambria Math" panose="02040503050406030204" pitchFamily="18" charset="0"/>
                                          <a:sym typeface="Comic Sans MS"/>
                                        </a:rPr>
                                        <m:t>−</m:t>
                                      </m:r>
                                      <m:r>
                                        <a:rPr lang="en-US" sz="2000" b="0" i="1" smtClean="0">
                                          <a:solidFill>
                                            <a:srgbClr val="FEFEFE"/>
                                          </a:solidFill>
                                          <a:latin typeface="Cambria Math" panose="02040503050406030204" pitchFamily="18" charset="0"/>
                                          <a:sym typeface="Comic Sans MS"/>
                                        </a:rPr>
                                        <m:t>𝜇</m:t>
                                      </m:r>
                                    </m:e>
                                  </m:d>
                                </m:e>
                                <m:sup>
                                  <m:r>
                                    <a:rPr lang="en-US" sz="2000" b="0" i="1" smtClean="0">
                                      <a:solidFill>
                                        <a:srgbClr val="FEFEFE"/>
                                      </a:solidFill>
                                      <a:latin typeface="Cambria Math" panose="02040503050406030204" pitchFamily="18" charset="0"/>
                                      <a:sym typeface="Comic Sans MS"/>
                                    </a:rPr>
                                    <m:t>2</m:t>
                                  </m:r>
                                </m:sup>
                              </m:sSup>
                            </m:num>
                            <m:den>
                              <m:r>
                                <a:rPr lang="en-US" sz="2000" b="0" i="1" smtClean="0">
                                  <a:solidFill>
                                    <a:srgbClr val="FEFEFE"/>
                                  </a:solidFill>
                                  <a:latin typeface="Cambria Math" panose="02040503050406030204" pitchFamily="18" charset="0"/>
                                  <a:sym typeface="Comic Sans MS"/>
                                </a:rPr>
                                <m:t>2</m:t>
                              </m:r>
                              <m:sSup>
                                <m:sSupPr>
                                  <m:ctrlPr>
                                    <a:rPr lang="en-US" sz="2000" b="0" i="1" smtClean="0">
                                      <a:solidFill>
                                        <a:srgbClr val="FEFEFE"/>
                                      </a:solidFill>
                                      <a:latin typeface="Cambria Math" panose="02040503050406030204" pitchFamily="18" charset="0"/>
                                      <a:sym typeface="Comic Sans MS"/>
                                    </a:rPr>
                                  </m:ctrlPr>
                                </m:sSupPr>
                                <m:e>
                                  <m:r>
                                    <a:rPr lang="en-US" sz="2000" b="0" i="1" smtClean="0">
                                      <a:solidFill>
                                        <a:srgbClr val="FEFEFE"/>
                                      </a:solidFill>
                                      <a:latin typeface="Cambria Math" panose="02040503050406030204" pitchFamily="18" charset="0"/>
                                      <a:sym typeface="Comic Sans MS"/>
                                    </a:rPr>
                                    <m:t>𝜎</m:t>
                                  </m:r>
                                </m:e>
                                <m:sup>
                                  <m:r>
                                    <a:rPr lang="en-US" sz="2000" b="0" i="1" smtClean="0">
                                      <a:solidFill>
                                        <a:srgbClr val="FEFEFE"/>
                                      </a:solidFill>
                                      <a:latin typeface="Cambria Math" panose="02040503050406030204" pitchFamily="18" charset="0"/>
                                      <a:sym typeface="Comic Sans MS"/>
                                    </a:rPr>
                                    <m:t>2</m:t>
                                  </m:r>
                                </m:sup>
                              </m:sSup>
                            </m:den>
                          </m:f>
                        </m:sup>
                      </m:sSup>
                    </m:oMath>
                  </m:oMathPara>
                </a14:m>
                <a:endParaRPr lang="en-US" sz="2000" dirty="0">
                  <a:solidFill>
                    <a:srgbClr val="FEFEFE"/>
                  </a:solidFill>
                  <a:latin typeface="Comic Sans MS"/>
                  <a:ea typeface="Comic Sans MS"/>
                  <a:cs typeface="Comic Sans MS"/>
                  <a:sym typeface="Comic Sans MS"/>
                </a:endParaRPr>
              </a:p>
              <a:p>
                <a:pPr marL="101600" lvl="0" algn="just">
                  <a:lnSpc>
                    <a:spcPct val="115000"/>
                  </a:lnSpc>
                  <a:buClr>
                    <a:srgbClr val="FEFEFE"/>
                  </a:buClr>
                  <a:buSzPts val="2000"/>
                </a:pPr>
                <a:endParaRPr lang="en-US" sz="2000" dirty="0">
                  <a:solidFill>
                    <a:srgbClr val="FEFEFE"/>
                  </a:solidFill>
                  <a:latin typeface="Comic Sans MS"/>
                  <a:ea typeface="Comic Sans MS"/>
                  <a:cs typeface="Comic Sans MS"/>
                  <a:sym typeface="Comic Sans MS"/>
                </a:endParaRPr>
              </a:p>
              <a:p>
                <a:pPr marL="444500" lvl="0" indent="-342900" algn="just">
                  <a:lnSpc>
                    <a:spcPct val="115000"/>
                  </a:lnSpc>
                  <a:buClr>
                    <a:srgbClr val="FEFEFE"/>
                  </a:buClr>
                  <a:buSzPts val="2000"/>
                  <a:buFont typeface="Arial" panose="020B0604020202020204" pitchFamily="34" charset="0"/>
                  <a:buChar char="•"/>
                </a:pPr>
                <a14:m>
                  <m:oMath xmlns:m="http://schemas.openxmlformats.org/officeDocument/2006/math">
                    <m:d>
                      <m:dPr>
                        <m:begChr m:val="⟨"/>
                        <m:endChr m:val="⟩"/>
                        <m:ctrlPr>
                          <a:rPr lang="en-US" sz="2000" i="1" smtClean="0">
                            <a:solidFill>
                              <a:srgbClr val="FEFEFE"/>
                            </a:solidFill>
                            <a:latin typeface="Cambria Math" panose="02040503050406030204" pitchFamily="18" charset="0"/>
                            <a:sym typeface="Comic Sans MS"/>
                          </a:rPr>
                        </m:ctrlPr>
                      </m:dPr>
                      <m:e>
                        <m:r>
                          <a:rPr lang="en-US" sz="2000" b="0" i="1" smtClean="0">
                            <a:solidFill>
                              <a:srgbClr val="FEFEFE"/>
                            </a:solidFill>
                            <a:latin typeface="Cambria Math" panose="02040503050406030204" pitchFamily="18" charset="0"/>
                            <a:sym typeface="Comic Sans MS"/>
                          </a:rPr>
                          <m:t>𝑥</m:t>
                        </m:r>
                      </m:e>
                    </m:d>
                    <m:r>
                      <a:rPr lang="en-US" sz="2000" b="0" i="1" smtClean="0">
                        <a:solidFill>
                          <a:srgbClr val="FEFEFE"/>
                        </a:solidFill>
                        <a:latin typeface="Cambria Math" panose="02040503050406030204" pitchFamily="18" charset="0"/>
                        <a:sym typeface="Comic Sans MS"/>
                      </a:rPr>
                      <m:t>=</m:t>
                    </m:r>
                    <m:r>
                      <a:rPr lang="en-US" sz="2000" b="0" i="1" smtClean="0">
                        <a:solidFill>
                          <a:srgbClr val="FEFEFE"/>
                        </a:solidFill>
                        <a:latin typeface="Cambria Math" panose="02040503050406030204" pitchFamily="18" charset="0"/>
                        <a:sym typeface="Comic Sans MS"/>
                      </a:rPr>
                      <m:t>𝜇</m:t>
                    </m:r>
                  </m:oMath>
                </a14:m>
                <a:endParaRPr lang="en-US" sz="2000" b="0" dirty="0">
                  <a:solidFill>
                    <a:srgbClr val="FEFEFE"/>
                  </a:solidFill>
                  <a:latin typeface="Comic Sans MS"/>
                  <a:sym typeface="Comic Sans MS"/>
                </a:endParaRPr>
              </a:p>
              <a:p>
                <a:pPr marL="444500" lvl="0" indent="-342900" algn="just">
                  <a:lnSpc>
                    <a:spcPct val="115000"/>
                  </a:lnSpc>
                  <a:buClr>
                    <a:srgbClr val="FEFEFE"/>
                  </a:buClr>
                  <a:buSzPts val="2000"/>
                  <a:buFont typeface="Arial" panose="020B0604020202020204" pitchFamily="34" charset="0"/>
                  <a:buChar char="•"/>
                </a:pPr>
                <a14:m>
                  <m:oMath xmlns:m="http://schemas.openxmlformats.org/officeDocument/2006/math">
                    <m:sSup>
                      <m:sSupPr>
                        <m:ctrlPr>
                          <a:rPr lang="en-US" sz="2000" b="0" i="1" smtClean="0">
                            <a:solidFill>
                              <a:srgbClr val="FEFEFE"/>
                            </a:solidFill>
                            <a:latin typeface="Cambria Math" panose="02040503050406030204" pitchFamily="18" charset="0"/>
                            <a:ea typeface="Cambria Math" panose="02040503050406030204" pitchFamily="18" charset="0"/>
                            <a:cs typeface="Comic Sans MS"/>
                            <a:sym typeface="Comic Sans MS"/>
                          </a:rPr>
                        </m:ctrlPr>
                      </m:sSupPr>
                      <m:e>
                        <m:r>
                          <a:rPr lang="en-US" sz="2000" i="1" smtClean="0">
                            <a:solidFill>
                              <a:srgbClr val="FEFEFE"/>
                            </a:solidFill>
                            <a:latin typeface="Cambria Math" panose="02040503050406030204" pitchFamily="18" charset="0"/>
                            <a:ea typeface="Cambria Math" panose="02040503050406030204" pitchFamily="18" charset="0"/>
                            <a:cs typeface="Comic Sans MS"/>
                            <a:sym typeface="Comic Sans MS"/>
                          </a:rPr>
                          <m:t>𝜎</m:t>
                        </m:r>
                      </m:e>
                      <m:sup>
                        <m:r>
                          <a:rPr lang="en-US" sz="2000" b="0" i="1" smtClean="0">
                            <a:solidFill>
                              <a:srgbClr val="FEFEFE"/>
                            </a:solidFill>
                            <a:latin typeface="Cambria Math" panose="02040503050406030204" pitchFamily="18" charset="0"/>
                            <a:ea typeface="Cambria Math" panose="02040503050406030204" pitchFamily="18" charset="0"/>
                            <a:cs typeface="Comic Sans MS"/>
                            <a:sym typeface="Comic Sans MS"/>
                          </a:rPr>
                          <m:t>2</m:t>
                        </m:r>
                      </m:sup>
                    </m:sSup>
                    <m:r>
                      <a:rPr lang="en-US" sz="2000" b="0" i="1" smtClean="0">
                        <a:solidFill>
                          <a:srgbClr val="FEFEFE"/>
                        </a:solidFill>
                        <a:latin typeface="Cambria Math" panose="02040503050406030204" pitchFamily="18" charset="0"/>
                        <a:ea typeface="Cambria Math" panose="02040503050406030204" pitchFamily="18" charset="0"/>
                        <a:cs typeface="Comic Sans MS"/>
                        <a:sym typeface="Comic Sans MS"/>
                      </a:rPr>
                      <m:t>=</m:t>
                    </m:r>
                    <m:sSup>
                      <m:sSupPr>
                        <m:ctrlPr>
                          <a:rPr lang="en-US" sz="2000" b="0" i="1" smtClean="0">
                            <a:solidFill>
                              <a:srgbClr val="FEFEFE"/>
                            </a:solidFill>
                            <a:latin typeface="Cambria Math" panose="02040503050406030204" pitchFamily="18" charset="0"/>
                            <a:ea typeface="Cambria Math" panose="02040503050406030204" pitchFamily="18" charset="0"/>
                            <a:cs typeface="Comic Sans MS"/>
                            <a:sym typeface="Comic Sans MS"/>
                          </a:rPr>
                        </m:ctrlPr>
                      </m:sSupPr>
                      <m:e>
                        <m:r>
                          <a:rPr lang="en-US" sz="2000" b="0" i="1" smtClean="0">
                            <a:solidFill>
                              <a:srgbClr val="FEFEFE"/>
                            </a:solidFill>
                            <a:latin typeface="Cambria Math" panose="02040503050406030204" pitchFamily="18" charset="0"/>
                            <a:ea typeface="Cambria Math" panose="02040503050406030204" pitchFamily="18" charset="0"/>
                            <a:cs typeface="Comic Sans MS"/>
                            <a:sym typeface="Comic Sans MS"/>
                          </a:rPr>
                          <m:t>𝜎</m:t>
                        </m:r>
                      </m:e>
                      <m:sup>
                        <m:r>
                          <a:rPr lang="en-US" sz="2000" b="0" i="1" smtClean="0">
                            <a:solidFill>
                              <a:srgbClr val="FEFEFE"/>
                            </a:solidFill>
                            <a:latin typeface="Cambria Math" panose="02040503050406030204" pitchFamily="18" charset="0"/>
                            <a:ea typeface="Cambria Math" panose="02040503050406030204" pitchFamily="18" charset="0"/>
                            <a:cs typeface="Comic Sans MS"/>
                            <a:sym typeface="Comic Sans MS"/>
                          </a:rPr>
                          <m:t>2</m:t>
                        </m:r>
                      </m:sup>
                    </m:sSup>
                  </m:oMath>
                </a14:m>
                <a:endParaRPr lang="en-US" sz="2000" dirty="0">
                  <a:solidFill>
                    <a:srgbClr val="FEFEFE"/>
                  </a:solidFill>
                  <a:latin typeface="Comic Sans MS"/>
                  <a:ea typeface="Comic Sans MS"/>
                  <a:cs typeface="Comic Sans MS"/>
                  <a:sym typeface="Comic Sans MS"/>
                </a:endParaRPr>
              </a:p>
              <a:p>
                <a:pPr marL="444500" lvl="0" indent="-342900" algn="just">
                  <a:lnSpc>
                    <a:spcPct val="115000"/>
                  </a:lnSpc>
                  <a:buClr>
                    <a:srgbClr val="FEFEFE"/>
                  </a:buClr>
                  <a:buSzPts val="2000"/>
                  <a:buFont typeface="Arial" panose="020B0604020202020204" pitchFamily="34" charset="0"/>
                  <a:buChar char="•"/>
                </a:pPr>
                <a:endParaRPr lang="en-US" sz="2000" dirty="0">
                  <a:solidFill>
                    <a:srgbClr val="FEFEFE"/>
                  </a:solidFill>
                  <a:latin typeface="Comic Sans MS"/>
                  <a:ea typeface="Comic Sans MS"/>
                  <a:cs typeface="Comic Sans MS"/>
                  <a:sym typeface="Comic Sans MS"/>
                </a:endParaRPr>
              </a:p>
              <a:p>
                <a:pPr marL="101600" lvl="0" algn="just">
                  <a:lnSpc>
                    <a:spcPct val="115000"/>
                  </a:lnSpc>
                  <a:buClr>
                    <a:srgbClr val="FEFEFE"/>
                  </a:buClr>
                  <a:buSzPts val="2000"/>
                </a:pPr>
                <a:r>
                  <a:rPr lang="en-US" sz="2000" dirty="0">
                    <a:solidFill>
                      <a:srgbClr val="FEFEFE"/>
                    </a:solidFill>
                    <a:latin typeface="Comic Sans MS"/>
                    <a:ea typeface="Comic Sans MS"/>
                    <a:cs typeface="Comic Sans MS"/>
                    <a:sym typeface="Comic Sans MS"/>
                  </a:rPr>
                  <a:t>(!) The gaussian distribution becomes the Poisson distribution when </a:t>
                </a:r>
                <a14:m>
                  <m:oMath xmlns:m="http://schemas.openxmlformats.org/officeDocument/2006/math">
                    <m:r>
                      <a:rPr lang="en-US" sz="2000" i="1">
                        <a:solidFill>
                          <a:srgbClr val="FEFEFE"/>
                        </a:solidFill>
                        <a:latin typeface="Cambria Math" panose="02040503050406030204" pitchFamily="18" charset="0"/>
                        <a:sym typeface="Comic Sans MS"/>
                      </a:rPr>
                      <m:t>𝜇</m:t>
                    </m:r>
                    <m:r>
                      <a:rPr lang="en-US" sz="2000" b="0" i="1" smtClean="0">
                        <a:solidFill>
                          <a:srgbClr val="FEFEFE"/>
                        </a:solidFill>
                        <a:latin typeface="Cambria Math" panose="02040503050406030204" pitchFamily="18" charset="0"/>
                        <a:sym typeface="Comic Sans MS"/>
                      </a:rPr>
                      <m:t>=</m:t>
                    </m:r>
                    <m:sSup>
                      <m:sSupPr>
                        <m:ctrlPr>
                          <a:rPr lang="en-US" sz="2000" b="0" i="1" smtClean="0">
                            <a:solidFill>
                              <a:srgbClr val="FEFEFE"/>
                            </a:solidFill>
                            <a:latin typeface="Cambria Math" panose="02040503050406030204" pitchFamily="18" charset="0"/>
                            <a:sym typeface="Comic Sans MS"/>
                          </a:rPr>
                        </m:ctrlPr>
                      </m:sSupPr>
                      <m:e>
                        <m:r>
                          <a:rPr lang="en-US" sz="2000" b="0" i="1" smtClean="0">
                            <a:solidFill>
                              <a:srgbClr val="FEFEFE"/>
                            </a:solidFill>
                            <a:latin typeface="Cambria Math" panose="02040503050406030204" pitchFamily="18" charset="0"/>
                            <a:sym typeface="Comic Sans MS"/>
                          </a:rPr>
                          <m:t>𝜎</m:t>
                        </m:r>
                      </m:e>
                      <m:sup>
                        <m:r>
                          <a:rPr lang="en-US" sz="2000" b="0" i="1" smtClean="0">
                            <a:solidFill>
                              <a:srgbClr val="FEFEFE"/>
                            </a:solidFill>
                            <a:latin typeface="Cambria Math" panose="02040503050406030204" pitchFamily="18" charset="0"/>
                            <a:sym typeface="Comic Sans MS"/>
                          </a:rPr>
                          <m:t>2</m:t>
                        </m:r>
                      </m:sup>
                    </m:sSup>
                  </m:oMath>
                </a14:m>
                <a:r>
                  <a:rPr lang="en-US" sz="2000" dirty="0">
                    <a:solidFill>
                      <a:srgbClr val="FEFEFE"/>
                    </a:solidFill>
                    <a:latin typeface="Comic Sans MS"/>
                    <a:ea typeface="Comic Sans MS"/>
                    <a:cs typeface="Comic Sans MS"/>
                    <a:sym typeface="Comic Sans MS"/>
                  </a:rPr>
                  <a:t> and </a:t>
                </a:r>
                <a14:m>
                  <m:oMath xmlns:m="http://schemas.openxmlformats.org/officeDocument/2006/math">
                    <m:r>
                      <a:rPr lang="en-US" sz="2000" b="0" i="1" smtClean="0">
                        <a:solidFill>
                          <a:srgbClr val="FEFEFE"/>
                        </a:solidFill>
                        <a:latin typeface="Cambria Math" panose="02040503050406030204" pitchFamily="18" charset="0"/>
                        <a:ea typeface="Comic Sans MS"/>
                        <a:cs typeface="Comic Sans MS"/>
                        <a:sym typeface="Comic Sans MS"/>
                      </a:rPr>
                      <m:t>𝜆</m:t>
                    </m:r>
                    <m:r>
                      <a:rPr lang="en-US" sz="2000" b="0" i="1" smtClean="0">
                        <a:solidFill>
                          <a:srgbClr val="FEFEFE"/>
                        </a:solidFill>
                        <a:latin typeface="Cambria Math" panose="02040503050406030204" pitchFamily="18" charset="0"/>
                        <a:ea typeface="Comic Sans MS"/>
                        <a:cs typeface="Comic Sans MS"/>
                        <a:sym typeface="Comic Sans MS"/>
                      </a:rPr>
                      <m:t>→∞</m:t>
                    </m:r>
                  </m:oMath>
                </a14:m>
                <a:r>
                  <a:rPr lang="en-US" sz="2000" dirty="0">
                    <a:solidFill>
                      <a:srgbClr val="FEFEFE"/>
                    </a:solidFill>
                    <a:latin typeface="Comic Sans MS"/>
                    <a:ea typeface="Comic Sans MS"/>
                    <a:cs typeface="Comic Sans MS"/>
                    <a:sym typeface="Comic Sans MS"/>
                  </a:rPr>
                  <a:t>.</a:t>
                </a:r>
              </a:p>
              <a:p>
                <a:pPr marL="101600" lvl="0" algn="just">
                  <a:lnSpc>
                    <a:spcPct val="115000"/>
                  </a:lnSpc>
                  <a:buClr>
                    <a:srgbClr val="FEFEFE"/>
                  </a:buClr>
                  <a:buSzPts val="2000"/>
                </a:pPr>
                <a:r>
                  <a:rPr lang="en-US" sz="2000" dirty="0">
                    <a:solidFill>
                      <a:srgbClr val="FEFEFE"/>
                    </a:solidFill>
                    <a:latin typeface="Comic Sans MS"/>
                    <a:ea typeface="Comic Sans MS"/>
                    <a:cs typeface="Comic Sans MS"/>
                    <a:sym typeface="Comic Sans MS"/>
                  </a:rPr>
                  <a:t>(!) Central limit theorem: the distribution of the sum of large enough independent identical random variables is Gaussian (under certain condition*).</a:t>
                </a:r>
                <a:endParaRPr sz="2000" dirty="0">
                  <a:solidFill>
                    <a:srgbClr val="FEFEFE"/>
                  </a:solidFill>
                  <a:latin typeface="Comic Sans MS"/>
                  <a:ea typeface="Comic Sans MS"/>
                  <a:cs typeface="Comic Sans MS"/>
                  <a:sym typeface="Comic Sans MS"/>
                </a:endParaRPr>
              </a:p>
            </p:txBody>
          </p:sp>
        </mc:Choice>
        <mc:Fallback xmlns="">
          <p:sp>
            <p:nvSpPr>
              <p:cNvPr id="3" name="Google Shape;106;g2ebeec5a5ef_1_20">
                <a:extLst>
                  <a:ext uri="{FF2B5EF4-FFF2-40B4-BE49-F238E27FC236}">
                    <a16:creationId xmlns:a16="http://schemas.microsoft.com/office/drawing/2014/main" id="{DCAFD0AC-2BBD-51D9-BA2D-76AC21DACFA9}"/>
                  </a:ext>
                </a:extLst>
              </p:cNvPr>
              <p:cNvSpPr txBox="1">
                <a:spLocks noRot="1" noChangeAspect="1" noMove="1" noResize="1" noEditPoints="1" noAdjustHandles="1" noChangeArrowheads="1" noChangeShapeType="1" noTextEdit="1"/>
              </p:cNvSpPr>
              <p:nvPr/>
            </p:nvSpPr>
            <p:spPr>
              <a:xfrm>
                <a:off x="504202" y="2121374"/>
                <a:ext cx="6366617" cy="3859433"/>
              </a:xfrm>
              <a:prstGeom prst="rect">
                <a:avLst/>
              </a:prstGeom>
              <a:blipFill>
                <a:blip r:embed="rId2"/>
                <a:stretch>
                  <a:fillRect r="-1195" b="-17105"/>
                </a:stretch>
              </a:blipFill>
              <a:ln>
                <a:no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52840B27-90C3-50AF-C60B-48543331C9FC}"/>
              </a:ext>
            </a:extLst>
          </p:cNvPr>
          <p:cNvPicPr>
            <a:picLocks noChangeAspect="1"/>
          </p:cNvPicPr>
          <p:nvPr/>
        </p:nvPicPr>
        <p:blipFill>
          <a:blip r:embed="rId3"/>
          <a:stretch>
            <a:fillRect/>
          </a:stretch>
        </p:blipFill>
        <p:spPr>
          <a:xfrm>
            <a:off x="7147964" y="1993007"/>
            <a:ext cx="4749800" cy="39878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212DE23-BF3C-AB37-1FDD-316DB4102287}"/>
                  </a:ext>
                </a:extLst>
              </p:cNvPr>
              <p:cNvSpPr txBox="1"/>
              <p:nvPr/>
            </p:nvSpPr>
            <p:spPr>
              <a:xfrm>
                <a:off x="8721724" y="6141642"/>
                <a:ext cx="247828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𝑝</m:t>
                      </m:r>
                      <m:d>
                        <m:dPr>
                          <m:ctrlPr>
                            <a:rPr lang="en-US" sz="2000" b="0" i="1" smtClean="0">
                              <a:solidFill>
                                <a:schemeClr val="bg1"/>
                              </a:solidFill>
                              <a:latin typeface="Cambria Math" panose="02040503050406030204" pitchFamily="18" charset="0"/>
                            </a:rPr>
                          </m:ctrlPr>
                        </m:dPr>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𝑖</m:t>
                              </m:r>
                            </m:sub>
                          </m:sSub>
                        </m:e>
                      </m:d>
                      <m:r>
                        <a:rPr lang="en-US" sz="2000" b="0" i="1" smtClean="0">
                          <a:solidFill>
                            <a:schemeClr val="bg1"/>
                          </a:solidFill>
                          <a:latin typeface="Cambria Math" panose="02040503050406030204" pitchFamily="18" charset="0"/>
                          <a:ea typeface="Cambria Math" panose="02040503050406030204" pitchFamily="18" charset="0"/>
                        </a:rPr>
                        <m:t>≡</m:t>
                      </m:r>
                      <m:r>
                        <a:rPr lang="en-US" sz="2000" b="0" i="1" smtClean="0">
                          <a:solidFill>
                            <a:schemeClr val="bg1"/>
                          </a:solidFill>
                          <a:latin typeface="Cambria Math" panose="02040503050406030204" pitchFamily="18" charset="0"/>
                          <a:ea typeface="Cambria Math" panose="02040503050406030204" pitchFamily="18" charset="0"/>
                        </a:rPr>
                        <m:t>𝑈</m:t>
                      </m:r>
                      <m:r>
                        <a:rPr lang="en-US" sz="2000" b="0" i="1" smtClean="0">
                          <a:solidFill>
                            <a:schemeClr val="bg1"/>
                          </a:solidFill>
                          <a:latin typeface="Cambria Math" panose="02040503050406030204" pitchFamily="18" charset="0"/>
                          <a:ea typeface="Cambria Math" panose="02040503050406030204" pitchFamily="18" charset="0"/>
                        </a:rPr>
                        <m:t>(0,1)</m:t>
                      </m:r>
                    </m:oMath>
                  </m:oMathPara>
                </a14:m>
                <a:endParaRPr lang="en-US" sz="2000" dirty="0">
                  <a:solidFill>
                    <a:schemeClr val="bg1"/>
                  </a:solidFill>
                  <a:latin typeface="Comic Sans MS" panose="030F0902030302020204" pitchFamily="66" charset="0"/>
                </a:endParaRPr>
              </a:p>
            </p:txBody>
          </p:sp>
        </mc:Choice>
        <mc:Fallback xmlns="">
          <p:sp>
            <p:nvSpPr>
              <p:cNvPr id="6" name="TextBox 5">
                <a:extLst>
                  <a:ext uri="{FF2B5EF4-FFF2-40B4-BE49-F238E27FC236}">
                    <a16:creationId xmlns:a16="http://schemas.microsoft.com/office/drawing/2014/main" id="{B212DE23-BF3C-AB37-1FDD-316DB4102287}"/>
                  </a:ext>
                </a:extLst>
              </p:cNvPr>
              <p:cNvSpPr txBox="1">
                <a:spLocks noRot="1" noChangeAspect="1" noMove="1" noResize="1" noEditPoints="1" noAdjustHandles="1" noChangeArrowheads="1" noChangeShapeType="1" noTextEdit="1"/>
              </p:cNvSpPr>
              <p:nvPr/>
            </p:nvSpPr>
            <p:spPr>
              <a:xfrm>
                <a:off x="8721724" y="6141642"/>
                <a:ext cx="2478280" cy="400110"/>
              </a:xfrm>
              <a:prstGeom prst="rect">
                <a:avLst/>
              </a:prstGeom>
              <a:blipFill>
                <a:blip r:embed="rId4"/>
                <a:stretch>
                  <a:fillRect b="-12121"/>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79AEA577-53E7-A5E6-55B7-35BC2AE1DC2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spTree>
    <p:extLst>
      <p:ext uri="{BB962C8B-B14F-4D97-AF65-F5344CB8AC3E}">
        <p14:creationId xmlns:p14="http://schemas.microsoft.com/office/powerpoint/2010/main" val="1642755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325B6-D268-D705-D316-26E253445C13}"/>
              </a:ext>
            </a:extLst>
          </p:cNvPr>
          <p:cNvSpPr>
            <a:spLocks noGrp="1"/>
          </p:cNvSpPr>
          <p:nvPr>
            <p:ph type="ctrTitle"/>
          </p:nvPr>
        </p:nvSpPr>
        <p:spPr/>
        <p:txBody>
          <a:bodyPr>
            <a:normAutofit/>
          </a:bodyPr>
          <a:lstStyle/>
          <a:p>
            <a:r>
              <a:rPr lang="en-US" sz="4000" dirty="0">
                <a:latin typeface="Comic Sans MS" panose="030F0902030302020204" pitchFamily="66" charset="0"/>
              </a:rPr>
              <a:t>Sampling</a:t>
            </a:r>
          </a:p>
        </p:txBody>
      </p:sp>
      <p:sp>
        <p:nvSpPr>
          <p:cNvPr id="5" name="Slide Number Placeholder 4">
            <a:extLst>
              <a:ext uri="{FF2B5EF4-FFF2-40B4-BE49-F238E27FC236}">
                <a16:creationId xmlns:a16="http://schemas.microsoft.com/office/drawing/2014/main" id="{1DE34227-1134-622F-83E0-8DDD0A196EF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spTree>
    <p:extLst>
      <p:ext uri="{BB962C8B-B14F-4D97-AF65-F5344CB8AC3E}">
        <p14:creationId xmlns:p14="http://schemas.microsoft.com/office/powerpoint/2010/main" val="1266400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g2ebeec5a5ef_1_5"/>
          <p:cNvSpPr txBox="1">
            <a:spLocks noGrp="1"/>
          </p:cNvSpPr>
          <p:nvPr>
            <p:ph type="title"/>
          </p:nvPr>
        </p:nvSpPr>
        <p:spPr>
          <a:xfrm>
            <a:off x="2231111" y="622717"/>
            <a:ext cx="7729800" cy="1188600"/>
          </a:xfrm>
          <a:prstGeom prst="rect">
            <a:avLst/>
          </a:prstGeom>
        </p:spPr>
        <p:txBody>
          <a:bodyPr spcFirstLastPara="1" wrap="square" lIns="182875" tIns="182875" rIns="182875" bIns="182875" anchor="ctr" anchorCtr="0">
            <a:normAutofit/>
          </a:bodyPr>
          <a:lstStyle/>
          <a:p>
            <a:pPr marL="0" lvl="0" indent="0" algn="ctr" rtl="0">
              <a:spcBef>
                <a:spcPts val="0"/>
              </a:spcBef>
              <a:spcAft>
                <a:spcPts val="0"/>
              </a:spcAft>
              <a:buNone/>
            </a:pPr>
            <a:r>
              <a:rPr lang="en-US" dirty="0">
                <a:latin typeface="Comic Sans MS"/>
                <a:ea typeface="Comic Sans MS"/>
                <a:cs typeface="Comic Sans MS"/>
                <a:sym typeface="Comic Sans MS"/>
              </a:rPr>
              <a:t>What is Sampling?</a:t>
            </a:r>
            <a:endParaRPr dirty="0">
              <a:latin typeface="Comic Sans MS"/>
              <a:ea typeface="Comic Sans MS"/>
              <a:cs typeface="Comic Sans MS"/>
              <a:sym typeface="Comic Sans MS"/>
            </a:endParaRPr>
          </a:p>
        </p:txBody>
      </p:sp>
      <mc:AlternateContent xmlns:mc="http://schemas.openxmlformats.org/markup-compatibility/2006" xmlns:a14="http://schemas.microsoft.com/office/drawing/2010/main">
        <mc:Choice Requires="a14">
          <p:sp>
            <p:nvSpPr>
              <p:cNvPr id="98" name="Google Shape;98;g2ebeec5a5ef_1_5"/>
              <p:cNvSpPr txBox="1"/>
              <p:nvPr/>
            </p:nvSpPr>
            <p:spPr>
              <a:xfrm>
                <a:off x="2231110" y="2314784"/>
                <a:ext cx="7729801" cy="3920499"/>
              </a:xfrm>
              <a:prstGeom prst="rect">
                <a:avLst/>
              </a:prstGeom>
              <a:noFill/>
              <a:ln>
                <a:noFill/>
              </a:ln>
            </p:spPr>
            <p:txBody>
              <a:bodyPr spcFirstLastPara="1" wrap="square" lIns="91425" tIns="91425" rIns="91425" bIns="91425" anchor="t" anchorCtr="0">
                <a:noAutofit/>
              </a:bodyPr>
              <a:lstStyle/>
              <a:p>
                <a:pPr marL="457200" lvl="0" indent="-355600" algn="just">
                  <a:lnSpc>
                    <a:spcPct val="115000"/>
                  </a:lnSpc>
                  <a:buClr>
                    <a:srgbClr val="FEFEFE"/>
                  </a:buClr>
                  <a:buSzPts val="2000"/>
                  <a:buFont typeface="Comic Sans MS"/>
                  <a:buChar char="●"/>
                </a:pPr>
                <a:r>
                  <a:rPr lang="en-US" sz="2000" dirty="0">
                    <a:solidFill>
                      <a:srgbClr val="FEFEFE"/>
                    </a:solidFill>
                    <a:latin typeface="Comic Sans MS"/>
                    <a:ea typeface="Comic Sans MS"/>
                    <a:cs typeface="Comic Sans MS"/>
                    <a:sym typeface="Comic Sans MS"/>
                  </a:rPr>
                  <a:t>Given a distribution </a:t>
                </a:r>
                <a14:m>
                  <m:oMath xmlns:m="http://schemas.openxmlformats.org/officeDocument/2006/math">
                    <m:r>
                      <a:rPr lang="en-US" sz="2000" i="1">
                        <a:solidFill>
                          <a:srgbClr val="FEFEFE"/>
                        </a:solidFill>
                        <a:latin typeface="Cambria Math" panose="02040503050406030204" pitchFamily="18" charset="0"/>
                        <a:ea typeface="Comic Sans MS"/>
                        <a:cs typeface="Comic Sans MS"/>
                        <a:sym typeface="Comic Sans MS"/>
                      </a:rPr>
                      <m:t>𝑝</m:t>
                    </m:r>
                    <m:d>
                      <m:dPr>
                        <m:ctrlPr>
                          <a:rPr lang="en-US" sz="2000" i="1">
                            <a:solidFill>
                              <a:srgbClr val="FEFEFE"/>
                            </a:solidFill>
                            <a:latin typeface="Cambria Math" panose="02040503050406030204" pitchFamily="18" charset="0"/>
                            <a:ea typeface="Comic Sans MS"/>
                            <a:cs typeface="Comic Sans MS"/>
                            <a:sym typeface="Comic Sans MS"/>
                          </a:rPr>
                        </m:ctrlPr>
                      </m:dPr>
                      <m:e>
                        <m:r>
                          <a:rPr lang="en-US" sz="2000" i="1">
                            <a:solidFill>
                              <a:srgbClr val="FEFEFE"/>
                            </a:solidFill>
                            <a:latin typeface="Cambria Math" panose="02040503050406030204" pitchFamily="18" charset="0"/>
                            <a:ea typeface="Comic Sans MS"/>
                            <a:cs typeface="Comic Sans MS"/>
                            <a:sym typeface="Comic Sans MS"/>
                          </a:rPr>
                          <m:t>𝑥</m:t>
                        </m:r>
                      </m:e>
                    </m:d>
                  </m:oMath>
                </a14:m>
                <a:r>
                  <a:rPr lang="en-US" sz="2000" dirty="0">
                    <a:solidFill>
                      <a:srgbClr val="FEFEFE"/>
                    </a:solidFill>
                    <a:latin typeface="Comic Sans MS"/>
                    <a:ea typeface="Comic Sans MS"/>
                    <a:cs typeface="Comic Sans MS"/>
                    <a:sym typeface="Comic Sans MS"/>
                  </a:rPr>
                  <a:t>, return a set of number </a:t>
                </a:r>
                <a14:m>
                  <m:oMath xmlns:m="http://schemas.openxmlformats.org/officeDocument/2006/math">
                    <m:d>
                      <m:dPr>
                        <m:begChr m:val="{"/>
                        <m:endChr m:val="}"/>
                        <m:ctrlPr>
                          <a:rPr lang="en-US" sz="2000" i="1" dirty="0">
                            <a:solidFill>
                              <a:srgbClr val="FEFEFE"/>
                            </a:solidFill>
                            <a:latin typeface="Cambria Math" panose="02040503050406030204" pitchFamily="18" charset="0"/>
                            <a:sym typeface="Comic Sans MS"/>
                          </a:rPr>
                        </m:ctrlPr>
                      </m:dPr>
                      <m:e>
                        <m:sSub>
                          <m:sSubPr>
                            <m:ctrlPr>
                              <a:rPr lang="en-US" sz="2000" b="0" i="1" dirty="0" smtClean="0">
                                <a:solidFill>
                                  <a:srgbClr val="FEFEFE"/>
                                </a:solidFill>
                                <a:latin typeface="Cambria Math" panose="02040503050406030204" pitchFamily="18" charset="0"/>
                                <a:sym typeface="Comic Sans MS"/>
                              </a:rPr>
                            </m:ctrlPr>
                          </m:sSubPr>
                          <m:e>
                            <m:r>
                              <a:rPr lang="en-US" sz="2000" i="1" dirty="0">
                                <a:solidFill>
                                  <a:srgbClr val="FEFEFE"/>
                                </a:solidFill>
                                <a:latin typeface="Cambria Math" panose="02040503050406030204" pitchFamily="18" charset="0"/>
                                <a:sym typeface="Comic Sans MS"/>
                              </a:rPr>
                              <m:t>𝑥</m:t>
                            </m:r>
                          </m:e>
                          <m:sub>
                            <m:r>
                              <a:rPr lang="en-US" sz="2000" b="0" i="1" dirty="0" smtClean="0">
                                <a:solidFill>
                                  <a:srgbClr val="FEFEFE"/>
                                </a:solidFill>
                                <a:latin typeface="Cambria Math" panose="02040503050406030204" pitchFamily="18" charset="0"/>
                                <a:sym typeface="Comic Sans MS"/>
                              </a:rPr>
                              <m:t>𝑖</m:t>
                            </m:r>
                          </m:sub>
                        </m:sSub>
                      </m:e>
                    </m:d>
                  </m:oMath>
                </a14:m>
                <a:r>
                  <a:rPr lang="en-US" sz="2000" dirty="0">
                    <a:solidFill>
                      <a:srgbClr val="FEFEFE"/>
                    </a:solidFill>
                    <a:latin typeface="Comic Sans MS"/>
                    <a:ea typeface="Comic Sans MS"/>
                    <a:cs typeface="Comic Sans MS"/>
                    <a:sym typeface="Comic Sans MS"/>
                  </a:rPr>
                  <a:t>.</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a:ea typeface="Comic Sans MS"/>
                    <a:cs typeface="Comic Sans MS"/>
                    <a:sym typeface="Comic Sans MS"/>
                  </a:rPr>
                  <a:t>The distribution of </a:t>
                </a:r>
                <a14:m>
                  <m:oMath xmlns:m="http://schemas.openxmlformats.org/officeDocument/2006/math">
                    <m:sSub>
                      <m:sSubPr>
                        <m:ctrlPr>
                          <a:rPr lang="en-US" sz="2000" i="1" dirty="0">
                            <a:solidFill>
                              <a:srgbClr val="FEFEFE"/>
                            </a:solidFill>
                            <a:latin typeface="Cambria Math" panose="02040503050406030204" pitchFamily="18" charset="0"/>
                            <a:sym typeface="Comic Sans MS"/>
                          </a:rPr>
                        </m:ctrlPr>
                      </m:sSubPr>
                      <m:e>
                        <m:r>
                          <a:rPr lang="en-US" sz="2000" i="1" dirty="0">
                            <a:solidFill>
                              <a:srgbClr val="FEFEFE"/>
                            </a:solidFill>
                            <a:latin typeface="Cambria Math" panose="02040503050406030204" pitchFamily="18" charset="0"/>
                            <a:sym typeface="Comic Sans MS"/>
                          </a:rPr>
                          <m:t>𝑥</m:t>
                        </m:r>
                      </m:e>
                      <m:sub>
                        <m:r>
                          <a:rPr lang="en-US" sz="2000" i="1" dirty="0">
                            <a:solidFill>
                              <a:srgbClr val="FEFEFE"/>
                            </a:solidFill>
                            <a:latin typeface="Cambria Math" panose="02040503050406030204" pitchFamily="18" charset="0"/>
                            <a:sym typeface="Comic Sans MS"/>
                          </a:rPr>
                          <m:t>𝑖</m:t>
                        </m:r>
                      </m:sub>
                    </m:sSub>
                  </m:oMath>
                </a14:m>
                <a:r>
                  <a:rPr lang="en-US" sz="2000" dirty="0">
                    <a:solidFill>
                      <a:srgbClr val="FEFEFE"/>
                    </a:solidFill>
                    <a:latin typeface="Comic Sans MS"/>
                    <a:ea typeface="Comic Sans MS"/>
                    <a:cs typeface="Comic Sans MS"/>
                    <a:sym typeface="Comic Sans MS"/>
                  </a:rPr>
                  <a:t> must follow </a:t>
                </a:r>
                <a14:m>
                  <m:oMath xmlns:m="http://schemas.openxmlformats.org/officeDocument/2006/math">
                    <m:r>
                      <a:rPr lang="en-US" sz="2000" i="1">
                        <a:solidFill>
                          <a:srgbClr val="FEFEFE"/>
                        </a:solidFill>
                        <a:latin typeface="Cambria Math" panose="02040503050406030204" pitchFamily="18" charset="0"/>
                        <a:ea typeface="Comic Sans MS"/>
                        <a:cs typeface="Comic Sans MS"/>
                        <a:sym typeface="Comic Sans MS"/>
                      </a:rPr>
                      <m:t>𝑝</m:t>
                    </m:r>
                    <m:d>
                      <m:dPr>
                        <m:ctrlPr>
                          <a:rPr lang="en-US" sz="2000" i="1">
                            <a:solidFill>
                              <a:srgbClr val="FEFEFE"/>
                            </a:solidFill>
                            <a:latin typeface="Cambria Math" panose="02040503050406030204" pitchFamily="18" charset="0"/>
                            <a:ea typeface="Comic Sans MS"/>
                            <a:cs typeface="Comic Sans MS"/>
                            <a:sym typeface="Comic Sans MS"/>
                          </a:rPr>
                        </m:ctrlPr>
                      </m:dPr>
                      <m:e>
                        <m:r>
                          <a:rPr lang="en-US" sz="2000" i="1">
                            <a:solidFill>
                              <a:srgbClr val="FEFEFE"/>
                            </a:solidFill>
                            <a:latin typeface="Cambria Math" panose="02040503050406030204" pitchFamily="18" charset="0"/>
                            <a:ea typeface="Comic Sans MS"/>
                            <a:cs typeface="Comic Sans MS"/>
                            <a:sym typeface="Comic Sans MS"/>
                          </a:rPr>
                          <m:t>𝑥</m:t>
                        </m:r>
                      </m:e>
                    </m:d>
                  </m:oMath>
                </a14:m>
                <a:r>
                  <a:rPr lang="en-US" sz="2000" dirty="0">
                    <a:solidFill>
                      <a:srgbClr val="FEFEFE"/>
                    </a:solidFill>
                    <a:latin typeface="Comic Sans MS"/>
                    <a:ea typeface="Comic Sans MS"/>
                    <a:cs typeface="Comic Sans MS"/>
                    <a:sym typeface="Comic Sans MS"/>
                  </a:rPr>
                  <a:t>.</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a:ea typeface="Comic Sans MS"/>
                    <a:cs typeface="Comic Sans MS"/>
                    <a:sym typeface="Comic Sans MS"/>
                  </a:rPr>
                  <a:t>Built-in sampling functions (</a:t>
                </a:r>
                <a:r>
                  <a:rPr lang="en-US" sz="2000" dirty="0" err="1">
                    <a:solidFill>
                      <a:srgbClr val="FEFEFE"/>
                    </a:solidFill>
                    <a:latin typeface="Comic Sans MS"/>
                    <a:ea typeface="Comic Sans MS"/>
                    <a:cs typeface="Comic Sans MS"/>
                    <a:sym typeface="Comic Sans MS"/>
                  </a:rPr>
                  <a:t>scipy.stats</a:t>
                </a:r>
                <a:r>
                  <a:rPr lang="en-US" sz="2000" dirty="0">
                    <a:solidFill>
                      <a:srgbClr val="FEFEFE"/>
                    </a:solidFill>
                    <a:latin typeface="Comic Sans MS"/>
                    <a:ea typeface="Comic Sans MS"/>
                    <a:cs typeface="Comic Sans MS"/>
                    <a:sym typeface="Comic Sans MS"/>
                  </a:rPr>
                  <a:t>), most commonly used are the uniform </a:t>
                </a:r>
                <a14:m>
                  <m:oMath xmlns:m="http://schemas.openxmlformats.org/officeDocument/2006/math">
                    <m:r>
                      <a:rPr lang="en-US" sz="2000" i="1" dirty="0" smtClean="0">
                        <a:solidFill>
                          <a:srgbClr val="FEFEFE"/>
                        </a:solidFill>
                        <a:latin typeface="Cambria Math" panose="02040503050406030204" pitchFamily="18" charset="0"/>
                        <a:ea typeface="Comic Sans MS"/>
                        <a:cs typeface="Comic Sans MS"/>
                        <a:sym typeface="Comic Sans MS"/>
                      </a:rPr>
                      <m:t>𝑈</m:t>
                    </m:r>
                    <m:r>
                      <a:rPr lang="en-US" sz="2000" i="1" dirty="0" smtClean="0">
                        <a:solidFill>
                          <a:srgbClr val="FEFEFE"/>
                        </a:solidFill>
                        <a:latin typeface="Cambria Math" panose="02040503050406030204" pitchFamily="18" charset="0"/>
                        <a:ea typeface="Comic Sans MS"/>
                        <a:cs typeface="Comic Sans MS"/>
                        <a:sym typeface="Comic Sans MS"/>
                      </a:rPr>
                      <m:t>(0,1)</m:t>
                    </m:r>
                  </m:oMath>
                </a14:m>
                <a:r>
                  <a:rPr lang="en-US" sz="2000" dirty="0">
                    <a:solidFill>
                      <a:srgbClr val="FEFEFE"/>
                    </a:solidFill>
                    <a:latin typeface="Comic Sans MS"/>
                    <a:ea typeface="Comic Sans MS"/>
                    <a:cs typeface="Comic Sans MS"/>
                    <a:sym typeface="Comic Sans MS"/>
                  </a:rPr>
                  <a:t> and normal </a:t>
                </a:r>
                <a14:m>
                  <m:oMath xmlns:m="http://schemas.openxmlformats.org/officeDocument/2006/math">
                    <m:r>
                      <a:rPr lang="en-US" sz="2000" b="0" i="1" smtClean="0">
                        <a:solidFill>
                          <a:srgbClr val="FEFEFE"/>
                        </a:solidFill>
                        <a:latin typeface="Cambria Math" panose="02040503050406030204" pitchFamily="18" charset="0"/>
                        <a:ea typeface="Comic Sans MS"/>
                        <a:cs typeface="Comic Sans MS"/>
                        <a:sym typeface="Comic Sans MS"/>
                      </a:rPr>
                      <m:t>𝑁</m:t>
                    </m:r>
                    <m:r>
                      <a:rPr lang="en-US" sz="2000" b="0" i="1" smtClean="0">
                        <a:solidFill>
                          <a:srgbClr val="FEFEFE"/>
                        </a:solidFill>
                        <a:latin typeface="Cambria Math" panose="02040503050406030204" pitchFamily="18" charset="0"/>
                        <a:ea typeface="Comic Sans MS"/>
                        <a:cs typeface="Comic Sans MS"/>
                        <a:sym typeface="Comic Sans MS"/>
                      </a:rPr>
                      <m:t>(</m:t>
                    </m:r>
                    <m:r>
                      <a:rPr lang="en-US" sz="2000" b="0" i="1" smtClean="0">
                        <a:solidFill>
                          <a:srgbClr val="FEFEFE"/>
                        </a:solidFill>
                        <a:latin typeface="Cambria Math" panose="02040503050406030204" pitchFamily="18" charset="0"/>
                        <a:ea typeface="Comic Sans MS"/>
                        <a:cs typeface="Comic Sans MS"/>
                        <a:sym typeface="Comic Sans MS"/>
                      </a:rPr>
                      <m:t>𝜇</m:t>
                    </m:r>
                    <m:r>
                      <a:rPr lang="en-US" sz="2000" b="0" i="1" smtClean="0">
                        <a:solidFill>
                          <a:srgbClr val="FEFEFE"/>
                        </a:solidFill>
                        <a:latin typeface="Cambria Math" panose="02040503050406030204" pitchFamily="18" charset="0"/>
                        <a:ea typeface="Comic Sans MS"/>
                        <a:cs typeface="Comic Sans MS"/>
                        <a:sym typeface="Comic Sans MS"/>
                      </a:rPr>
                      <m:t>,</m:t>
                    </m:r>
                    <m:r>
                      <a:rPr lang="en-US" sz="2000" b="0" i="1" smtClean="0">
                        <a:solidFill>
                          <a:srgbClr val="FEFEFE"/>
                        </a:solidFill>
                        <a:latin typeface="Cambria Math" panose="02040503050406030204" pitchFamily="18" charset="0"/>
                        <a:ea typeface="Comic Sans MS"/>
                        <a:cs typeface="Comic Sans MS"/>
                        <a:sym typeface="Comic Sans MS"/>
                      </a:rPr>
                      <m:t>𝜎</m:t>
                    </m:r>
                    <m:r>
                      <a:rPr lang="en-US" sz="2000" b="0" i="1" smtClean="0">
                        <a:solidFill>
                          <a:srgbClr val="FEFEFE"/>
                        </a:solidFill>
                        <a:latin typeface="Cambria Math" panose="02040503050406030204" pitchFamily="18" charset="0"/>
                        <a:ea typeface="Comic Sans MS"/>
                        <a:cs typeface="Comic Sans MS"/>
                        <a:sym typeface="Comic Sans MS"/>
                      </a:rPr>
                      <m:t>)</m:t>
                    </m:r>
                  </m:oMath>
                </a14:m>
                <a:r>
                  <a:rPr lang="en-US" sz="2000" dirty="0">
                    <a:solidFill>
                      <a:srgbClr val="FEFEFE"/>
                    </a:solidFill>
                    <a:latin typeface="Comic Sans MS"/>
                    <a:ea typeface="Comic Sans MS"/>
                    <a:cs typeface="Comic Sans MS"/>
                    <a:sym typeface="Comic Sans MS"/>
                  </a:rPr>
                  <a:t> sampling, serving as basis for the sampling of other distributions.</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a:ea typeface="Comic Sans MS"/>
                    <a:cs typeface="Comic Sans MS"/>
                    <a:sym typeface="Comic Sans MS"/>
                  </a:rPr>
                  <a:t>Inversion sampling: </a:t>
                </a:r>
              </a:p>
              <a:p>
                <a:pPr marL="905256" lvl="0" indent="-342900" algn="just">
                  <a:lnSpc>
                    <a:spcPct val="115000"/>
                  </a:lnSpc>
                  <a:spcBef>
                    <a:spcPts val="1000"/>
                  </a:spcBef>
                  <a:buClr>
                    <a:srgbClr val="FEFEFE"/>
                  </a:buClr>
                  <a:buSzPts val="2000"/>
                  <a:buFontTx/>
                  <a:buChar char="-"/>
                </a:pPr>
                <a:r>
                  <a:rPr lang="en-US" sz="2000" dirty="0">
                    <a:solidFill>
                      <a:srgbClr val="FEFEFE"/>
                    </a:solidFill>
                    <a:latin typeface="Comic Sans MS"/>
                    <a:ea typeface="Comic Sans MS"/>
                    <a:cs typeface="Comic Sans MS"/>
                    <a:sym typeface="Comic Sans MS"/>
                  </a:rPr>
                  <a:t>sample </a:t>
                </a:r>
                <a14:m>
                  <m:oMath xmlns:m="http://schemas.openxmlformats.org/officeDocument/2006/math">
                    <m:sSub>
                      <m:sSubPr>
                        <m:ctrlPr>
                          <a:rPr lang="en-US" sz="2000" b="0" i="1" smtClean="0">
                            <a:solidFill>
                              <a:srgbClr val="FEFEFE"/>
                            </a:solidFill>
                            <a:latin typeface="Cambria Math" panose="02040503050406030204" pitchFamily="18" charset="0"/>
                            <a:ea typeface="Comic Sans MS"/>
                            <a:cs typeface="Comic Sans MS"/>
                            <a:sym typeface="Comic Sans MS"/>
                          </a:rPr>
                        </m:ctrlPr>
                      </m:sSubPr>
                      <m:e>
                        <m:r>
                          <a:rPr lang="en-US" sz="2000" b="0" i="1" smtClean="0">
                            <a:solidFill>
                              <a:srgbClr val="FEFEFE"/>
                            </a:solidFill>
                            <a:latin typeface="Cambria Math" panose="02040503050406030204" pitchFamily="18" charset="0"/>
                            <a:ea typeface="Comic Sans MS"/>
                            <a:cs typeface="Comic Sans MS"/>
                            <a:sym typeface="Comic Sans MS"/>
                          </a:rPr>
                          <m:t>𝑦</m:t>
                        </m:r>
                      </m:e>
                      <m:sub>
                        <m:r>
                          <a:rPr lang="en-US" sz="2000" b="0" i="1" smtClean="0">
                            <a:solidFill>
                              <a:srgbClr val="FEFEFE"/>
                            </a:solidFill>
                            <a:latin typeface="Cambria Math" panose="02040503050406030204" pitchFamily="18" charset="0"/>
                            <a:ea typeface="Comic Sans MS"/>
                            <a:cs typeface="Comic Sans MS"/>
                            <a:sym typeface="Comic Sans MS"/>
                          </a:rPr>
                          <m:t>𝑖</m:t>
                        </m:r>
                      </m:sub>
                    </m:sSub>
                  </m:oMath>
                </a14:m>
                <a:r>
                  <a:rPr lang="en-US" sz="2000" dirty="0">
                    <a:solidFill>
                      <a:srgbClr val="FEFEFE"/>
                    </a:solidFill>
                    <a:latin typeface="Comic Sans MS"/>
                    <a:ea typeface="Comic Sans MS"/>
                    <a:cs typeface="Comic Sans MS"/>
                    <a:sym typeface="Comic Sans MS"/>
                  </a:rPr>
                  <a:t> from </a:t>
                </a:r>
                <a14:m>
                  <m:oMath xmlns:m="http://schemas.openxmlformats.org/officeDocument/2006/math">
                    <m:r>
                      <a:rPr lang="en-US" sz="2000" i="1" dirty="0">
                        <a:solidFill>
                          <a:srgbClr val="FEFEFE"/>
                        </a:solidFill>
                        <a:latin typeface="Cambria Math" panose="02040503050406030204" pitchFamily="18" charset="0"/>
                        <a:ea typeface="Comic Sans MS"/>
                        <a:cs typeface="Comic Sans MS"/>
                        <a:sym typeface="Comic Sans MS"/>
                      </a:rPr>
                      <m:t>𝑈</m:t>
                    </m:r>
                    <m:d>
                      <m:dPr>
                        <m:ctrlPr>
                          <a:rPr lang="en-US" sz="2000" i="1" dirty="0">
                            <a:solidFill>
                              <a:srgbClr val="FEFEFE"/>
                            </a:solidFill>
                            <a:latin typeface="Cambria Math" panose="02040503050406030204" pitchFamily="18" charset="0"/>
                            <a:ea typeface="Comic Sans MS"/>
                            <a:cs typeface="Comic Sans MS"/>
                            <a:sym typeface="Comic Sans MS"/>
                          </a:rPr>
                        </m:ctrlPr>
                      </m:dPr>
                      <m:e>
                        <m:r>
                          <a:rPr lang="en-US" sz="2000" i="1" dirty="0">
                            <a:solidFill>
                              <a:srgbClr val="FEFEFE"/>
                            </a:solidFill>
                            <a:latin typeface="Cambria Math" panose="02040503050406030204" pitchFamily="18" charset="0"/>
                            <a:ea typeface="Comic Sans MS"/>
                            <a:cs typeface="Comic Sans MS"/>
                            <a:sym typeface="Comic Sans MS"/>
                          </a:rPr>
                          <m:t>0,1</m:t>
                        </m:r>
                      </m:e>
                    </m:d>
                  </m:oMath>
                </a14:m>
                <a:endParaRPr lang="en-US" sz="2000" dirty="0">
                  <a:solidFill>
                    <a:srgbClr val="FEFEFE"/>
                  </a:solidFill>
                  <a:latin typeface="Comic Sans MS"/>
                  <a:ea typeface="Comic Sans MS"/>
                  <a:cs typeface="Comic Sans MS"/>
                  <a:sym typeface="Comic Sans MS"/>
                </a:endParaRPr>
              </a:p>
              <a:p>
                <a:pPr marL="905256" lvl="0" indent="-342900" algn="just">
                  <a:lnSpc>
                    <a:spcPct val="115000"/>
                  </a:lnSpc>
                  <a:spcBef>
                    <a:spcPts val="1000"/>
                  </a:spcBef>
                  <a:buClr>
                    <a:srgbClr val="FEFEFE"/>
                  </a:buClr>
                  <a:buSzPts val="2000"/>
                  <a:buFontTx/>
                  <a:buChar char="-"/>
                </a:pPr>
                <a14:m>
                  <m:oMath xmlns:m="http://schemas.openxmlformats.org/officeDocument/2006/math">
                    <m:sSub>
                      <m:sSubPr>
                        <m:ctrlPr>
                          <a:rPr lang="en-US" sz="2000" i="1">
                            <a:solidFill>
                              <a:srgbClr val="FEFEFE"/>
                            </a:solidFill>
                            <a:latin typeface="Cambria Math" panose="02040503050406030204" pitchFamily="18" charset="0"/>
                            <a:ea typeface="Comic Sans MS"/>
                            <a:cs typeface="Comic Sans MS"/>
                            <a:sym typeface="Comic Sans MS"/>
                          </a:rPr>
                        </m:ctrlPr>
                      </m:sSubPr>
                      <m:e>
                        <m:r>
                          <a:rPr lang="en-US" sz="2000" i="1">
                            <a:solidFill>
                              <a:srgbClr val="FEFEFE"/>
                            </a:solidFill>
                            <a:latin typeface="Cambria Math" panose="02040503050406030204" pitchFamily="18" charset="0"/>
                            <a:ea typeface="Comic Sans MS"/>
                            <a:cs typeface="Comic Sans MS"/>
                            <a:sym typeface="Comic Sans MS"/>
                          </a:rPr>
                          <m:t>𝑥</m:t>
                        </m:r>
                      </m:e>
                      <m:sub>
                        <m:r>
                          <a:rPr lang="en-US" sz="2000" i="1">
                            <a:solidFill>
                              <a:srgbClr val="FEFEFE"/>
                            </a:solidFill>
                            <a:latin typeface="Cambria Math" panose="02040503050406030204" pitchFamily="18" charset="0"/>
                            <a:ea typeface="Comic Sans MS"/>
                            <a:cs typeface="Comic Sans MS"/>
                            <a:sym typeface="Comic Sans MS"/>
                          </a:rPr>
                          <m:t>𝑖</m:t>
                        </m:r>
                      </m:sub>
                    </m:sSub>
                    <m:r>
                      <a:rPr lang="en-US" sz="2000" i="1">
                        <a:solidFill>
                          <a:srgbClr val="FEFEFE"/>
                        </a:solidFill>
                        <a:latin typeface="Cambria Math" panose="02040503050406030204" pitchFamily="18" charset="0"/>
                        <a:ea typeface="Comic Sans MS"/>
                        <a:cs typeface="Comic Sans MS"/>
                        <a:sym typeface="Comic Sans MS"/>
                      </a:rPr>
                      <m:t>=</m:t>
                    </m:r>
                    <m:r>
                      <a:rPr lang="en-US" sz="2000" i="1">
                        <a:solidFill>
                          <a:srgbClr val="FEFEFE"/>
                        </a:solidFill>
                        <a:latin typeface="Cambria Math" panose="02040503050406030204" pitchFamily="18" charset="0"/>
                        <a:ea typeface="Comic Sans MS"/>
                        <a:cs typeface="Comic Sans MS"/>
                        <a:sym typeface="Comic Sans MS"/>
                      </a:rPr>
                      <m:t>𝐶𝐷</m:t>
                    </m:r>
                    <m:sSup>
                      <m:sSupPr>
                        <m:ctrlPr>
                          <a:rPr lang="en-US" sz="2000" i="1">
                            <a:solidFill>
                              <a:srgbClr val="FEFEFE"/>
                            </a:solidFill>
                            <a:latin typeface="Cambria Math" panose="02040503050406030204" pitchFamily="18" charset="0"/>
                            <a:ea typeface="Comic Sans MS"/>
                            <a:cs typeface="Comic Sans MS"/>
                            <a:sym typeface="Comic Sans MS"/>
                          </a:rPr>
                        </m:ctrlPr>
                      </m:sSupPr>
                      <m:e>
                        <m:r>
                          <a:rPr lang="en-US" sz="2000" i="1">
                            <a:solidFill>
                              <a:srgbClr val="FEFEFE"/>
                            </a:solidFill>
                            <a:latin typeface="Cambria Math" panose="02040503050406030204" pitchFamily="18" charset="0"/>
                            <a:ea typeface="Comic Sans MS"/>
                            <a:cs typeface="Comic Sans MS"/>
                            <a:sym typeface="Comic Sans MS"/>
                          </a:rPr>
                          <m:t>𝐹</m:t>
                        </m:r>
                      </m:e>
                      <m:sup>
                        <m:r>
                          <a:rPr lang="en-US" sz="2000" i="1">
                            <a:solidFill>
                              <a:srgbClr val="FEFEFE"/>
                            </a:solidFill>
                            <a:latin typeface="Cambria Math" panose="02040503050406030204" pitchFamily="18" charset="0"/>
                            <a:ea typeface="Comic Sans MS"/>
                            <a:cs typeface="Comic Sans MS"/>
                            <a:sym typeface="Comic Sans MS"/>
                          </a:rPr>
                          <m:t>−1</m:t>
                        </m:r>
                      </m:sup>
                    </m:sSup>
                    <m:r>
                      <a:rPr lang="en-US" sz="2000" i="1">
                        <a:solidFill>
                          <a:srgbClr val="FEFEFE"/>
                        </a:solidFill>
                        <a:latin typeface="Cambria Math" panose="02040503050406030204" pitchFamily="18" charset="0"/>
                        <a:ea typeface="Comic Sans MS"/>
                        <a:cs typeface="Comic Sans MS"/>
                        <a:sym typeface="Comic Sans MS"/>
                      </a:rPr>
                      <m:t>(</m:t>
                    </m:r>
                    <m:sSub>
                      <m:sSubPr>
                        <m:ctrlPr>
                          <a:rPr lang="en-US" sz="2000" i="1">
                            <a:solidFill>
                              <a:srgbClr val="FEFEFE"/>
                            </a:solidFill>
                            <a:latin typeface="Cambria Math" panose="02040503050406030204" pitchFamily="18" charset="0"/>
                            <a:ea typeface="Comic Sans MS"/>
                            <a:cs typeface="Comic Sans MS"/>
                            <a:sym typeface="Comic Sans MS"/>
                          </a:rPr>
                        </m:ctrlPr>
                      </m:sSubPr>
                      <m:e>
                        <m:r>
                          <a:rPr lang="en-US" sz="2000" i="1">
                            <a:solidFill>
                              <a:srgbClr val="FEFEFE"/>
                            </a:solidFill>
                            <a:latin typeface="Cambria Math" panose="02040503050406030204" pitchFamily="18" charset="0"/>
                            <a:ea typeface="Comic Sans MS"/>
                            <a:cs typeface="Comic Sans MS"/>
                            <a:sym typeface="Comic Sans MS"/>
                          </a:rPr>
                          <m:t>𝑦</m:t>
                        </m:r>
                      </m:e>
                      <m:sub>
                        <m:r>
                          <a:rPr lang="en-US" sz="2000" i="1">
                            <a:solidFill>
                              <a:srgbClr val="FEFEFE"/>
                            </a:solidFill>
                            <a:latin typeface="Cambria Math" panose="02040503050406030204" pitchFamily="18" charset="0"/>
                            <a:ea typeface="Comic Sans MS"/>
                            <a:cs typeface="Comic Sans MS"/>
                            <a:sym typeface="Comic Sans MS"/>
                          </a:rPr>
                          <m:t>𝑖</m:t>
                        </m:r>
                      </m:sub>
                    </m:sSub>
                    <m:r>
                      <a:rPr lang="en-US" sz="2000" i="1">
                        <a:solidFill>
                          <a:srgbClr val="FEFEFE"/>
                        </a:solidFill>
                        <a:latin typeface="Cambria Math" panose="02040503050406030204" pitchFamily="18" charset="0"/>
                        <a:ea typeface="Comic Sans MS"/>
                        <a:cs typeface="Comic Sans MS"/>
                        <a:sym typeface="Comic Sans MS"/>
                      </a:rPr>
                      <m:t>)</m:t>
                    </m:r>
                  </m:oMath>
                </a14:m>
                <a:r>
                  <a:rPr lang="en-US" sz="2000" dirty="0">
                    <a:solidFill>
                      <a:srgbClr val="FEFEFE"/>
                    </a:solidFill>
                    <a:latin typeface="Comic Sans MS"/>
                    <a:ea typeface="Comic Sans MS"/>
                    <a:cs typeface="Comic Sans MS"/>
                    <a:sym typeface="Comic Sans MS"/>
                  </a:rPr>
                  <a:t>.</a:t>
                </a:r>
              </a:p>
              <a:p>
                <a:pPr marL="45720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a:ea typeface="Comic Sans MS"/>
                    <a:cs typeface="Comic Sans MS"/>
                    <a:sym typeface="Comic Sans MS"/>
                  </a:rPr>
                  <a:t>Rejection sampling: *ask me later.</a:t>
                </a:r>
              </a:p>
              <a:p>
                <a:pPr marL="457200" lvl="0" indent="-355600" algn="just" rtl="0">
                  <a:lnSpc>
                    <a:spcPct val="115000"/>
                  </a:lnSpc>
                  <a:spcBef>
                    <a:spcPts val="0"/>
                  </a:spcBef>
                  <a:spcAft>
                    <a:spcPts val="0"/>
                  </a:spcAft>
                  <a:buClr>
                    <a:srgbClr val="FEFEFE"/>
                  </a:buClr>
                  <a:buSzPts val="2000"/>
                  <a:buFont typeface="Comic Sans MS"/>
                  <a:buChar char="●"/>
                </a:pPr>
                <a:endParaRPr sz="2000" dirty="0">
                  <a:solidFill>
                    <a:srgbClr val="FEFEFE"/>
                  </a:solidFill>
                  <a:latin typeface="Comic Sans MS"/>
                  <a:ea typeface="Comic Sans MS"/>
                  <a:cs typeface="Comic Sans MS"/>
                  <a:sym typeface="Comic Sans MS"/>
                </a:endParaRPr>
              </a:p>
            </p:txBody>
          </p:sp>
        </mc:Choice>
        <mc:Fallback xmlns="">
          <p:sp>
            <p:nvSpPr>
              <p:cNvPr id="98" name="Google Shape;98;g2ebeec5a5ef_1_5"/>
              <p:cNvSpPr txBox="1">
                <a:spLocks noRot="1" noChangeAspect="1" noMove="1" noResize="1" noEditPoints="1" noAdjustHandles="1" noChangeArrowheads="1" noChangeShapeType="1" noTextEdit="1"/>
              </p:cNvSpPr>
              <p:nvPr/>
            </p:nvSpPr>
            <p:spPr>
              <a:xfrm>
                <a:off x="2231110" y="2314784"/>
                <a:ext cx="7729801" cy="3920499"/>
              </a:xfrm>
              <a:prstGeom prst="rect">
                <a:avLst/>
              </a:prstGeom>
              <a:blipFill>
                <a:blip r:embed="rId3"/>
                <a:stretch>
                  <a:fillRect t="-323" r="-820" b="-6452"/>
                </a:stretch>
              </a:blipFill>
              <a:ln>
                <a:noFill/>
              </a:ln>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8BE4AB6-D818-C266-2EF7-5F7BCDE5CB6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spTree>
    <p:extLst>
      <p:ext uri="{BB962C8B-B14F-4D97-AF65-F5344CB8AC3E}">
        <p14:creationId xmlns:p14="http://schemas.microsoft.com/office/powerpoint/2010/main" val="4082547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A3A2B-ADA5-A7B2-2843-97746CE60F60}"/>
              </a:ext>
            </a:extLst>
          </p:cNvPr>
          <p:cNvSpPr>
            <a:spLocks noGrp="1"/>
          </p:cNvSpPr>
          <p:nvPr>
            <p:ph type="ctrTitle"/>
          </p:nvPr>
        </p:nvSpPr>
        <p:spPr/>
        <p:txBody>
          <a:bodyPr>
            <a:normAutofit/>
          </a:bodyPr>
          <a:lstStyle/>
          <a:p>
            <a:r>
              <a:rPr lang="en-US" sz="4000" dirty="0">
                <a:latin typeface="Comic Sans MS" panose="030F0902030302020204" pitchFamily="66" charset="0"/>
              </a:rPr>
              <a:t>Chi Square Distribution</a:t>
            </a:r>
          </a:p>
        </p:txBody>
      </p:sp>
      <p:sp>
        <p:nvSpPr>
          <p:cNvPr id="5" name="Slide Number Placeholder 4">
            <a:extLst>
              <a:ext uri="{FF2B5EF4-FFF2-40B4-BE49-F238E27FC236}">
                <a16:creationId xmlns:a16="http://schemas.microsoft.com/office/drawing/2014/main" id="{F7BB7CA3-1E07-D5CD-1EB4-600CF86E108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spTree>
    <p:extLst>
      <p:ext uri="{BB962C8B-B14F-4D97-AF65-F5344CB8AC3E}">
        <p14:creationId xmlns:p14="http://schemas.microsoft.com/office/powerpoint/2010/main" val="3093529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25D2D03-967E-2695-297F-FCFB4DBAFC9E}"/>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𝜒</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oMath>
                  </m:oMathPara>
                </a14:m>
                <a:endParaRPr lang="en-US" dirty="0"/>
              </a:p>
            </p:txBody>
          </p:sp>
        </mc:Choice>
        <mc:Fallback xmlns="">
          <p:sp>
            <p:nvSpPr>
              <p:cNvPr id="2" name="Title 1">
                <a:extLst>
                  <a:ext uri="{FF2B5EF4-FFF2-40B4-BE49-F238E27FC236}">
                    <a16:creationId xmlns:a16="http://schemas.microsoft.com/office/drawing/2014/main" id="{F25D2D03-967E-2695-297F-FCFB4DBAFC9E}"/>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6A5218B-34BE-3D59-0ED7-CB12CC8FC723}"/>
                  </a:ext>
                </a:extLst>
              </p:cNvPr>
              <p:cNvSpPr txBox="1"/>
              <p:nvPr/>
            </p:nvSpPr>
            <p:spPr>
              <a:xfrm>
                <a:off x="2231136" y="2948170"/>
                <a:ext cx="3535941" cy="3336363"/>
              </a:xfrm>
              <a:prstGeom prst="rect">
                <a:avLst/>
              </a:prstGeom>
              <a:noFill/>
            </p:spPr>
            <p:txBody>
              <a:bodyPr wrap="square" rtlCol="0">
                <a:spAutoFit/>
              </a:bodyPr>
              <a:lstStyle/>
              <a:p>
                <a:pPr marL="444500" lvl="0" indent="-342900" algn="just">
                  <a:lnSpc>
                    <a:spcPct val="150000"/>
                  </a:lnSpc>
                  <a:buClr>
                    <a:srgbClr val="FEFEFE"/>
                  </a:buClr>
                  <a:buSzPts val="2000"/>
                  <a:buFont typeface="Arial" panose="020B0604020202020204" pitchFamily="34" charset="0"/>
                  <a:buChar char="•"/>
                </a:pPr>
                <a14:m>
                  <m:oMath xmlns:m="http://schemas.openxmlformats.org/officeDocument/2006/math">
                    <m:r>
                      <a:rPr lang="en-US" sz="2000" i="1" smtClean="0">
                        <a:solidFill>
                          <a:schemeClr val="bg1"/>
                        </a:solidFill>
                        <a:latin typeface="Cambria Math" panose="02040503050406030204" pitchFamily="18" charset="0"/>
                      </a:rPr>
                      <m:t>𝑌</m:t>
                    </m:r>
                    <m:r>
                      <a:rPr lang="en-US" sz="2000" i="1" smtClean="0">
                        <a:solidFill>
                          <a:schemeClr val="bg1"/>
                        </a:solidFill>
                        <a:latin typeface="Cambria Math" panose="02040503050406030204" pitchFamily="18" charset="0"/>
                      </a:rPr>
                      <m:t>=</m:t>
                    </m:r>
                    <m:nary>
                      <m:naryPr>
                        <m:chr m:val="∑"/>
                        <m:ctrlPr>
                          <a:rPr lang="en-US" sz="2000" i="1">
                            <a:solidFill>
                              <a:schemeClr val="bg1"/>
                            </a:solidFill>
                            <a:latin typeface="Cambria Math" panose="02040503050406030204" pitchFamily="18" charset="0"/>
                          </a:rPr>
                        </m:ctrlPr>
                      </m:naryPr>
                      <m:sub>
                        <m:r>
                          <m:rPr>
                            <m:brk m:alnAt="23"/>
                          </m:rPr>
                          <a:rPr lang="en-US" sz="2000" i="1">
                            <a:solidFill>
                              <a:schemeClr val="bg1"/>
                            </a:solidFill>
                            <a:latin typeface="Cambria Math" panose="02040503050406030204" pitchFamily="18" charset="0"/>
                          </a:rPr>
                          <m:t>𝑖</m:t>
                        </m:r>
                        <m:r>
                          <a:rPr lang="en-US" sz="2000" i="1">
                            <a:solidFill>
                              <a:schemeClr val="bg1"/>
                            </a:solidFill>
                            <a:latin typeface="Cambria Math" panose="02040503050406030204" pitchFamily="18" charset="0"/>
                          </a:rPr>
                          <m:t>=1</m:t>
                        </m:r>
                      </m:sub>
                      <m:sup>
                        <m:r>
                          <a:rPr lang="en-US" sz="2000" i="1">
                            <a:solidFill>
                              <a:schemeClr val="bg1"/>
                            </a:solidFill>
                            <a:latin typeface="Cambria Math" panose="02040503050406030204" pitchFamily="18" charset="0"/>
                          </a:rPr>
                          <m:t>𝑘</m:t>
                        </m:r>
                      </m:sup>
                      <m:e>
                        <m:sSubSup>
                          <m:sSubSupPr>
                            <m:ctrlPr>
                              <a:rPr lang="en-US" sz="2000" i="1">
                                <a:solidFill>
                                  <a:schemeClr val="bg1"/>
                                </a:solidFill>
                                <a:latin typeface="Cambria Math" panose="02040503050406030204" pitchFamily="18" charset="0"/>
                              </a:rPr>
                            </m:ctrlPr>
                          </m:sSubSupPr>
                          <m:e>
                            <m:r>
                              <a:rPr lang="en-US" sz="2000" i="1">
                                <a:solidFill>
                                  <a:schemeClr val="bg1"/>
                                </a:solidFill>
                                <a:latin typeface="Cambria Math" panose="02040503050406030204" pitchFamily="18" charset="0"/>
                              </a:rPr>
                              <m:t>𝑋</m:t>
                            </m:r>
                          </m:e>
                          <m:sub>
                            <m:r>
                              <a:rPr lang="en-US" sz="2000" i="1">
                                <a:solidFill>
                                  <a:schemeClr val="bg1"/>
                                </a:solidFill>
                                <a:latin typeface="Cambria Math" panose="02040503050406030204" pitchFamily="18" charset="0"/>
                              </a:rPr>
                              <m:t>𝑖</m:t>
                            </m:r>
                          </m:sub>
                          <m:sup>
                            <m:r>
                              <a:rPr lang="en-US" sz="2000" i="1">
                                <a:solidFill>
                                  <a:schemeClr val="bg1"/>
                                </a:solidFill>
                                <a:latin typeface="Cambria Math" panose="02040503050406030204" pitchFamily="18" charset="0"/>
                              </a:rPr>
                              <m:t>2</m:t>
                            </m:r>
                          </m:sup>
                        </m:sSubSup>
                      </m:e>
                    </m:nary>
                  </m:oMath>
                </a14:m>
                <a:endParaRPr lang="vi-VN" sz="2000" i="1" dirty="0">
                  <a:solidFill>
                    <a:schemeClr val="bg1"/>
                  </a:solidFill>
                  <a:latin typeface="Cambria Math" panose="02040503050406030204" pitchFamily="18" charset="0"/>
                </a:endParaRPr>
              </a:p>
              <a:p>
                <a:pPr marL="444500" lvl="0" indent="-342900" algn="just">
                  <a:lnSpc>
                    <a:spcPct val="150000"/>
                  </a:lnSpc>
                  <a:buClr>
                    <a:srgbClr val="FEFEFE"/>
                  </a:buClr>
                  <a:buSzPts val="2000"/>
                  <a:buFont typeface="Arial" panose="020B0604020202020204" pitchFamily="34" charset="0"/>
                  <a:buChar char="•"/>
                </a:pPr>
                <a14:m>
                  <m:oMath xmlns:m="http://schemas.openxmlformats.org/officeDocument/2006/math">
                    <m:r>
                      <a:rPr lang="en-US" sz="2000" b="0" i="1" smtClean="0">
                        <a:solidFill>
                          <a:schemeClr val="bg1"/>
                        </a:solidFill>
                        <a:latin typeface="Cambria Math" panose="02040503050406030204" pitchFamily="18" charset="0"/>
                      </a:rPr>
                      <m:t> </m:t>
                    </m:r>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𝑋</m:t>
                        </m:r>
                      </m:e>
                      <m:sub>
                        <m:r>
                          <a:rPr lang="en-US" sz="2000" i="1">
                            <a:solidFill>
                              <a:schemeClr val="bg1"/>
                            </a:solidFill>
                            <a:latin typeface="Cambria Math" panose="02040503050406030204" pitchFamily="18" charset="0"/>
                          </a:rPr>
                          <m:t>𝑖</m:t>
                        </m:r>
                      </m:sub>
                    </m:sSub>
                    <m:r>
                      <a:rPr lang="en-US" sz="2000" i="1">
                        <a:solidFill>
                          <a:schemeClr val="bg1"/>
                        </a:solidFill>
                        <a:latin typeface="Cambria Math" panose="02040503050406030204" pitchFamily="18" charset="0"/>
                      </a:rPr>
                      <m:t>=</m:t>
                    </m:r>
                    <m:f>
                      <m:fPr>
                        <m:ctrlPr>
                          <a:rPr lang="en-US" sz="2000" i="1">
                            <a:solidFill>
                              <a:schemeClr val="bg1"/>
                            </a:solidFill>
                            <a:latin typeface="Cambria Math" panose="02040503050406030204" pitchFamily="18" charset="0"/>
                          </a:rPr>
                        </m:ctrlPr>
                      </m:fPr>
                      <m:num>
                        <m:sSub>
                          <m:sSubPr>
                            <m:ctrlPr>
                              <a:rPr lang="en-US" sz="2000" i="1">
                                <a:solidFill>
                                  <a:schemeClr val="bg1"/>
                                </a:solidFill>
                                <a:latin typeface="Cambria Math" panose="02040503050406030204" pitchFamily="18" charset="0"/>
                              </a:rPr>
                            </m:ctrlPr>
                          </m:sSubPr>
                          <m:e>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𝑥</m:t>
                                </m:r>
                              </m:e>
                              <m:sub>
                                <m:r>
                                  <a:rPr lang="en-US" sz="2000" i="1">
                                    <a:solidFill>
                                      <a:schemeClr val="bg1"/>
                                    </a:solidFill>
                                    <a:latin typeface="Cambria Math" panose="02040503050406030204" pitchFamily="18" charset="0"/>
                                  </a:rPr>
                                  <m:t>𝑖</m:t>
                                </m:r>
                              </m:sub>
                            </m:sSub>
                            <m:r>
                              <a:rPr lang="en-US" sz="2000" i="1">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𝜇</m:t>
                            </m:r>
                          </m:e>
                          <m:sub>
                            <m:r>
                              <a:rPr lang="en-US" sz="2000" i="1">
                                <a:solidFill>
                                  <a:schemeClr val="bg1"/>
                                </a:solidFill>
                                <a:latin typeface="Cambria Math" panose="02040503050406030204" pitchFamily="18" charset="0"/>
                              </a:rPr>
                              <m:t>𝑖</m:t>
                            </m:r>
                          </m:sub>
                        </m:sSub>
                      </m:num>
                      <m:den>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𝜎</m:t>
                            </m:r>
                          </m:e>
                          <m:sub>
                            <m:r>
                              <a:rPr lang="en-US" sz="2000" i="1">
                                <a:solidFill>
                                  <a:schemeClr val="bg1"/>
                                </a:solidFill>
                                <a:latin typeface="Cambria Math" panose="02040503050406030204" pitchFamily="18" charset="0"/>
                              </a:rPr>
                              <m:t>𝑖</m:t>
                            </m:r>
                          </m:sub>
                        </m:sSub>
                      </m:den>
                    </m:f>
                  </m:oMath>
                </a14:m>
                <a:endParaRPr lang="en-US" sz="2000" b="0" dirty="0">
                  <a:solidFill>
                    <a:srgbClr val="FEFEFE"/>
                  </a:solidFill>
                  <a:latin typeface="Comic Sans MS"/>
                  <a:sym typeface="Comic Sans MS"/>
                </a:endParaRPr>
              </a:p>
              <a:p>
                <a:pPr marL="444500" lvl="0" indent="-342900" algn="just">
                  <a:lnSpc>
                    <a:spcPct val="150000"/>
                  </a:lnSpc>
                  <a:buClr>
                    <a:srgbClr val="FEFEFE"/>
                  </a:buClr>
                  <a:buSzPts val="2000"/>
                  <a:buFont typeface="Arial" panose="020B0604020202020204" pitchFamily="34" charset="0"/>
                  <a:buChar char="•"/>
                </a:pPr>
                <a14:m>
                  <m:oMath xmlns:m="http://schemas.openxmlformats.org/officeDocument/2006/math">
                    <m:r>
                      <a:rPr lang="en-US" sz="2000" b="0" i="1" smtClean="0">
                        <a:solidFill>
                          <a:srgbClr val="FEFEFE"/>
                        </a:solidFill>
                        <a:latin typeface="Cambria Math" panose="02040503050406030204" pitchFamily="18" charset="0"/>
                        <a:sym typeface="Comic Sans MS"/>
                      </a:rPr>
                      <m:t>𝑝</m:t>
                    </m:r>
                    <m:d>
                      <m:dPr>
                        <m:ctrlPr>
                          <a:rPr lang="en-US" sz="2000" b="0" i="1" smtClean="0">
                            <a:solidFill>
                              <a:srgbClr val="FEFEFE"/>
                            </a:solidFill>
                            <a:latin typeface="Cambria Math" panose="02040503050406030204" pitchFamily="18" charset="0"/>
                            <a:sym typeface="Comic Sans MS"/>
                          </a:rPr>
                        </m:ctrlPr>
                      </m:dPr>
                      <m:e>
                        <m:sSub>
                          <m:sSubPr>
                            <m:ctrlPr>
                              <a:rPr lang="en-US" sz="2000" b="0" i="1" smtClean="0">
                                <a:solidFill>
                                  <a:srgbClr val="FEFEFE"/>
                                </a:solidFill>
                                <a:latin typeface="Cambria Math" panose="02040503050406030204" pitchFamily="18" charset="0"/>
                                <a:sym typeface="Comic Sans MS"/>
                              </a:rPr>
                            </m:ctrlPr>
                          </m:sSubPr>
                          <m:e>
                            <m:r>
                              <a:rPr lang="en-US" sz="2000" b="0" i="1" smtClean="0">
                                <a:solidFill>
                                  <a:srgbClr val="FEFEFE"/>
                                </a:solidFill>
                                <a:latin typeface="Cambria Math" panose="02040503050406030204" pitchFamily="18" charset="0"/>
                                <a:sym typeface="Comic Sans MS"/>
                              </a:rPr>
                              <m:t>𝑥</m:t>
                            </m:r>
                          </m:e>
                          <m:sub>
                            <m:r>
                              <a:rPr lang="en-US" sz="2000" b="0" i="1" smtClean="0">
                                <a:solidFill>
                                  <a:srgbClr val="FEFEFE"/>
                                </a:solidFill>
                                <a:latin typeface="Cambria Math" panose="02040503050406030204" pitchFamily="18" charset="0"/>
                                <a:sym typeface="Comic Sans MS"/>
                              </a:rPr>
                              <m:t>𝑖</m:t>
                            </m:r>
                          </m:sub>
                        </m:sSub>
                      </m:e>
                    </m:d>
                    <m:r>
                      <a:rPr lang="en-US" sz="2000" b="0" i="1" smtClean="0">
                        <a:solidFill>
                          <a:srgbClr val="FEFEFE"/>
                        </a:solidFill>
                        <a:latin typeface="Cambria Math" panose="02040503050406030204" pitchFamily="18" charset="0"/>
                        <a:ea typeface="Cambria Math" panose="02040503050406030204" pitchFamily="18" charset="0"/>
                        <a:sym typeface="Comic Sans MS"/>
                      </a:rPr>
                      <m:t>≡</m:t>
                    </m:r>
                    <m:r>
                      <a:rPr lang="en-US" sz="2000" b="0" i="1" smtClean="0">
                        <a:solidFill>
                          <a:srgbClr val="FEFEFE"/>
                        </a:solidFill>
                        <a:latin typeface="Cambria Math" panose="02040503050406030204" pitchFamily="18" charset="0"/>
                        <a:ea typeface="Cambria Math" panose="02040503050406030204" pitchFamily="18" charset="0"/>
                        <a:sym typeface="Comic Sans MS"/>
                      </a:rPr>
                      <m:t>𝑁</m:t>
                    </m:r>
                    <m:r>
                      <a:rPr lang="en-US" sz="2000" b="0" i="1" smtClean="0">
                        <a:solidFill>
                          <a:srgbClr val="FEFEFE"/>
                        </a:solidFill>
                        <a:latin typeface="Cambria Math" panose="02040503050406030204" pitchFamily="18" charset="0"/>
                        <a:ea typeface="Cambria Math" panose="02040503050406030204" pitchFamily="18" charset="0"/>
                        <a:sym typeface="Comic Sans MS"/>
                      </a:rPr>
                      <m:t>(</m:t>
                    </m:r>
                    <m:sSub>
                      <m:sSubPr>
                        <m:ctrlPr>
                          <a:rPr lang="en-US" sz="2000" b="0" i="1" smtClean="0">
                            <a:solidFill>
                              <a:srgbClr val="FEFEFE"/>
                            </a:solidFill>
                            <a:latin typeface="Cambria Math" panose="02040503050406030204" pitchFamily="18" charset="0"/>
                            <a:ea typeface="Cambria Math" panose="02040503050406030204" pitchFamily="18" charset="0"/>
                            <a:sym typeface="Comic Sans MS"/>
                          </a:rPr>
                        </m:ctrlPr>
                      </m:sSubPr>
                      <m:e>
                        <m:r>
                          <a:rPr lang="en-US" sz="2000" b="0" i="1" smtClean="0">
                            <a:solidFill>
                              <a:srgbClr val="FEFEFE"/>
                            </a:solidFill>
                            <a:latin typeface="Cambria Math" panose="02040503050406030204" pitchFamily="18" charset="0"/>
                            <a:ea typeface="Cambria Math" panose="02040503050406030204" pitchFamily="18" charset="0"/>
                            <a:sym typeface="Comic Sans MS"/>
                          </a:rPr>
                          <m:t>𝑥</m:t>
                        </m:r>
                      </m:e>
                      <m:sub>
                        <m:r>
                          <a:rPr lang="en-US" sz="2000" b="0" i="1" smtClean="0">
                            <a:solidFill>
                              <a:srgbClr val="FEFEFE"/>
                            </a:solidFill>
                            <a:latin typeface="Cambria Math" panose="02040503050406030204" pitchFamily="18" charset="0"/>
                            <a:ea typeface="Cambria Math" panose="02040503050406030204" pitchFamily="18" charset="0"/>
                            <a:sym typeface="Comic Sans MS"/>
                          </a:rPr>
                          <m:t>𝑖</m:t>
                        </m:r>
                      </m:sub>
                    </m:sSub>
                    <m:r>
                      <a:rPr lang="en-US" sz="2000" b="0" i="1" smtClean="0">
                        <a:solidFill>
                          <a:srgbClr val="FEFEFE"/>
                        </a:solidFill>
                        <a:latin typeface="Cambria Math" panose="02040503050406030204" pitchFamily="18" charset="0"/>
                        <a:ea typeface="Cambria Math" panose="02040503050406030204" pitchFamily="18" charset="0"/>
                        <a:sym typeface="Comic Sans MS"/>
                      </a:rPr>
                      <m:t>, </m:t>
                    </m:r>
                    <m:sSub>
                      <m:sSubPr>
                        <m:ctrlPr>
                          <a:rPr lang="en-US" sz="2000" b="0" i="1" smtClean="0">
                            <a:solidFill>
                              <a:srgbClr val="FEFEFE"/>
                            </a:solidFill>
                            <a:latin typeface="Cambria Math" panose="02040503050406030204" pitchFamily="18" charset="0"/>
                            <a:ea typeface="Cambria Math" panose="02040503050406030204" pitchFamily="18" charset="0"/>
                            <a:sym typeface="Comic Sans MS"/>
                          </a:rPr>
                        </m:ctrlPr>
                      </m:sSubPr>
                      <m:e>
                        <m:r>
                          <a:rPr lang="en-US" sz="2000" b="0" i="1" smtClean="0">
                            <a:solidFill>
                              <a:srgbClr val="FEFEFE"/>
                            </a:solidFill>
                            <a:latin typeface="Cambria Math" panose="02040503050406030204" pitchFamily="18" charset="0"/>
                            <a:ea typeface="Cambria Math" panose="02040503050406030204" pitchFamily="18" charset="0"/>
                            <a:sym typeface="Comic Sans MS"/>
                          </a:rPr>
                          <m:t>𝜇</m:t>
                        </m:r>
                      </m:e>
                      <m:sub>
                        <m:r>
                          <a:rPr lang="en-US" sz="2000" b="0" i="1" smtClean="0">
                            <a:solidFill>
                              <a:srgbClr val="FEFEFE"/>
                            </a:solidFill>
                            <a:latin typeface="Cambria Math" panose="02040503050406030204" pitchFamily="18" charset="0"/>
                            <a:ea typeface="Cambria Math" panose="02040503050406030204" pitchFamily="18" charset="0"/>
                            <a:sym typeface="Comic Sans MS"/>
                          </a:rPr>
                          <m:t>𝑖</m:t>
                        </m:r>
                      </m:sub>
                    </m:sSub>
                    <m:r>
                      <a:rPr lang="en-US" sz="2000" b="0" i="1" smtClean="0">
                        <a:solidFill>
                          <a:srgbClr val="FEFEFE"/>
                        </a:solidFill>
                        <a:latin typeface="Cambria Math" panose="02040503050406030204" pitchFamily="18" charset="0"/>
                        <a:ea typeface="Cambria Math" panose="02040503050406030204" pitchFamily="18" charset="0"/>
                        <a:sym typeface="Comic Sans MS"/>
                      </a:rPr>
                      <m:t>,</m:t>
                    </m:r>
                    <m:sSub>
                      <m:sSubPr>
                        <m:ctrlPr>
                          <a:rPr lang="en-US" sz="2000" b="0" i="1" smtClean="0">
                            <a:solidFill>
                              <a:srgbClr val="FEFEFE"/>
                            </a:solidFill>
                            <a:latin typeface="Cambria Math" panose="02040503050406030204" pitchFamily="18" charset="0"/>
                            <a:ea typeface="Cambria Math" panose="02040503050406030204" pitchFamily="18" charset="0"/>
                            <a:sym typeface="Comic Sans MS"/>
                          </a:rPr>
                        </m:ctrlPr>
                      </m:sSubPr>
                      <m:e>
                        <m:r>
                          <a:rPr lang="en-US" sz="2000" b="0" i="1" smtClean="0">
                            <a:solidFill>
                              <a:srgbClr val="FEFEFE"/>
                            </a:solidFill>
                            <a:latin typeface="Cambria Math" panose="02040503050406030204" pitchFamily="18" charset="0"/>
                            <a:ea typeface="Cambria Math" panose="02040503050406030204" pitchFamily="18" charset="0"/>
                            <a:sym typeface="Comic Sans MS"/>
                          </a:rPr>
                          <m:t>𝜎</m:t>
                        </m:r>
                      </m:e>
                      <m:sub>
                        <m:r>
                          <a:rPr lang="en-US" sz="2000" b="0" i="1" smtClean="0">
                            <a:solidFill>
                              <a:srgbClr val="FEFEFE"/>
                            </a:solidFill>
                            <a:latin typeface="Cambria Math" panose="02040503050406030204" pitchFamily="18" charset="0"/>
                            <a:ea typeface="Cambria Math" panose="02040503050406030204" pitchFamily="18" charset="0"/>
                            <a:sym typeface="Comic Sans MS"/>
                          </a:rPr>
                          <m:t>𝑖</m:t>
                        </m:r>
                      </m:sub>
                    </m:sSub>
                    <m:r>
                      <a:rPr lang="en-US" sz="2000" b="0" i="1" smtClean="0">
                        <a:solidFill>
                          <a:srgbClr val="FEFEFE"/>
                        </a:solidFill>
                        <a:latin typeface="Cambria Math" panose="02040503050406030204" pitchFamily="18" charset="0"/>
                        <a:ea typeface="Cambria Math" panose="02040503050406030204" pitchFamily="18" charset="0"/>
                        <a:sym typeface="Comic Sans MS"/>
                      </a:rPr>
                      <m:t>)</m:t>
                    </m:r>
                  </m:oMath>
                </a14:m>
                <a:endParaRPr lang="en-US" sz="2000" b="0" dirty="0">
                  <a:solidFill>
                    <a:srgbClr val="FEFEFE"/>
                  </a:solidFill>
                  <a:latin typeface="Comic Sans MS"/>
                  <a:sym typeface="Comic Sans MS"/>
                </a:endParaRPr>
              </a:p>
              <a:p>
                <a:pPr marL="444500" lvl="0" indent="-342900" algn="just">
                  <a:lnSpc>
                    <a:spcPct val="150000"/>
                  </a:lnSpc>
                  <a:buClr>
                    <a:srgbClr val="FEFEFE"/>
                  </a:buClr>
                  <a:buSzPts val="2000"/>
                  <a:buFont typeface="Arial" panose="020B0604020202020204" pitchFamily="34" charset="0"/>
                  <a:buChar char="•"/>
                </a:pPr>
                <a:endParaRPr lang="en-US" sz="2000" b="0" dirty="0">
                  <a:solidFill>
                    <a:srgbClr val="FEFEFE"/>
                  </a:solidFill>
                  <a:latin typeface="Comic Sans MS"/>
                  <a:sym typeface="Comic Sans MS"/>
                </a:endParaRPr>
              </a:p>
              <a:p>
                <a:pPr marL="444500" indent="-342900" algn="just">
                  <a:lnSpc>
                    <a:spcPct val="150000"/>
                  </a:lnSpc>
                  <a:buClr>
                    <a:srgbClr val="FEFEFE"/>
                  </a:buClr>
                  <a:buSzPts val="2000"/>
                  <a:buFont typeface="Arial" panose="020B0604020202020204" pitchFamily="34" charset="0"/>
                  <a:buChar char="•"/>
                </a:pPr>
                <a14:m>
                  <m:oMath xmlns:m="http://schemas.openxmlformats.org/officeDocument/2006/math">
                    <m:r>
                      <a:rPr lang="en-US" sz="2000" i="1">
                        <a:solidFill>
                          <a:schemeClr val="bg1"/>
                        </a:solidFill>
                        <a:latin typeface="Cambria Math" panose="02040503050406030204" pitchFamily="18" charset="0"/>
                      </a:rPr>
                      <m:t>𝑝</m:t>
                    </m:r>
                    <m:d>
                      <m:dPr>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𝑌</m:t>
                        </m:r>
                      </m:e>
                    </m:d>
                    <m:r>
                      <a:rPr lang="en-US" sz="2000" i="1">
                        <a:solidFill>
                          <a:schemeClr val="bg1"/>
                        </a:solidFill>
                        <a:latin typeface="Cambria Math" panose="02040503050406030204" pitchFamily="18" charset="0"/>
                      </a:rPr>
                      <m:t>=</m:t>
                    </m:r>
                    <m:sSup>
                      <m:sSupPr>
                        <m:ctrlPr>
                          <a:rPr lang="en-US" sz="2000" i="1">
                            <a:solidFill>
                              <a:schemeClr val="bg1"/>
                            </a:solidFill>
                            <a:latin typeface="Cambria Math" panose="02040503050406030204" pitchFamily="18" charset="0"/>
                          </a:rPr>
                        </m:ctrlPr>
                      </m:sSupPr>
                      <m:e>
                        <m:r>
                          <a:rPr lang="en-US" sz="2000" i="1">
                            <a:solidFill>
                              <a:schemeClr val="bg1"/>
                            </a:solidFill>
                            <a:latin typeface="Cambria Math" panose="02040503050406030204" pitchFamily="18" charset="0"/>
                          </a:rPr>
                          <m:t>𝜒</m:t>
                        </m:r>
                      </m:e>
                      <m:sup>
                        <m:r>
                          <a:rPr lang="en-US" sz="2000" i="1">
                            <a:solidFill>
                              <a:schemeClr val="bg1"/>
                            </a:solidFill>
                            <a:latin typeface="Cambria Math" panose="02040503050406030204" pitchFamily="18" charset="0"/>
                          </a:rPr>
                          <m:t>2</m:t>
                        </m:r>
                      </m:sup>
                    </m:sSup>
                    <m:d>
                      <m:dPr>
                        <m:ctrlPr>
                          <a:rPr lang="en-US" sz="2000" i="1">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𝑌</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𝑘</m:t>
                        </m:r>
                      </m:e>
                    </m:d>
                  </m:oMath>
                </a14:m>
                <a:endParaRPr lang="en-US" sz="2000" dirty="0">
                  <a:solidFill>
                    <a:schemeClr val="bg1"/>
                  </a:solidFill>
                  <a:latin typeface="Comic Sans MS" panose="030F0902030302020204" pitchFamily="66" charset="0"/>
                </a:endParaRPr>
              </a:p>
              <a:p>
                <a:pPr marL="444500" lvl="0" indent="-342900" algn="just">
                  <a:lnSpc>
                    <a:spcPct val="115000"/>
                  </a:lnSpc>
                  <a:buClr>
                    <a:srgbClr val="FEFEFE"/>
                  </a:buClr>
                  <a:buSzPts val="2000"/>
                  <a:buFont typeface="Arial" panose="020B0604020202020204" pitchFamily="34" charset="0"/>
                  <a:buChar char="•"/>
                </a:pPr>
                <a14:m>
                  <m:oMath xmlns:m="http://schemas.openxmlformats.org/officeDocument/2006/math">
                    <m:d>
                      <m:dPr>
                        <m:begChr m:val="⟨"/>
                        <m:endChr m:val="⟩"/>
                        <m:ctrlPr>
                          <a:rPr lang="en-US" sz="2000" i="1">
                            <a:solidFill>
                              <a:srgbClr val="FEFEFE"/>
                            </a:solidFill>
                            <a:latin typeface="Cambria Math" panose="02040503050406030204" pitchFamily="18" charset="0"/>
                            <a:sym typeface="Comic Sans MS"/>
                          </a:rPr>
                        </m:ctrlPr>
                      </m:dPr>
                      <m:e>
                        <m:r>
                          <a:rPr lang="en-US" sz="2000" b="0" i="1" smtClean="0">
                            <a:solidFill>
                              <a:srgbClr val="FEFEFE"/>
                            </a:solidFill>
                            <a:latin typeface="Cambria Math" panose="02040503050406030204" pitchFamily="18" charset="0"/>
                            <a:sym typeface="Comic Sans MS"/>
                          </a:rPr>
                          <m:t>𝑌</m:t>
                        </m:r>
                      </m:e>
                    </m:d>
                    <m:r>
                      <a:rPr lang="en-US" sz="2000" i="1">
                        <a:solidFill>
                          <a:srgbClr val="FEFEFE"/>
                        </a:solidFill>
                        <a:latin typeface="Cambria Math" panose="02040503050406030204" pitchFamily="18" charset="0"/>
                        <a:sym typeface="Comic Sans MS"/>
                      </a:rPr>
                      <m:t>=</m:t>
                    </m:r>
                    <m:r>
                      <a:rPr lang="en-US" sz="2000" b="0" i="1" smtClean="0">
                        <a:solidFill>
                          <a:srgbClr val="FEFEFE"/>
                        </a:solidFill>
                        <a:latin typeface="Cambria Math" panose="02040503050406030204" pitchFamily="18" charset="0"/>
                        <a:sym typeface="Comic Sans MS"/>
                      </a:rPr>
                      <m:t>𝑘</m:t>
                    </m:r>
                  </m:oMath>
                </a14:m>
                <a:endParaRPr lang="en-US" sz="2000" dirty="0">
                  <a:solidFill>
                    <a:srgbClr val="FEFEFE"/>
                  </a:solidFill>
                  <a:latin typeface="Comic Sans MS"/>
                  <a:sym typeface="Comic Sans MS"/>
                </a:endParaRPr>
              </a:p>
              <a:p>
                <a:pPr marL="444500" lvl="0" indent="-342900" algn="just">
                  <a:lnSpc>
                    <a:spcPct val="115000"/>
                  </a:lnSpc>
                  <a:buClr>
                    <a:srgbClr val="FEFEFE"/>
                  </a:buClr>
                  <a:buSzPts val="2000"/>
                  <a:buFont typeface="Arial" panose="020B0604020202020204" pitchFamily="34" charset="0"/>
                  <a:buChar char="•"/>
                </a:pPr>
                <a14:m>
                  <m:oMath xmlns:m="http://schemas.openxmlformats.org/officeDocument/2006/math">
                    <m:sSup>
                      <m:sSupPr>
                        <m:ctrlPr>
                          <a:rPr lang="en-US" sz="2000" i="1">
                            <a:solidFill>
                              <a:srgbClr val="FEFEFE"/>
                            </a:solidFill>
                            <a:latin typeface="Cambria Math" panose="02040503050406030204" pitchFamily="18" charset="0"/>
                            <a:ea typeface="Cambria Math" panose="02040503050406030204" pitchFamily="18" charset="0"/>
                            <a:cs typeface="Comic Sans MS"/>
                            <a:sym typeface="Comic Sans MS"/>
                          </a:rPr>
                        </m:ctrlPr>
                      </m:sSupPr>
                      <m:e>
                        <m:r>
                          <a:rPr lang="en-US" sz="2000" i="1">
                            <a:solidFill>
                              <a:srgbClr val="FEFEFE"/>
                            </a:solidFill>
                            <a:latin typeface="Cambria Math" panose="02040503050406030204" pitchFamily="18" charset="0"/>
                            <a:ea typeface="Cambria Math" panose="02040503050406030204" pitchFamily="18" charset="0"/>
                            <a:cs typeface="Comic Sans MS"/>
                            <a:sym typeface="Comic Sans MS"/>
                          </a:rPr>
                          <m:t>𝜎</m:t>
                        </m:r>
                      </m:e>
                      <m:sup>
                        <m:r>
                          <a:rPr lang="en-US" sz="2000" i="1">
                            <a:solidFill>
                              <a:srgbClr val="FEFEFE"/>
                            </a:solidFill>
                            <a:latin typeface="Cambria Math" panose="02040503050406030204" pitchFamily="18" charset="0"/>
                            <a:ea typeface="Cambria Math" panose="02040503050406030204" pitchFamily="18" charset="0"/>
                            <a:cs typeface="Comic Sans MS"/>
                            <a:sym typeface="Comic Sans MS"/>
                          </a:rPr>
                          <m:t>2</m:t>
                        </m:r>
                      </m:sup>
                    </m:sSup>
                    <m:r>
                      <a:rPr lang="en-US" sz="2000" i="1">
                        <a:solidFill>
                          <a:srgbClr val="FEFEFE"/>
                        </a:solidFill>
                        <a:latin typeface="Cambria Math" panose="02040503050406030204" pitchFamily="18" charset="0"/>
                        <a:ea typeface="Cambria Math" panose="02040503050406030204" pitchFamily="18" charset="0"/>
                        <a:cs typeface="Comic Sans MS"/>
                        <a:sym typeface="Comic Sans MS"/>
                      </a:rPr>
                      <m:t>=</m:t>
                    </m:r>
                    <m:r>
                      <a:rPr lang="en-US" sz="2000" b="0" i="1" smtClean="0">
                        <a:solidFill>
                          <a:srgbClr val="FEFEFE"/>
                        </a:solidFill>
                        <a:latin typeface="Cambria Math" panose="02040503050406030204" pitchFamily="18" charset="0"/>
                        <a:ea typeface="Cambria Math" panose="02040503050406030204" pitchFamily="18" charset="0"/>
                        <a:cs typeface="Comic Sans MS"/>
                        <a:sym typeface="Comic Sans MS"/>
                      </a:rPr>
                      <m:t>2</m:t>
                    </m:r>
                    <m:r>
                      <a:rPr lang="en-US" sz="2000" b="0" i="1" smtClean="0">
                        <a:solidFill>
                          <a:srgbClr val="FEFEFE"/>
                        </a:solidFill>
                        <a:latin typeface="Cambria Math" panose="02040503050406030204" pitchFamily="18" charset="0"/>
                        <a:ea typeface="Cambria Math" panose="02040503050406030204" pitchFamily="18" charset="0"/>
                        <a:cs typeface="Comic Sans MS"/>
                        <a:sym typeface="Comic Sans MS"/>
                      </a:rPr>
                      <m:t>𝑘</m:t>
                    </m:r>
                  </m:oMath>
                </a14:m>
                <a:endParaRPr lang="en-US" sz="2000" dirty="0">
                  <a:solidFill>
                    <a:schemeClr val="bg1"/>
                  </a:solidFill>
                  <a:latin typeface="Comic Sans MS" panose="030F0902030302020204" pitchFamily="66" charset="0"/>
                </a:endParaRPr>
              </a:p>
            </p:txBody>
          </p:sp>
        </mc:Choice>
        <mc:Fallback xmlns="">
          <p:sp>
            <p:nvSpPr>
              <p:cNvPr id="3" name="TextBox 2">
                <a:extLst>
                  <a:ext uri="{FF2B5EF4-FFF2-40B4-BE49-F238E27FC236}">
                    <a16:creationId xmlns:a16="http://schemas.microsoft.com/office/drawing/2014/main" id="{F6A5218B-34BE-3D59-0ED7-CB12CC8FC723}"/>
                  </a:ext>
                </a:extLst>
              </p:cNvPr>
              <p:cNvSpPr txBox="1">
                <a:spLocks noRot="1" noChangeAspect="1" noMove="1" noResize="1" noEditPoints="1" noAdjustHandles="1" noChangeArrowheads="1" noChangeShapeType="1" noTextEdit="1"/>
              </p:cNvSpPr>
              <p:nvPr/>
            </p:nvSpPr>
            <p:spPr>
              <a:xfrm>
                <a:off x="2231136" y="2948170"/>
                <a:ext cx="3535941" cy="3336363"/>
              </a:xfrm>
              <a:prstGeom prst="rect">
                <a:avLst/>
              </a:prstGeom>
              <a:blipFill>
                <a:blip r:embed="rId3"/>
                <a:stretch>
                  <a:fillRect t="-10646" b="-190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077AB4C-547D-4832-EEE8-7E7CDF054ECA}"/>
              </a:ext>
            </a:extLst>
          </p:cNvPr>
          <p:cNvPicPr>
            <a:picLocks noChangeAspect="1"/>
          </p:cNvPicPr>
          <p:nvPr/>
        </p:nvPicPr>
        <p:blipFill>
          <a:blip r:embed="rId4"/>
          <a:stretch>
            <a:fillRect/>
          </a:stretch>
        </p:blipFill>
        <p:spPr>
          <a:xfrm>
            <a:off x="6139562" y="2519740"/>
            <a:ext cx="4394200" cy="3848100"/>
          </a:xfrm>
          <a:prstGeom prst="rect">
            <a:avLst/>
          </a:prstGeom>
        </p:spPr>
      </p:pic>
      <p:sp>
        <p:nvSpPr>
          <p:cNvPr id="7" name="Slide Number Placeholder 6">
            <a:extLst>
              <a:ext uri="{FF2B5EF4-FFF2-40B4-BE49-F238E27FC236}">
                <a16:creationId xmlns:a16="http://schemas.microsoft.com/office/drawing/2014/main" id="{DC8052C8-B125-6C0D-10F4-533C05F06F0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spTree>
    <p:extLst>
      <p:ext uri="{BB962C8B-B14F-4D97-AF65-F5344CB8AC3E}">
        <p14:creationId xmlns:p14="http://schemas.microsoft.com/office/powerpoint/2010/main" val="2591733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44D13-3560-2185-FE35-4D36EDA1EF11}"/>
              </a:ext>
            </a:extLst>
          </p:cNvPr>
          <p:cNvSpPr>
            <a:spLocks noGrp="1"/>
          </p:cNvSpPr>
          <p:nvPr>
            <p:ph type="title"/>
          </p:nvPr>
        </p:nvSpPr>
        <p:spPr/>
        <p:txBody>
          <a:bodyPr>
            <a:normAutofit/>
          </a:bodyPr>
          <a:lstStyle/>
          <a:p>
            <a:r>
              <a:rPr lang="en-US" sz="4400" b="0" i="0" u="none" strike="noStrike" dirty="0">
                <a:solidFill>
                  <a:srgbClr val="000000"/>
                </a:solidFill>
                <a:effectLst/>
                <a:highlight>
                  <a:srgbClr val="FFFFFF"/>
                </a:highlight>
                <a:latin typeface="Comic Sans MS" panose="030F0902030302020204" pitchFamily="66" charset="0"/>
              </a:rPr>
              <a:t>Statistical Uncertainty</a:t>
            </a:r>
            <a:endParaRPr lang="en-US" sz="4400" dirty="0">
              <a:latin typeface="Comic Sans MS" panose="030F0902030302020204" pitchFamily="66" charset="0"/>
            </a:endParaRPr>
          </a:p>
        </p:txBody>
      </p:sp>
      <p:sp>
        <p:nvSpPr>
          <p:cNvPr id="5" name="Slide Number Placeholder 4">
            <a:extLst>
              <a:ext uri="{FF2B5EF4-FFF2-40B4-BE49-F238E27FC236}">
                <a16:creationId xmlns:a16="http://schemas.microsoft.com/office/drawing/2014/main" id="{433C4EF3-1AE3-A0B5-50F6-E0C1DFA8BB1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spTree>
    <p:extLst>
      <p:ext uri="{BB962C8B-B14F-4D97-AF65-F5344CB8AC3E}">
        <p14:creationId xmlns:p14="http://schemas.microsoft.com/office/powerpoint/2010/main" val="1260641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B9B37-5D55-1FD1-9B22-77375C6EE377}"/>
              </a:ext>
            </a:extLst>
          </p:cNvPr>
          <p:cNvSpPr>
            <a:spLocks noGrp="1"/>
          </p:cNvSpPr>
          <p:nvPr>
            <p:ph type="title"/>
          </p:nvPr>
        </p:nvSpPr>
        <p:spPr>
          <a:xfrm>
            <a:off x="2231136" y="537402"/>
            <a:ext cx="7729728" cy="1188720"/>
          </a:xfrm>
        </p:spPr>
        <p:txBody>
          <a:bodyPr/>
          <a:lstStyle/>
          <a:p>
            <a:r>
              <a:rPr lang="en-US" sz="2800" dirty="0">
                <a:latin typeface="Comic Sans MS" panose="030F0902030302020204" pitchFamily="66" charset="0"/>
              </a:rPr>
              <a:t>Sources of Uncertainty</a:t>
            </a:r>
            <a:endParaRPr lang="en-US" dirty="0"/>
          </a:p>
        </p:txBody>
      </p:sp>
      <p:sp>
        <p:nvSpPr>
          <p:cNvPr id="3" name="Google Shape;98;g2ebeec5a5ef_1_5">
            <a:extLst>
              <a:ext uri="{FF2B5EF4-FFF2-40B4-BE49-F238E27FC236}">
                <a16:creationId xmlns:a16="http://schemas.microsoft.com/office/drawing/2014/main" id="{C238AAE2-395E-70DA-8158-454AD008C441}"/>
              </a:ext>
            </a:extLst>
          </p:cNvPr>
          <p:cNvSpPr txBox="1"/>
          <p:nvPr/>
        </p:nvSpPr>
        <p:spPr>
          <a:xfrm>
            <a:off x="3092132" y="2400099"/>
            <a:ext cx="6007736" cy="3920499"/>
          </a:xfrm>
          <a:prstGeom prst="rect">
            <a:avLst/>
          </a:prstGeom>
          <a:noFill/>
          <a:ln>
            <a:noFill/>
          </a:ln>
        </p:spPr>
        <p:txBody>
          <a:bodyPr spcFirstLastPara="1" wrap="square" lIns="91425" tIns="91425" rIns="91425" bIns="91425" anchor="t" anchorCtr="0">
            <a:noAutofit/>
          </a:bodyPr>
          <a:lstStyle/>
          <a:p>
            <a:pPr marL="457200" lvl="0" indent="-355600" algn="just" rtl="0">
              <a:lnSpc>
                <a:spcPct val="115000"/>
              </a:lnSpc>
              <a:spcBef>
                <a:spcPts val="0"/>
              </a:spcBef>
              <a:spcAft>
                <a:spcPts val="0"/>
              </a:spcAft>
              <a:buClr>
                <a:srgbClr val="FEFEFE"/>
              </a:buClr>
              <a:buSzPts val="2000"/>
              <a:buFont typeface="Comic Sans MS"/>
              <a:buChar char="●"/>
            </a:pPr>
            <a:r>
              <a:rPr lang="en-US" sz="2000" dirty="0">
                <a:solidFill>
                  <a:srgbClr val="FEFEFE"/>
                </a:solidFill>
                <a:latin typeface="Comic Sans MS"/>
                <a:ea typeface="Comic Sans MS"/>
                <a:cs typeface="Comic Sans MS"/>
                <a:sym typeface="Comic Sans MS"/>
              </a:rPr>
              <a:t>Limited resolution</a:t>
            </a:r>
          </a:p>
          <a:p>
            <a:pPr marL="457200" lvl="0" indent="-355600" algn="just" rtl="0">
              <a:lnSpc>
                <a:spcPct val="115000"/>
              </a:lnSpc>
              <a:spcBef>
                <a:spcPts val="1000"/>
              </a:spcBef>
              <a:spcAft>
                <a:spcPts val="0"/>
              </a:spcAft>
              <a:buClr>
                <a:srgbClr val="FEFEFE"/>
              </a:buClr>
              <a:buSzPts val="2000"/>
              <a:buFont typeface="Comic Sans MS"/>
              <a:buChar char="●"/>
            </a:pPr>
            <a:r>
              <a:rPr lang="en-US" sz="2000" dirty="0">
                <a:solidFill>
                  <a:srgbClr val="FEFEFE"/>
                </a:solidFill>
                <a:latin typeface="Comic Sans MS"/>
                <a:ea typeface="Comic Sans MS"/>
                <a:cs typeface="Comic Sans MS"/>
                <a:sym typeface="Comic Sans MS"/>
              </a:rPr>
              <a:t>Uncertainty from instruments</a:t>
            </a:r>
          </a:p>
          <a:p>
            <a:pPr marL="457200" lvl="0" indent="-355600" algn="just" rtl="0">
              <a:lnSpc>
                <a:spcPct val="115000"/>
              </a:lnSpc>
              <a:spcBef>
                <a:spcPts val="1000"/>
              </a:spcBef>
              <a:spcAft>
                <a:spcPts val="0"/>
              </a:spcAft>
              <a:buClr>
                <a:srgbClr val="FEFEFE"/>
              </a:buClr>
              <a:buSzPts val="2000"/>
              <a:buFont typeface="Comic Sans MS"/>
              <a:buChar char="●"/>
            </a:pPr>
            <a:r>
              <a:rPr lang="en-US" sz="2000" dirty="0">
                <a:solidFill>
                  <a:srgbClr val="FEFEFE"/>
                </a:solidFill>
                <a:latin typeface="Comic Sans MS"/>
                <a:ea typeface="Comic Sans MS"/>
                <a:cs typeface="Comic Sans MS"/>
                <a:sym typeface="Comic Sans MS"/>
              </a:rPr>
              <a:t>Counting error</a:t>
            </a:r>
          </a:p>
          <a:p>
            <a:pPr marL="457200" lvl="0" indent="-355600" algn="just" rtl="0">
              <a:lnSpc>
                <a:spcPct val="115000"/>
              </a:lnSpc>
              <a:spcBef>
                <a:spcPts val="1000"/>
              </a:spcBef>
              <a:spcAft>
                <a:spcPts val="0"/>
              </a:spcAft>
              <a:buClr>
                <a:srgbClr val="FEFEFE"/>
              </a:buClr>
              <a:buSzPts val="2000"/>
              <a:buFont typeface="Comic Sans MS"/>
              <a:buChar char="●"/>
            </a:pPr>
            <a:r>
              <a:rPr lang="en-US" sz="2000" dirty="0">
                <a:solidFill>
                  <a:srgbClr val="FEFEFE"/>
                </a:solidFill>
                <a:latin typeface="Comic Sans MS"/>
                <a:ea typeface="Comic Sans MS"/>
                <a:cs typeface="Comic Sans MS"/>
                <a:sym typeface="Comic Sans MS"/>
              </a:rPr>
              <a:t>Statistical spread of sample</a:t>
            </a:r>
          </a:p>
          <a:p>
            <a:pPr marL="457200" lvl="0" indent="-355600" algn="just" rtl="0">
              <a:lnSpc>
                <a:spcPct val="115000"/>
              </a:lnSpc>
              <a:spcBef>
                <a:spcPts val="1000"/>
              </a:spcBef>
              <a:spcAft>
                <a:spcPts val="0"/>
              </a:spcAft>
              <a:buClr>
                <a:srgbClr val="FEFEFE"/>
              </a:buClr>
              <a:buSzPts val="2000"/>
              <a:buFont typeface="Comic Sans MS"/>
              <a:buChar char="●"/>
            </a:pPr>
            <a:r>
              <a:rPr lang="en-US" sz="2000" dirty="0">
                <a:solidFill>
                  <a:srgbClr val="FEFEFE"/>
                </a:solidFill>
                <a:latin typeface="Comic Sans MS"/>
                <a:ea typeface="Comic Sans MS"/>
                <a:cs typeface="Comic Sans MS"/>
                <a:sym typeface="Comic Sans MS"/>
              </a:rPr>
              <a:t>Systematic errors and errors from physical phenomena (often calibratable)</a:t>
            </a:r>
          </a:p>
          <a:p>
            <a:pPr marL="457200" lvl="0" indent="-355600" algn="just" rtl="0">
              <a:lnSpc>
                <a:spcPct val="115000"/>
              </a:lnSpc>
              <a:spcBef>
                <a:spcPts val="1000"/>
              </a:spcBef>
              <a:spcAft>
                <a:spcPts val="0"/>
              </a:spcAft>
              <a:buClr>
                <a:srgbClr val="FEFEFE"/>
              </a:buClr>
              <a:buSzPts val="2000"/>
              <a:buFont typeface="Comic Sans MS"/>
              <a:buChar char="●"/>
            </a:pPr>
            <a:r>
              <a:rPr lang="en-US" sz="2000" dirty="0">
                <a:solidFill>
                  <a:srgbClr val="FEFEFE"/>
                </a:solidFill>
                <a:latin typeface="Comic Sans MS"/>
                <a:ea typeface="Comic Sans MS"/>
                <a:cs typeface="Comic Sans MS"/>
                <a:sym typeface="Comic Sans MS"/>
              </a:rPr>
              <a:t>…</a:t>
            </a:r>
          </a:p>
        </p:txBody>
      </p:sp>
      <p:sp>
        <p:nvSpPr>
          <p:cNvPr id="6" name="Slide Number Placeholder 5">
            <a:extLst>
              <a:ext uri="{FF2B5EF4-FFF2-40B4-BE49-F238E27FC236}">
                <a16:creationId xmlns:a16="http://schemas.microsoft.com/office/drawing/2014/main" id="{9AEF5B96-CEB8-B07D-D150-F52643F8C29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spTree>
    <p:extLst>
      <p:ext uri="{BB962C8B-B14F-4D97-AF65-F5344CB8AC3E}">
        <p14:creationId xmlns:p14="http://schemas.microsoft.com/office/powerpoint/2010/main" val="2277001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B9B37-5D55-1FD1-9B22-77375C6EE377}"/>
              </a:ext>
            </a:extLst>
          </p:cNvPr>
          <p:cNvSpPr>
            <a:spLocks noGrp="1"/>
          </p:cNvSpPr>
          <p:nvPr>
            <p:ph type="title"/>
          </p:nvPr>
        </p:nvSpPr>
        <p:spPr>
          <a:xfrm>
            <a:off x="2231136" y="537402"/>
            <a:ext cx="7729728" cy="1188720"/>
          </a:xfrm>
        </p:spPr>
        <p:txBody>
          <a:bodyPr/>
          <a:lstStyle/>
          <a:p>
            <a:r>
              <a:rPr lang="en-US" sz="2800" dirty="0">
                <a:latin typeface="Comic Sans MS" panose="030F0902030302020204" pitchFamily="66" charset="0"/>
              </a:rPr>
              <a:t>Measuring Uncertainty &amp; Error</a:t>
            </a:r>
            <a:endParaRPr lang="en-US" dirty="0"/>
          </a:p>
        </p:txBody>
      </p:sp>
      <p:sp>
        <p:nvSpPr>
          <p:cNvPr id="3" name="Google Shape;98;g2ebeec5a5ef_1_5">
            <a:extLst>
              <a:ext uri="{FF2B5EF4-FFF2-40B4-BE49-F238E27FC236}">
                <a16:creationId xmlns:a16="http://schemas.microsoft.com/office/drawing/2014/main" id="{C238AAE2-395E-70DA-8158-454AD008C441}"/>
              </a:ext>
            </a:extLst>
          </p:cNvPr>
          <p:cNvSpPr txBox="1"/>
          <p:nvPr/>
        </p:nvSpPr>
        <p:spPr>
          <a:xfrm>
            <a:off x="2657700" y="2400099"/>
            <a:ext cx="6876600" cy="3920499"/>
          </a:xfrm>
          <a:prstGeom prst="rect">
            <a:avLst/>
          </a:prstGeom>
          <a:noFill/>
          <a:ln>
            <a:noFill/>
          </a:ln>
        </p:spPr>
        <p:txBody>
          <a:bodyPr spcFirstLastPara="1" wrap="square" lIns="91425" tIns="91425" rIns="91425" bIns="91425" anchor="t" anchorCtr="0">
            <a:noAutofit/>
          </a:bodyPr>
          <a:lstStyle/>
          <a:p>
            <a:pPr marL="457200" lvl="0" indent="-355600" algn="just" rtl="0">
              <a:lnSpc>
                <a:spcPct val="115000"/>
              </a:lnSpc>
              <a:spcBef>
                <a:spcPts val="0"/>
              </a:spcBef>
              <a:spcAft>
                <a:spcPts val="0"/>
              </a:spcAft>
              <a:buClr>
                <a:srgbClr val="FEFEFE"/>
              </a:buClr>
              <a:buSzPts val="2000"/>
              <a:buFont typeface="Comic Sans MS"/>
              <a:buChar char="●"/>
            </a:pPr>
            <a:r>
              <a:rPr lang="en-US" sz="2000" dirty="0">
                <a:solidFill>
                  <a:srgbClr val="FEFEFE"/>
                </a:solidFill>
                <a:latin typeface="Comic Sans MS"/>
                <a:ea typeface="Comic Sans MS"/>
                <a:cs typeface="Comic Sans MS"/>
                <a:sym typeface="Comic Sans MS"/>
              </a:rPr>
              <a:t>Resolution (angular resolution of telescope)</a:t>
            </a:r>
          </a:p>
          <a:p>
            <a:pPr marL="457200" lvl="0" indent="-355600" algn="just" rtl="0">
              <a:lnSpc>
                <a:spcPct val="115000"/>
              </a:lnSpc>
              <a:spcBef>
                <a:spcPts val="1000"/>
              </a:spcBef>
              <a:spcAft>
                <a:spcPts val="0"/>
              </a:spcAft>
              <a:buClr>
                <a:srgbClr val="FEFEFE"/>
              </a:buClr>
              <a:buSzPts val="2000"/>
              <a:buFont typeface="Comic Sans MS"/>
              <a:buChar char="●"/>
            </a:pPr>
            <a:r>
              <a:rPr lang="en-US" sz="2000" dirty="0">
                <a:solidFill>
                  <a:srgbClr val="FEFEFE"/>
                </a:solidFill>
                <a:latin typeface="Comic Sans MS"/>
                <a:ea typeface="Comic Sans MS"/>
                <a:cs typeface="Comic Sans MS"/>
                <a:sym typeface="Comic Sans MS"/>
              </a:rPr>
              <a:t>Test on instrument (measure noise from sensor)</a:t>
            </a:r>
          </a:p>
          <a:p>
            <a:pPr marL="457200" lvl="0" indent="-355600" algn="just" rtl="0">
              <a:lnSpc>
                <a:spcPct val="115000"/>
              </a:lnSpc>
              <a:spcBef>
                <a:spcPts val="1000"/>
              </a:spcBef>
              <a:spcAft>
                <a:spcPts val="0"/>
              </a:spcAft>
              <a:buClr>
                <a:srgbClr val="FEFEFE"/>
              </a:buClr>
              <a:buSzPts val="2000"/>
              <a:buFont typeface="Comic Sans MS"/>
              <a:buChar char="●"/>
            </a:pPr>
            <a:r>
              <a:rPr lang="en-US" sz="2000" dirty="0">
                <a:solidFill>
                  <a:srgbClr val="FEFEFE"/>
                </a:solidFill>
                <a:latin typeface="Comic Sans MS"/>
                <a:ea typeface="Comic Sans MS"/>
                <a:cs typeface="Comic Sans MS"/>
                <a:sym typeface="Comic Sans MS"/>
              </a:rPr>
              <a:t>Poisson uncertainty in counting error</a:t>
            </a:r>
          </a:p>
          <a:p>
            <a:pPr marL="457200" lvl="0" indent="-355600" algn="just" rtl="0">
              <a:lnSpc>
                <a:spcPct val="115000"/>
              </a:lnSpc>
              <a:spcBef>
                <a:spcPts val="1000"/>
              </a:spcBef>
              <a:spcAft>
                <a:spcPts val="0"/>
              </a:spcAft>
              <a:buClr>
                <a:srgbClr val="FEFEFE"/>
              </a:buClr>
              <a:buSzPts val="2000"/>
              <a:buFont typeface="Comic Sans MS"/>
              <a:buChar char="●"/>
            </a:pPr>
            <a:r>
              <a:rPr lang="en-US" sz="2000" dirty="0">
                <a:solidFill>
                  <a:srgbClr val="FEFEFE"/>
                </a:solidFill>
                <a:latin typeface="Comic Sans MS"/>
                <a:ea typeface="Comic Sans MS"/>
                <a:cs typeface="Comic Sans MS"/>
                <a:sym typeface="Comic Sans MS"/>
              </a:rPr>
              <a:t>Standard deviation of sample as error</a:t>
            </a:r>
          </a:p>
          <a:p>
            <a:pPr marL="457200" lvl="0" indent="-355600" algn="just" rtl="0">
              <a:lnSpc>
                <a:spcPct val="115000"/>
              </a:lnSpc>
              <a:spcBef>
                <a:spcPts val="1000"/>
              </a:spcBef>
              <a:spcAft>
                <a:spcPts val="0"/>
              </a:spcAft>
              <a:buClr>
                <a:srgbClr val="FEFEFE"/>
              </a:buClr>
              <a:buSzPts val="2000"/>
              <a:buFont typeface="Comic Sans MS"/>
              <a:buChar char="●"/>
            </a:pPr>
            <a:r>
              <a:rPr lang="en-US" sz="2000" dirty="0">
                <a:solidFill>
                  <a:srgbClr val="FEFEFE"/>
                </a:solidFill>
                <a:latin typeface="Comic Sans MS"/>
                <a:ea typeface="Comic Sans MS"/>
                <a:cs typeface="Comic Sans MS"/>
                <a:sym typeface="Comic Sans MS"/>
              </a:rPr>
              <a:t>Monte Carlo methods</a:t>
            </a:r>
          </a:p>
          <a:p>
            <a:pPr marL="457200" lvl="0" indent="-355600" algn="just" rtl="0">
              <a:lnSpc>
                <a:spcPct val="115000"/>
              </a:lnSpc>
              <a:spcBef>
                <a:spcPts val="1000"/>
              </a:spcBef>
              <a:spcAft>
                <a:spcPts val="0"/>
              </a:spcAft>
              <a:buClr>
                <a:srgbClr val="FEFEFE"/>
              </a:buClr>
              <a:buSzPts val="2000"/>
              <a:buFont typeface="Comic Sans MS"/>
              <a:buChar char="●"/>
            </a:pPr>
            <a:r>
              <a:rPr lang="en-US" sz="2000" dirty="0">
                <a:solidFill>
                  <a:srgbClr val="FEFEFE"/>
                </a:solidFill>
                <a:latin typeface="Comic Sans MS"/>
                <a:ea typeface="Comic Sans MS"/>
                <a:cs typeface="Comic Sans MS"/>
                <a:sym typeface="Comic Sans MS"/>
              </a:rPr>
              <a:t>Physics models and simulations for calibration</a:t>
            </a:r>
          </a:p>
          <a:p>
            <a:pPr marL="457200" lvl="0" indent="-355600" algn="just" rtl="0">
              <a:lnSpc>
                <a:spcPct val="115000"/>
              </a:lnSpc>
              <a:spcBef>
                <a:spcPts val="1000"/>
              </a:spcBef>
              <a:spcAft>
                <a:spcPts val="0"/>
              </a:spcAft>
              <a:buClr>
                <a:srgbClr val="FEFEFE"/>
              </a:buClr>
              <a:buSzPts val="2000"/>
              <a:buFont typeface="Comic Sans MS"/>
              <a:buChar char="●"/>
            </a:pPr>
            <a:r>
              <a:rPr lang="en-US" sz="2000" dirty="0">
                <a:solidFill>
                  <a:srgbClr val="FEFEFE"/>
                </a:solidFill>
                <a:latin typeface="Comic Sans MS"/>
                <a:ea typeface="Comic Sans MS"/>
                <a:cs typeface="Comic Sans MS"/>
                <a:sym typeface="Comic Sans MS"/>
              </a:rPr>
              <a:t>Error propagation</a:t>
            </a:r>
          </a:p>
          <a:p>
            <a:pPr marL="457200" lvl="0" indent="-355600" algn="just" rtl="0">
              <a:lnSpc>
                <a:spcPct val="115000"/>
              </a:lnSpc>
              <a:spcBef>
                <a:spcPts val="1000"/>
              </a:spcBef>
              <a:spcAft>
                <a:spcPts val="0"/>
              </a:spcAft>
              <a:buClr>
                <a:srgbClr val="FEFEFE"/>
              </a:buClr>
              <a:buSzPts val="2000"/>
              <a:buFont typeface="Comic Sans MS"/>
              <a:buChar char="●"/>
            </a:pPr>
            <a:r>
              <a:rPr lang="en-US" sz="2000" dirty="0">
                <a:solidFill>
                  <a:srgbClr val="FEFEFE"/>
                </a:solidFill>
                <a:latin typeface="Comic Sans MS"/>
                <a:ea typeface="Comic Sans MS"/>
                <a:cs typeface="Comic Sans MS"/>
                <a:sym typeface="Comic Sans MS"/>
              </a:rPr>
              <a:t>…</a:t>
            </a:r>
          </a:p>
        </p:txBody>
      </p:sp>
      <p:sp>
        <p:nvSpPr>
          <p:cNvPr id="6" name="Slide Number Placeholder 5">
            <a:extLst>
              <a:ext uri="{FF2B5EF4-FFF2-40B4-BE49-F238E27FC236}">
                <a16:creationId xmlns:a16="http://schemas.microsoft.com/office/drawing/2014/main" id="{B820D332-1BC0-955B-434B-32A31547447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spTree>
    <p:extLst>
      <p:ext uri="{BB962C8B-B14F-4D97-AF65-F5344CB8AC3E}">
        <p14:creationId xmlns:p14="http://schemas.microsoft.com/office/powerpoint/2010/main" val="2992239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B9B37-5D55-1FD1-9B22-77375C6EE377}"/>
              </a:ext>
            </a:extLst>
          </p:cNvPr>
          <p:cNvSpPr>
            <a:spLocks noGrp="1"/>
          </p:cNvSpPr>
          <p:nvPr>
            <p:ph type="title"/>
          </p:nvPr>
        </p:nvSpPr>
        <p:spPr>
          <a:xfrm>
            <a:off x="2231136" y="537402"/>
            <a:ext cx="7729728" cy="1188720"/>
          </a:xfrm>
        </p:spPr>
        <p:txBody>
          <a:bodyPr/>
          <a:lstStyle/>
          <a:p>
            <a:r>
              <a:rPr lang="en-US" sz="2800" dirty="0">
                <a:latin typeface="Comic Sans MS" panose="030F0902030302020204" pitchFamily="66" charset="0"/>
              </a:rPr>
              <a:t>Error propagation</a:t>
            </a:r>
            <a:endParaRPr lang="en-US" dirty="0"/>
          </a:p>
        </p:txBody>
      </p:sp>
      <mc:AlternateContent xmlns:mc="http://schemas.openxmlformats.org/markup-compatibility/2006" xmlns:a14="http://schemas.microsoft.com/office/drawing/2010/main">
        <mc:Choice Requires="a14">
          <p:sp>
            <p:nvSpPr>
              <p:cNvPr id="3" name="Google Shape;98;g2ebeec5a5ef_1_5">
                <a:extLst>
                  <a:ext uri="{FF2B5EF4-FFF2-40B4-BE49-F238E27FC236}">
                    <a16:creationId xmlns:a16="http://schemas.microsoft.com/office/drawing/2014/main" id="{C238AAE2-395E-70DA-8158-454AD008C441}"/>
                  </a:ext>
                </a:extLst>
              </p:cNvPr>
              <p:cNvSpPr txBox="1"/>
              <p:nvPr/>
            </p:nvSpPr>
            <p:spPr>
              <a:xfrm>
                <a:off x="2594616" y="2400099"/>
                <a:ext cx="7002767" cy="3920499"/>
              </a:xfrm>
              <a:prstGeom prst="rect">
                <a:avLst/>
              </a:prstGeom>
              <a:noFill/>
              <a:ln>
                <a:noFill/>
              </a:ln>
            </p:spPr>
            <p:txBody>
              <a:bodyPr spcFirstLastPara="1" wrap="square" lIns="91425" tIns="91425" rIns="91425" bIns="91425" anchor="t" anchorCtr="0">
                <a:noAutofit/>
              </a:bodyPr>
              <a:lstStyle/>
              <a:p>
                <a:pPr marL="457200" lvl="0" indent="-355600" algn="just" rtl="0">
                  <a:lnSpc>
                    <a:spcPct val="115000"/>
                  </a:lnSpc>
                  <a:spcBef>
                    <a:spcPts val="0"/>
                  </a:spcBef>
                  <a:spcAft>
                    <a:spcPts val="0"/>
                  </a:spcAft>
                  <a:buClr>
                    <a:srgbClr val="FEFEFE"/>
                  </a:buClr>
                  <a:buSzPts val="2000"/>
                  <a:buFont typeface="Comic Sans MS"/>
                  <a:buChar char="●"/>
                </a:pPr>
                <a:r>
                  <a:rPr lang="en-US" sz="2000" dirty="0">
                    <a:solidFill>
                      <a:srgbClr val="FEFEFE"/>
                    </a:solidFill>
                    <a:latin typeface="Comic Sans MS"/>
                    <a:ea typeface="Comic Sans MS"/>
                    <a:cs typeface="Comic Sans MS"/>
                    <a:sym typeface="Comic Sans MS"/>
                  </a:rPr>
                  <a:t>Assume measured variables are gaussian distributed.</a:t>
                </a:r>
              </a:p>
              <a:p>
                <a:pPr marL="457200" lvl="0" indent="-355600" algn="just" rtl="0">
                  <a:lnSpc>
                    <a:spcPct val="115000"/>
                  </a:lnSpc>
                  <a:spcBef>
                    <a:spcPts val="1000"/>
                  </a:spcBef>
                  <a:spcAft>
                    <a:spcPts val="0"/>
                  </a:spcAft>
                  <a:buClr>
                    <a:srgbClr val="FEFEFE"/>
                  </a:buClr>
                  <a:buSzPts val="2000"/>
                  <a:buFont typeface="Comic Sans MS"/>
                  <a:buChar char="●"/>
                </a:pPr>
                <a:r>
                  <a:rPr lang="en-US" sz="2000" dirty="0">
                    <a:solidFill>
                      <a:srgbClr val="FEFEFE"/>
                    </a:solidFill>
                    <a:latin typeface="Comic Sans MS"/>
                    <a:ea typeface="Comic Sans MS"/>
                    <a:cs typeface="Comic Sans MS"/>
                    <a:sym typeface="Comic Sans MS"/>
                  </a:rPr>
                  <a:t>Error of </a:t>
                </a:r>
                <a14:m>
                  <m:oMath xmlns:m="http://schemas.openxmlformats.org/officeDocument/2006/math">
                    <m:r>
                      <a:rPr lang="en-US" sz="2000" b="0" i="1" smtClean="0">
                        <a:solidFill>
                          <a:srgbClr val="FEFEFE"/>
                        </a:solidFill>
                        <a:latin typeface="Cambria Math" panose="02040503050406030204" pitchFamily="18" charset="0"/>
                        <a:ea typeface="Comic Sans MS"/>
                        <a:cs typeface="Comic Sans MS"/>
                        <a:sym typeface="Comic Sans MS"/>
                      </a:rPr>
                      <m:t>𝑦</m:t>
                    </m:r>
                    <m:r>
                      <a:rPr lang="en-US" sz="2000" b="0" i="1" smtClean="0">
                        <a:solidFill>
                          <a:srgbClr val="FEFEFE"/>
                        </a:solidFill>
                        <a:latin typeface="Cambria Math" panose="02040503050406030204" pitchFamily="18" charset="0"/>
                        <a:ea typeface="Comic Sans MS"/>
                        <a:cs typeface="Comic Sans MS"/>
                        <a:sym typeface="Comic Sans MS"/>
                      </a:rPr>
                      <m:t>=</m:t>
                    </m:r>
                    <m:r>
                      <a:rPr lang="en-US" sz="2000" b="0" i="1" smtClean="0">
                        <a:solidFill>
                          <a:srgbClr val="FEFEFE"/>
                        </a:solidFill>
                        <a:latin typeface="Cambria Math" panose="02040503050406030204" pitchFamily="18" charset="0"/>
                        <a:ea typeface="Comic Sans MS"/>
                        <a:cs typeface="Comic Sans MS"/>
                        <a:sym typeface="Comic Sans MS"/>
                      </a:rPr>
                      <m:t>𝑓</m:t>
                    </m:r>
                    <m:r>
                      <a:rPr lang="en-US" sz="2000" b="0" i="1" smtClean="0">
                        <a:solidFill>
                          <a:srgbClr val="FEFEFE"/>
                        </a:solidFill>
                        <a:latin typeface="Cambria Math" panose="02040503050406030204" pitchFamily="18" charset="0"/>
                        <a:ea typeface="Comic Sans MS"/>
                        <a:cs typeface="Comic Sans MS"/>
                        <a:sym typeface="Comic Sans MS"/>
                      </a:rPr>
                      <m:t>(</m:t>
                    </m:r>
                    <m:sSub>
                      <m:sSubPr>
                        <m:ctrlPr>
                          <a:rPr lang="en-US" sz="2000" b="0" i="1" smtClean="0">
                            <a:solidFill>
                              <a:srgbClr val="FEFEFE"/>
                            </a:solidFill>
                            <a:latin typeface="Cambria Math" panose="02040503050406030204" pitchFamily="18" charset="0"/>
                            <a:ea typeface="Comic Sans MS"/>
                            <a:cs typeface="Comic Sans MS"/>
                            <a:sym typeface="Comic Sans MS"/>
                          </a:rPr>
                        </m:ctrlPr>
                      </m:sSubPr>
                      <m:e>
                        <m:r>
                          <a:rPr lang="en-US" sz="2000" b="0" i="1" smtClean="0">
                            <a:solidFill>
                              <a:srgbClr val="FEFEFE"/>
                            </a:solidFill>
                            <a:latin typeface="Cambria Math" panose="02040503050406030204" pitchFamily="18" charset="0"/>
                            <a:ea typeface="Comic Sans MS"/>
                            <a:cs typeface="Comic Sans MS"/>
                            <a:sym typeface="Comic Sans MS"/>
                          </a:rPr>
                          <m:t>𝑥</m:t>
                        </m:r>
                      </m:e>
                      <m:sub>
                        <m:r>
                          <a:rPr lang="en-US" sz="2000" b="0" i="1" smtClean="0">
                            <a:solidFill>
                              <a:srgbClr val="FEFEFE"/>
                            </a:solidFill>
                            <a:latin typeface="Cambria Math" panose="02040503050406030204" pitchFamily="18" charset="0"/>
                            <a:ea typeface="Comic Sans MS"/>
                            <a:cs typeface="Comic Sans MS"/>
                            <a:sym typeface="Comic Sans MS"/>
                          </a:rPr>
                          <m:t>1</m:t>
                        </m:r>
                      </m:sub>
                    </m:sSub>
                    <m:r>
                      <a:rPr lang="en-US" sz="2000" b="0" i="1" smtClean="0">
                        <a:solidFill>
                          <a:srgbClr val="FEFEFE"/>
                        </a:solidFill>
                        <a:latin typeface="Cambria Math" panose="02040503050406030204" pitchFamily="18" charset="0"/>
                        <a:ea typeface="Comic Sans MS"/>
                        <a:cs typeface="Comic Sans MS"/>
                        <a:sym typeface="Comic Sans MS"/>
                      </a:rPr>
                      <m:t>,</m:t>
                    </m:r>
                    <m:sSub>
                      <m:sSubPr>
                        <m:ctrlPr>
                          <a:rPr lang="en-US" sz="2000" b="0" i="1" smtClean="0">
                            <a:solidFill>
                              <a:srgbClr val="FEFEFE"/>
                            </a:solidFill>
                            <a:latin typeface="Cambria Math" panose="02040503050406030204" pitchFamily="18" charset="0"/>
                            <a:ea typeface="Comic Sans MS"/>
                            <a:cs typeface="Comic Sans MS"/>
                            <a:sym typeface="Comic Sans MS"/>
                          </a:rPr>
                        </m:ctrlPr>
                      </m:sSubPr>
                      <m:e>
                        <m:r>
                          <a:rPr lang="en-US" sz="2000" b="0" i="1" smtClean="0">
                            <a:solidFill>
                              <a:srgbClr val="FEFEFE"/>
                            </a:solidFill>
                            <a:latin typeface="Cambria Math" panose="02040503050406030204" pitchFamily="18" charset="0"/>
                            <a:ea typeface="Comic Sans MS"/>
                            <a:cs typeface="Comic Sans MS"/>
                            <a:sym typeface="Comic Sans MS"/>
                          </a:rPr>
                          <m:t>𝑥</m:t>
                        </m:r>
                      </m:e>
                      <m:sub>
                        <m:r>
                          <a:rPr lang="en-US" sz="2000" b="0" i="1" smtClean="0">
                            <a:solidFill>
                              <a:srgbClr val="FEFEFE"/>
                            </a:solidFill>
                            <a:latin typeface="Cambria Math" panose="02040503050406030204" pitchFamily="18" charset="0"/>
                            <a:ea typeface="Comic Sans MS"/>
                            <a:cs typeface="Comic Sans MS"/>
                            <a:sym typeface="Comic Sans MS"/>
                          </a:rPr>
                          <m:t>2</m:t>
                        </m:r>
                      </m:sub>
                    </m:sSub>
                    <m:r>
                      <a:rPr lang="en-US" sz="2000" b="0" i="1" smtClean="0">
                        <a:solidFill>
                          <a:srgbClr val="FEFEFE"/>
                        </a:solidFill>
                        <a:latin typeface="Cambria Math" panose="02040503050406030204" pitchFamily="18" charset="0"/>
                        <a:ea typeface="Comic Sans MS"/>
                        <a:cs typeface="Comic Sans MS"/>
                        <a:sym typeface="Comic Sans MS"/>
                      </a:rPr>
                      <m:t>,…,</m:t>
                    </m:r>
                    <m:sSub>
                      <m:sSubPr>
                        <m:ctrlPr>
                          <a:rPr lang="en-US" sz="2000" b="0" i="1" smtClean="0">
                            <a:solidFill>
                              <a:srgbClr val="FEFEFE"/>
                            </a:solidFill>
                            <a:latin typeface="Cambria Math" panose="02040503050406030204" pitchFamily="18" charset="0"/>
                            <a:ea typeface="Comic Sans MS"/>
                            <a:cs typeface="Comic Sans MS"/>
                            <a:sym typeface="Comic Sans MS"/>
                          </a:rPr>
                        </m:ctrlPr>
                      </m:sSubPr>
                      <m:e>
                        <m:r>
                          <a:rPr lang="en-US" sz="2000" b="0" i="1" smtClean="0">
                            <a:solidFill>
                              <a:srgbClr val="FEFEFE"/>
                            </a:solidFill>
                            <a:latin typeface="Cambria Math" panose="02040503050406030204" pitchFamily="18" charset="0"/>
                            <a:ea typeface="Comic Sans MS"/>
                            <a:cs typeface="Comic Sans MS"/>
                            <a:sym typeface="Comic Sans MS"/>
                          </a:rPr>
                          <m:t>𝑥</m:t>
                        </m:r>
                      </m:e>
                      <m:sub>
                        <m:r>
                          <a:rPr lang="en-US" sz="2000" b="0" i="1" smtClean="0">
                            <a:solidFill>
                              <a:srgbClr val="FEFEFE"/>
                            </a:solidFill>
                            <a:latin typeface="Cambria Math" panose="02040503050406030204" pitchFamily="18" charset="0"/>
                            <a:ea typeface="Comic Sans MS"/>
                            <a:cs typeface="Comic Sans MS"/>
                            <a:sym typeface="Comic Sans MS"/>
                          </a:rPr>
                          <m:t>𝑛</m:t>
                        </m:r>
                      </m:sub>
                    </m:sSub>
                    <m:r>
                      <a:rPr lang="en-US" sz="2000" b="0" i="1" smtClean="0">
                        <a:solidFill>
                          <a:srgbClr val="FEFEFE"/>
                        </a:solidFill>
                        <a:latin typeface="Cambria Math" panose="02040503050406030204" pitchFamily="18" charset="0"/>
                        <a:ea typeface="Comic Sans MS"/>
                        <a:cs typeface="Comic Sans MS"/>
                        <a:sym typeface="Comic Sans MS"/>
                      </a:rPr>
                      <m:t>)</m:t>
                    </m:r>
                  </m:oMath>
                </a14:m>
                <a:r>
                  <a:rPr lang="en-US" sz="2000" dirty="0">
                    <a:solidFill>
                      <a:srgbClr val="FEFEFE"/>
                    </a:solidFill>
                    <a:latin typeface="Comic Sans MS"/>
                    <a:ea typeface="Comic Sans MS"/>
                    <a:cs typeface="Comic Sans MS"/>
                    <a:sym typeface="Comic Sans MS"/>
                  </a:rPr>
                  <a:t>, assuming </a:t>
                </a:r>
                <a14:m>
                  <m:oMath xmlns:m="http://schemas.openxmlformats.org/officeDocument/2006/math">
                    <m:sSub>
                      <m:sSubPr>
                        <m:ctrlPr>
                          <a:rPr lang="en-US" sz="2000" b="0" i="1" smtClean="0">
                            <a:solidFill>
                              <a:srgbClr val="FEFEFE"/>
                            </a:solidFill>
                            <a:latin typeface="Cambria Math" panose="02040503050406030204" pitchFamily="18" charset="0"/>
                            <a:ea typeface="Comic Sans MS"/>
                            <a:cs typeface="Comic Sans MS"/>
                            <a:sym typeface="Comic Sans MS"/>
                          </a:rPr>
                        </m:ctrlPr>
                      </m:sSubPr>
                      <m:e>
                        <m:r>
                          <a:rPr lang="en-US" sz="2000" b="0" i="1" smtClean="0">
                            <a:solidFill>
                              <a:srgbClr val="FEFEFE"/>
                            </a:solidFill>
                            <a:latin typeface="Cambria Math" panose="02040503050406030204" pitchFamily="18" charset="0"/>
                            <a:ea typeface="Comic Sans MS"/>
                            <a:cs typeface="Comic Sans MS"/>
                            <a:sym typeface="Comic Sans MS"/>
                          </a:rPr>
                          <m:t>𝑥</m:t>
                        </m:r>
                      </m:e>
                      <m:sub>
                        <m:r>
                          <a:rPr lang="en-US" sz="2000" b="0" i="1" smtClean="0">
                            <a:solidFill>
                              <a:srgbClr val="FEFEFE"/>
                            </a:solidFill>
                            <a:latin typeface="Cambria Math" panose="02040503050406030204" pitchFamily="18" charset="0"/>
                            <a:ea typeface="Comic Sans MS"/>
                            <a:cs typeface="Comic Sans MS"/>
                            <a:sym typeface="Comic Sans MS"/>
                          </a:rPr>
                          <m:t>𝑖</m:t>
                        </m:r>
                      </m:sub>
                    </m:sSub>
                  </m:oMath>
                </a14:m>
                <a:r>
                  <a:rPr lang="en-US" sz="2000" dirty="0">
                    <a:solidFill>
                      <a:srgbClr val="FEFEFE"/>
                    </a:solidFill>
                    <a:latin typeface="Comic Sans MS"/>
                    <a:ea typeface="Comic Sans MS"/>
                    <a:cs typeface="Comic Sans MS"/>
                    <a:sym typeface="Comic Sans MS"/>
                  </a:rPr>
                  <a:t> are not correlate</a:t>
                </a:r>
              </a:p>
              <a:p>
                <a:pPr marL="457200" lvl="0" indent="-355600" algn="just" rtl="0">
                  <a:lnSpc>
                    <a:spcPct val="115000"/>
                  </a:lnSpc>
                  <a:spcBef>
                    <a:spcPts val="1000"/>
                  </a:spcBef>
                  <a:spcAft>
                    <a:spcPts val="0"/>
                  </a:spcAft>
                  <a:buClr>
                    <a:srgbClr val="FEFEFE"/>
                  </a:buClr>
                  <a:buSzPts val="2000"/>
                  <a:buFont typeface="Comic Sans MS"/>
                  <a:buChar char="●"/>
                </a:pPr>
                <a:endParaRPr lang="en-US" sz="2000" dirty="0">
                  <a:solidFill>
                    <a:srgbClr val="FEFEFE"/>
                  </a:solidFill>
                  <a:latin typeface="Comic Sans MS"/>
                  <a:ea typeface="Comic Sans MS"/>
                  <a:cs typeface="Comic Sans MS"/>
                  <a:sym typeface="Comic Sans MS"/>
                </a:endParaRPr>
              </a:p>
              <a:p>
                <a:pPr marL="101600" lvl="0" algn="just">
                  <a:lnSpc>
                    <a:spcPct val="115000"/>
                  </a:lnSpc>
                  <a:spcBef>
                    <a:spcPts val="1000"/>
                  </a:spcBef>
                  <a:buClr>
                    <a:srgbClr val="FEFEFE"/>
                  </a:buClr>
                  <a:buSzPts val="2000"/>
                </a:pPr>
                <a14:m>
                  <m:oMathPara xmlns:m="http://schemas.openxmlformats.org/officeDocument/2006/math">
                    <m:oMathParaPr>
                      <m:jc m:val="centerGroup"/>
                    </m:oMathParaPr>
                    <m:oMath xmlns:m="http://schemas.openxmlformats.org/officeDocument/2006/math">
                      <m:r>
                        <m:rPr>
                          <m:sty m:val="p"/>
                        </m:rPr>
                        <a:rPr lang="en-US" sz="2000" b="0" i="0" smtClean="0">
                          <a:solidFill>
                            <a:srgbClr val="FEFEFE"/>
                          </a:solidFill>
                          <a:latin typeface="Cambria Math" panose="02040503050406030204" pitchFamily="18" charset="0"/>
                          <a:ea typeface="Comic Sans MS"/>
                          <a:cs typeface="Comic Sans MS"/>
                          <a:sym typeface="Comic Sans MS"/>
                        </a:rPr>
                        <m:t>Δ</m:t>
                      </m:r>
                      <m:r>
                        <a:rPr lang="en-US" sz="2000" b="0" i="1" smtClean="0">
                          <a:solidFill>
                            <a:srgbClr val="FEFEFE"/>
                          </a:solidFill>
                          <a:latin typeface="Cambria Math" panose="02040503050406030204" pitchFamily="18" charset="0"/>
                          <a:ea typeface="Comic Sans MS"/>
                          <a:cs typeface="Comic Sans MS"/>
                          <a:sym typeface="Comic Sans MS"/>
                        </a:rPr>
                        <m:t>𝑦</m:t>
                      </m:r>
                      <m:r>
                        <a:rPr lang="en-US" sz="2000" b="0" i="1" smtClean="0">
                          <a:solidFill>
                            <a:srgbClr val="FEFEFE"/>
                          </a:solidFill>
                          <a:latin typeface="Cambria Math" panose="02040503050406030204" pitchFamily="18" charset="0"/>
                          <a:ea typeface="Comic Sans MS"/>
                          <a:cs typeface="Comic Sans MS"/>
                          <a:sym typeface="Comic Sans MS"/>
                        </a:rPr>
                        <m:t>=</m:t>
                      </m:r>
                      <m:rad>
                        <m:radPr>
                          <m:degHide m:val="on"/>
                          <m:ctrlPr>
                            <a:rPr lang="en-US" sz="2000" b="0" i="1" smtClean="0">
                              <a:solidFill>
                                <a:srgbClr val="FEFEFE"/>
                              </a:solidFill>
                              <a:latin typeface="Cambria Math" panose="02040503050406030204" pitchFamily="18" charset="0"/>
                              <a:ea typeface="Comic Sans MS"/>
                              <a:cs typeface="Comic Sans MS"/>
                              <a:sym typeface="Comic Sans MS"/>
                            </a:rPr>
                          </m:ctrlPr>
                        </m:radPr>
                        <m:deg/>
                        <m:e>
                          <m:sSup>
                            <m:sSupPr>
                              <m:ctrlPr>
                                <a:rPr lang="en-US" sz="2000" i="1">
                                  <a:solidFill>
                                    <a:srgbClr val="FEFEFE"/>
                                  </a:solidFill>
                                  <a:latin typeface="Cambria Math" panose="02040503050406030204" pitchFamily="18" charset="0"/>
                                  <a:sym typeface="Comic Sans MS"/>
                                </a:rPr>
                              </m:ctrlPr>
                            </m:sSupPr>
                            <m:e>
                              <m:d>
                                <m:dPr>
                                  <m:ctrlPr>
                                    <a:rPr lang="en-US" sz="2000" i="1">
                                      <a:solidFill>
                                        <a:srgbClr val="FEFEFE"/>
                                      </a:solidFill>
                                      <a:latin typeface="Cambria Math" panose="02040503050406030204" pitchFamily="18" charset="0"/>
                                      <a:sym typeface="Comic Sans MS"/>
                                    </a:rPr>
                                  </m:ctrlPr>
                                </m:dPr>
                                <m:e>
                                  <m:f>
                                    <m:fPr>
                                      <m:ctrlPr>
                                        <a:rPr lang="en-US" sz="2000" i="1">
                                          <a:solidFill>
                                            <a:srgbClr val="FEFEFE"/>
                                          </a:solidFill>
                                          <a:latin typeface="Cambria Math" panose="02040503050406030204" pitchFamily="18" charset="0"/>
                                          <a:sym typeface="Comic Sans MS"/>
                                        </a:rPr>
                                      </m:ctrlPr>
                                    </m:fPr>
                                    <m:num>
                                      <m:r>
                                        <a:rPr lang="en-US" sz="2000" i="1">
                                          <a:solidFill>
                                            <a:srgbClr val="FEFEFE"/>
                                          </a:solidFill>
                                          <a:latin typeface="Cambria Math" panose="02040503050406030204" pitchFamily="18" charset="0"/>
                                          <a:sym typeface="Comic Sans MS"/>
                                        </a:rPr>
                                        <m:t>𝑑𝑦</m:t>
                                      </m:r>
                                    </m:num>
                                    <m:den>
                                      <m:r>
                                        <a:rPr lang="en-US" sz="2000" i="1">
                                          <a:solidFill>
                                            <a:srgbClr val="FEFEFE"/>
                                          </a:solidFill>
                                          <a:latin typeface="Cambria Math" panose="02040503050406030204" pitchFamily="18" charset="0"/>
                                          <a:sym typeface="Comic Sans MS"/>
                                        </a:rPr>
                                        <m:t>𝑑</m:t>
                                      </m:r>
                                      <m:sSub>
                                        <m:sSubPr>
                                          <m:ctrlPr>
                                            <a:rPr lang="en-US" sz="2000" i="1">
                                              <a:solidFill>
                                                <a:srgbClr val="FEFEFE"/>
                                              </a:solidFill>
                                              <a:latin typeface="Cambria Math" panose="02040503050406030204" pitchFamily="18" charset="0"/>
                                              <a:sym typeface="Comic Sans MS"/>
                                            </a:rPr>
                                          </m:ctrlPr>
                                        </m:sSubPr>
                                        <m:e>
                                          <m:r>
                                            <a:rPr lang="en-US" sz="2000" i="1">
                                              <a:solidFill>
                                                <a:srgbClr val="FEFEFE"/>
                                              </a:solidFill>
                                              <a:latin typeface="Cambria Math" panose="02040503050406030204" pitchFamily="18" charset="0"/>
                                              <a:sym typeface="Comic Sans MS"/>
                                            </a:rPr>
                                            <m:t>𝑥</m:t>
                                          </m:r>
                                        </m:e>
                                        <m:sub>
                                          <m:r>
                                            <a:rPr lang="en-US" sz="2000" i="1">
                                              <a:solidFill>
                                                <a:srgbClr val="FEFEFE"/>
                                              </a:solidFill>
                                              <a:latin typeface="Cambria Math" panose="02040503050406030204" pitchFamily="18" charset="0"/>
                                              <a:sym typeface="Comic Sans MS"/>
                                            </a:rPr>
                                            <m:t>1</m:t>
                                          </m:r>
                                        </m:sub>
                                      </m:sSub>
                                    </m:den>
                                  </m:f>
                                </m:e>
                              </m:d>
                            </m:e>
                            <m:sup>
                              <m:r>
                                <a:rPr lang="en-US" sz="2000" i="1">
                                  <a:solidFill>
                                    <a:srgbClr val="FEFEFE"/>
                                  </a:solidFill>
                                  <a:latin typeface="Cambria Math" panose="02040503050406030204" pitchFamily="18" charset="0"/>
                                  <a:sym typeface="Comic Sans MS"/>
                                </a:rPr>
                                <m:t>2</m:t>
                              </m:r>
                            </m:sup>
                          </m:sSup>
                          <m:r>
                            <m:rPr>
                              <m:sty m:val="p"/>
                            </m:rPr>
                            <a:rPr lang="en-US" sz="2000">
                              <a:solidFill>
                                <a:srgbClr val="FEFEFE"/>
                              </a:solidFill>
                              <a:latin typeface="Cambria Math" panose="02040503050406030204" pitchFamily="18" charset="0"/>
                              <a:sym typeface="Comic Sans MS"/>
                            </a:rPr>
                            <m:t>Δ</m:t>
                          </m:r>
                          <m:sSubSup>
                            <m:sSubSupPr>
                              <m:ctrlPr>
                                <a:rPr lang="en-US" sz="2000" i="1">
                                  <a:solidFill>
                                    <a:srgbClr val="FEFEFE"/>
                                  </a:solidFill>
                                  <a:latin typeface="Cambria Math" panose="02040503050406030204" pitchFamily="18" charset="0"/>
                                  <a:sym typeface="Comic Sans MS"/>
                                </a:rPr>
                              </m:ctrlPr>
                            </m:sSubSupPr>
                            <m:e>
                              <m:r>
                                <a:rPr lang="en-US" sz="2000" i="1">
                                  <a:solidFill>
                                    <a:srgbClr val="FEFEFE"/>
                                  </a:solidFill>
                                  <a:latin typeface="Cambria Math" panose="02040503050406030204" pitchFamily="18" charset="0"/>
                                  <a:sym typeface="Comic Sans MS"/>
                                </a:rPr>
                                <m:t>𝑥</m:t>
                              </m:r>
                            </m:e>
                            <m:sub>
                              <m:r>
                                <a:rPr lang="en-US" sz="2000" i="1">
                                  <a:solidFill>
                                    <a:srgbClr val="FEFEFE"/>
                                  </a:solidFill>
                                  <a:latin typeface="Cambria Math" panose="02040503050406030204" pitchFamily="18" charset="0"/>
                                  <a:sym typeface="Comic Sans MS"/>
                                </a:rPr>
                                <m:t>1</m:t>
                              </m:r>
                            </m:sub>
                            <m:sup>
                              <m:r>
                                <a:rPr lang="en-US" sz="2000" i="1">
                                  <a:solidFill>
                                    <a:srgbClr val="FEFEFE"/>
                                  </a:solidFill>
                                  <a:latin typeface="Cambria Math" panose="02040503050406030204" pitchFamily="18" charset="0"/>
                                  <a:sym typeface="Comic Sans MS"/>
                                </a:rPr>
                                <m:t>2</m:t>
                              </m:r>
                            </m:sup>
                          </m:sSubSup>
                          <m:r>
                            <a:rPr lang="en-US" sz="2000" b="0" i="1" smtClean="0">
                              <a:solidFill>
                                <a:srgbClr val="FEFEFE"/>
                              </a:solidFill>
                              <a:latin typeface="Cambria Math" panose="02040503050406030204" pitchFamily="18" charset="0"/>
                              <a:sym typeface="Comic Sans MS"/>
                            </a:rPr>
                            <m:t>+</m:t>
                          </m:r>
                          <m:sSup>
                            <m:sSupPr>
                              <m:ctrlPr>
                                <a:rPr lang="en-US" sz="2000" i="1">
                                  <a:solidFill>
                                    <a:srgbClr val="FEFEFE"/>
                                  </a:solidFill>
                                  <a:latin typeface="Cambria Math" panose="02040503050406030204" pitchFamily="18" charset="0"/>
                                  <a:sym typeface="Comic Sans MS"/>
                                </a:rPr>
                              </m:ctrlPr>
                            </m:sSupPr>
                            <m:e>
                              <m:d>
                                <m:dPr>
                                  <m:ctrlPr>
                                    <a:rPr lang="en-US" sz="2000" i="1">
                                      <a:solidFill>
                                        <a:srgbClr val="FEFEFE"/>
                                      </a:solidFill>
                                      <a:latin typeface="Cambria Math" panose="02040503050406030204" pitchFamily="18" charset="0"/>
                                      <a:sym typeface="Comic Sans MS"/>
                                    </a:rPr>
                                  </m:ctrlPr>
                                </m:dPr>
                                <m:e>
                                  <m:f>
                                    <m:fPr>
                                      <m:ctrlPr>
                                        <a:rPr lang="en-US" sz="2000" i="1">
                                          <a:solidFill>
                                            <a:srgbClr val="FEFEFE"/>
                                          </a:solidFill>
                                          <a:latin typeface="Cambria Math" panose="02040503050406030204" pitchFamily="18" charset="0"/>
                                          <a:sym typeface="Comic Sans MS"/>
                                        </a:rPr>
                                      </m:ctrlPr>
                                    </m:fPr>
                                    <m:num>
                                      <m:r>
                                        <a:rPr lang="en-US" sz="2000" i="1">
                                          <a:solidFill>
                                            <a:srgbClr val="FEFEFE"/>
                                          </a:solidFill>
                                          <a:latin typeface="Cambria Math" panose="02040503050406030204" pitchFamily="18" charset="0"/>
                                          <a:sym typeface="Comic Sans MS"/>
                                        </a:rPr>
                                        <m:t>𝑑𝑦</m:t>
                                      </m:r>
                                    </m:num>
                                    <m:den>
                                      <m:r>
                                        <a:rPr lang="en-US" sz="2000" i="1">
                                          <a:solidFill>
                                            <a:srgbClr val="FEFEFE"/>
                                          </a:solidFill>
                                          <a:latin typeface="Cambria Math" panose="02040503050406030204" pitchFamily="18" charset="0"/>
                                          <a:sym typeface="Comic Sans MS"/>
                                        </a:rPr>
                                        <m:t>𝑑</m:t>
                                      </m:r>
                                      <m:sSub>
                                        <m:sSubPr>
                                          <m:ctrlPr>
                                            <a:rPr lang="en-US" sz="2000" i="1">
                                              <a:solidFill>
                                                <a:srgbClr val="FEFEFE"/>
                                              </a:solidFill>
                                              <a:latin typeface="Cambria Math" panose="02040503050406030204" pitchFamily="18" charset="0"/>
                                              <a:sym typeface="Comic Sans MS"/>
                                            </a:rPr>
                                          </m:ctrlPr>
                                        </m:sSubPr>
                                        <m:e>
                                          <m:r>
                                            <a:rPr lang="en-US" sz="2000" i="1">
                                              <a:solidFill>
                                                <a:srgbClr val="FEFEFE"/>
                                              </a:solidFill>
                                              <a:latin typeface="Cambria Math" panose="02040503050406030204" pitchFamily="18" charset="0"/>
                                              <a:sym typeface="Comic Sans MS"/>
                                            </a:rPr>
                                            <m:t>𝑥</m:t>
                                          </m:r>
                                        </m:e>
                                        <m:sub>
                                          <m:r>
                                            <a:rPr lang="en-US" sz="2000" b="0" i="1" smtClean="0">
                                              <a:solidFill>
                                                <a:srgbClr val="FEFEFE"/>
                                              </a:solidFill>
                                              <a:latin typeface="Cambria Math" panose="02040503050406030204" pitchFamily="18" charset="0"/>
                                              <a:sym typeface="Comic Sans MS"/>
                                            </a:rPr>
                                            <m:t>2</m:t>
                                          </m:r>
                                        </m:sub>
                                      </m:sSub>
                                    </m:den>
                                  </m:f>
                                </m:e>
                              </m:d>
                            </m:e>
                            <m:sup>
                              <m:r>
                                <a:rPr lang="en-US" sz="2000" i="1">
                                  <a:solidFill>
                                    <a:srgbClr val="FEFEFE"/>
                                  </a:solidFill>
                                  <a:latin typeface="Cambria Math" panose="02040503050406030204" pitchFamily="18" charset="0"/>
                                  <a:sym typeface="Comic Sans MS"/>
                                </a:rPr>
                                <m:t>2</m:t>
                              </m:r>
                            </m:sup>
                          </m:sSup>
                          <m:r>
                            <m:rPr>
                              <m:sty m:val="p"/>
                            </m:rPr>
                            <a:rPr lang="en-US" sz="2000">
                              <a:solidFill>
                                <a:srgbClr val="FEFEFE"/>
                              </a:solidFill>
                              <a:latin typeface="Cambria Math" panose="02040503050406030204" pitchFamily="18" charset="0"/>
                              <a:sym typeface="Comic Sans MS"/>
                            </a:rPr>
                            <m:t>Δ</m:t>
                          </m:r>
                          <m:sSubSup>
                            <m:sSubSupPr>
                              <m:ctrlPr>
                                <a:rPr lang="en-US" sz="2000" i="1">
                                  <a:solidFill>
                                    <a:srgbClr val="FEFEFE"/>
                                  </a:solidFill>
                                  <a:latin typeface="Cambria Math" panose="02040503050406030204" pitchFamily="18" charset="0"/>
                                  <a:sym typeface="Comic Sans MS"/>
                                </a:rPr>
                              </m:ctrlPr>
                            </m:sSubSupPr>
                            <m:e>
                              <m:r>
                                <a:rPr lang="en-US" sz="2000" i="1">
                                  <a:solidFill>
                                    <a:srgbClr val="FEFEFE"/>
                                  </a:solidFill>
                                  <a:latin typeface="Cambria Math" panose="02040503050406030204" pitchFamily="18" charset="0"/>
                                  <a:sym typeface="Comic Sans MS"/>
                                </a:rPr>
                                <m:t>𝑥</m:t>
                              </m:r>
                            </m:e>
                            <m:sub>
                              <m:r>
                                <a:rPr lang="en-US" sz="2000" b="0" i="1" smtClean="0">
                                  <a:solidFill>
                                    <a:srgbClr val="FEFEFE"/>
                                  </a:solidFill>
                                  <a:latin typeface="Cambria Math" panose="02040503050406030204" pitchFamily="18" charset="0"/>
                                  <a:sym typeface="Comic Sans MS"/>
                                </a:rPr>
                                <m:t>2</m:t>
                              </m:r>
                            </m:sub>
                            <m:sup>
                              <m:r>
                                <a:rPr lang="en-US" sz="2000" i="1">
                                  <a:solidFill>
                                    <a:srgbClr val="FEFEFE"/>
                                  </a:solidFill>
                                  <a:latin typeface="Cambria Math" panose="02040503050406030204" pitchFamily="18" charset="0"/>
                                  <a:sym typeface="Comic Sans MS"/>
                                </a:rPr>
                                <m:t>2</m:t>
                              </m:r>
                            </m:sup>
                          </m:sSubSup>
                          <m:r>
                            <a:rPr lang="en-US" sz="2000" b="0" i="1" smtClean="0">
                              <a:solidFill>
                                <a:srgbClr val="FEFEFE"/>
                              </a:solidFill>
                              <a:latin typeface="Cambria Math" panose="02040503050406030204" pitchFamily="18" charset="0"/>
                              <a:sym typeface="Comic Sans MS"/>
                            </a:rPr>
                            <m:t>+ …+</m:t>
                          </m:r>
                          <m:sSup>
                            <m:sSupPr>
                              <m:ctrlPr>
                                <a:rPr lang="en-US" sz="2000" i="1">
                                  <a:solidFill>
                                    <a:srgbClr val="FEFEFE"/>
                                  </a:solidFill>
                                  <a:latin typeface="Cambria Math" panose="02040503050406030204" pitchFamily="18" charset="0"/>
                                  <a:sym typeface="Comic Sans MS"/>
                                </a:rPr>
                              </m:ctrlPr>
                            </m:sSupPr>
                            <m:e>
                              <m:d>
                                <m:dPr>
                                  <m:ctrlPr>
                                    <a:rPr lang="en-US" sz="2000" i="1">
                                      <a:solidFill>
                                        <a:srgbClr val="FEFEFE"/>
                                      </a:solidFill>
                                      <a:latin typeface="Cambria Math" panose="02040503050406030204" pitchFamily="18" charset="0"/>
                                      <a:sym typeface="Comic Sans MS"/>
                                    </a:rPr>
                                  </m:ctrlPr>
                                </m:dPr>
                                <m:e>
                                  <m:f>
                                    <m:fPr>
                                      <m:ctrlPr>
                                        <a:rPr lang="en-US" sz="2000" i="1">
                                          <a:solidFill>
                                            <a:srgbClr val="FEFEFE"/>
                                          </a:solidFill>
                                          <a:latin typeface="Cambria Math" panose="02040503050406030204" pitchFamily="18" charset="0"/>
                                          <a:sym typeface="Comic Sans MS"/>
                                        </a:rPr>
                                      </m:ctrlPr>
                                    </m:fPr>
                                    <m:num>
                                      <m:r>
                                        <a:rPr lang="en-US" sz="2000" i="1">
                                          <a:solidFill>
                                            <a:srgbClr val="FEFEFE"/>
                                          </a:solidFill>
                                          <a:latin typeface="Cambria Math" panose="02040503050406030204" pitchFamily="18" charset="0"/>
                                          <a:sym typeface="Comic Sans MS"/>
                                        </a:rPr>
                                        <m:t>𝑑𝑦</m:t>
                                      </m:r>
                                    </m:num>
                                    <m:den>
                                      <m:r>
                                        <a:rPr lang="en-US" sz="2000" i="1">
                                          <a:solidFill>
                                            <a:srgbClr val="FEFEFE"/>
                                          </a:solidFill>
                                          <a:latin typeface="Cambria Math" panose="02040503050406030204" pitchFamily="18" charset="0"/>
                                          <a:sym typeface="Comic Sans MS"/>
                                        </a:rPr>
                                        <m:t>𝑑</m:t>
                                      </m:r>
                                      <m:sSub>
                                        <m:sSubPr>
                                          <m:ctrlPr>
                                            <a:rPr lang="en-US" sz="2000" i="1">
                                              <a:solidFill>
                                                <a:srgbClr val="FEFEFE"/>
                                              </a:solidFill>
                                              <a:latin typeface="Cambria Math" panose="02040503050406030204" pitchFamily="18" charset="0"/>
                                              <a:sym typeface="Comic Sans MS"/>
                                            </a:rPr>
                                          </m:ctrlPr>
                                        </m:sSubPr>
                                        <m:e>
                                          <m:r>
                                            <a:rPr lang="en-US" sz="2000" i="1">
                                              <a:solidFill>
                                                <a:srgbClr val="FEFEFE"/>
                                              </a:solidFill>
                                              <a:latin typeface="Cambria Math" panose="02040503050406030204" pitchFamily="18" charset="0"/>
                                              <a:sym typeface="Comic Sans MS"/>
                                            </a:rPr>
                                            <m:t>𝑥</m:t>
                                          </m:r>
                                        </m:e>
                                        <m:sub>
                                          <m:r>
                                            <a:rPr lang="en-US" sz="2000" b="0" i="1" smtClean="0">
                                              <a:solidFill>
                                                <a:srgbClr val="FEFEFE"/>
                                              </a:solidFill>
                                              <a:latin typeface="Cambria Math" panose="02040503050406030204" pitchFamily="18" charset="0"/>
                                              <a:sym typeface="Comic Sans MS"/>
                                            </a:rPr>
                                            <m:t>𝑛</m:t>
                                          </m:r>
                                        </m:sub>
                                      </m:sSub>
                                    </m:den>
                                  </m:f>
                                </m:e>
                              </m:d>
                            </m:e>
                            <m:sup>
                              <m:r>
                                <a:rPr lang="en-US" sz="2000" i="1">
                                  <a:solidFill>
                                    <a:srgbClr val="FEFEFE"/>
                                  </a:solidFill>
                                  <a:latin typeface="Cambria Math" panose="02040503050406030204" pitchFamily="18" charset="0"/>
                                  <a:sym typeface="Comic Sans MS"/>
                                </a:rPr>
                                <m:t>2</m:t>
                              </m:r>
                            </m:sup>
                          </m:sSup>
                          <m:r>
                            <m:rPr>
                              <m:sty m:val="p"/>
                            </m:rPr>
                            <a:rPr lang="en-US" sz="2000">
                              <a:solidFill>
                                <a:srgbClr val="FEFEFE"/>
                              </a:solidFill>
                              <a:latin typeface="Cambria Math" panose="02040503050406030204" pitchFamily="18" charset="0"/>
                              <a:sym typeface="Comic Sans MS"/>
                            </a:rPr>
                            <m:t>Δ</m:t>
                          </m:r>
                          <m:sSubSup>
                            <m:sSubSupPr>
                              <m:ctrlPr>
                                <a:rPr lang="en-US" sz="2000" i="1">
                                  <a:solidFill>
                                    <a:srgbClr val="FEFEFE"/>
                                  </a:solidFill>
                                  <a:latin typeface="Cambria Math" panose="02040503050406030204" pitchFamily="18" charset="0"/>
                                  <a:sym typeface="Comic Sans MS"/>
                                </a:rPr>
                              </m:ctrlPr>
                            </m:sSubSupPr>
                            <m:e>
                              <m:r>
                                <a:rPr lang="en-US" sz="2000" i="1">
                                  <a:solidFill>
                                    <a:srgbClr val="FEFEFE"/>
                                  </a:solidFill>
                                  <a:latin typeface="Cambria Math" panose="02040503050406030204" pitchFamily="18" charset="0"/>
                                  <a:sym typeface="Comic Sans MS"/>
                                </a:rPr>
                                <m:t>𝑥</m:t>
                              </m:r>
                            </m:e>
                            <m:sub>
                              <m:r>
                                <a:rPr lang="en-US" sz="2000" b="0" i="1" smtClean="0">
                                  <a:solidFill>
                                    <a:srgbClr val="FEFEFE"/>
                                  </a:solidFill>
                                  <a:latin typeface="Cambria Math" panose="02040503050406030204" pitchFamily="18" charset="0"/>
                                  <a:sym typeface="Comic Sans MS"/>
                                </a:rPr>
                                <m:t>𝑛</m:t>
                              </m:r>
                            </m:sub>
                            <m:sup>
                              <m:r>
                                <a:rPr lang="en-US" sz="2000" i="1">
                                  <a:solidFill>
                                    <a:srgbClr val="FEFEFE"/>
                                  </a:solidFill>
                                  <a:latin typeface="Cambria Math" panose="02040503050406030204" pitchFamily="18" charset="0"/>
                                  <a:sym typeface="Comic Sans MS"/>
                                </a:rPr>
                                <m:t>2</m:t>
                              </m:r>
                            </m:sup>
                          </m:sSubSup>
                        </m:e>
                      </m:rad>
                    </m:oMath>
                  </m:oMathPara>
                </a14:m>
                <a:endParaRPr lang="en-US" sz="2000" dirty="0">
                  <a:solidFill>
                    <a:srgbClr val="FEFEFE"/>
                  </a:solidFill>
                  <a:latin typeface="Comic Sans MS"/>
                  <a:ea typeface="Comic Sans MS"/>
                  <a:cs typeface="Comic Sans MS"/>
                  <a:sym typeface="Comic Sans MS"/>
                </a:endParaRPr>
              </a:p>
            </p:txBody>
          </p:sp>
        </mc:Choice>
        <mc:Fallback xmlns="">
          <p:sp>
            <p:nvSpPr>
              <p:cNvPr id="3" name="Google Shape;98;g2ebeec5a5ef_1_5">
                <a:extLst>
                  <a:ext uri="{FF2B5EF4-FFF2-40B4-BE49-F238E27FC236}">
                    <a16:creationId xmlns:a16="http://schemas.microsoft.com/office/drawing/2014/main" id="{C238AAE2-395E-70DA-8158-454AD008C441}"/>
                  </a:ext>
                </a:extLst>
              </p:cNvPr>
              <p:cNvSpPr txBox="1">
                <a:spLocks noRot="1" noChangeAspect="1" noMove="1" noResize="1" noEditPoints="1" noAdjustHandles="1" noChangeArrowheads="1" noChangeShapeType="1" noTextEdit="1"/>
              </p:cNvSpPr>
              <p:nvPr/>
            </p:nvSpPr>
            <p:spPr>
              <a:xfrm>
                <a:off x="2594616" y="2400099"/>
                <a:ext cx="7002767" cy="3920499"/>
              </a:xfrm>
              <a:prstGeom prst="rect">
                <a:avLst/>
              </a:prstGeom>
              <a:blipFill>
                <a:blip r:embed="rId2"/>
                <a:stretch>
                  <a:fillRect t="-324" r="-906"/>
                </a:stretch>
              </a:blipFill>
              <a:ln>
                <a:noFill/>
              </a:ln>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6F5548AC-FD5F-966B-DA86-6865216462B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17</a:t>
            </a:fld>
            <a:endParaRPr lang="en-US"/>
          </a:p>
        </p:txBody>
      </p:sp>
    </p:spTree>
    <p:extLst>
      <p:ext uri="{BB962C8B-B14F-4D97-AF65-F5344CB8AC3E}">
        <p14:creationId xmlns:p14="http://schemas.microsoft.com/office/powerpoint/2010/main" val="3693543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0F51D-105D-38C9-C9D5-A01E7C56DE2A}"/>
              </a:ext>
            </a:extLst>
          </p:cNvPr>
          <p:cNvSpPr>
            <a:spLocks noGrp="1"/>
          </p:cNvSpPr>
          <p:nvPr>
            <p:ph type="title"/>
          </p:nvPr>
        </p:nvSpPr>
        <p:spPr/>
        <p:txBody>
          <a:bodyPr>
            <a:normAutofit/>
          </a:bodyPr>
          <a:lstStyle/>
          <a:p>
            <a:r>
              <a:rPr lang="en-US" sz="4400" dirty="0">
                <a:latin typeface="Comic Sans MS" panose="030F0902030302020204" pitchFamily="66" charset="0"/>
              </a:rPr>
              <a:t>Likelihood Statistics</a:t>
            </a:r>
          </a:p>
        </p:txBody>
      </p:sp>
      <p:sp>
        <p:nvSpPr>
          <p:cNvPr id="5" name="Slide Number Placeholder 4">
            <a:extLst>
              <a:ext uri="{FF2B5EF4-FFF2-40B4-BE49-F238E27FC236}">
                <a16:creationId xmlns:a16="http://schemas.microsoft.com/office/drawing/2014/main" id="{74295021-49EA-626B-3D70-025240F72FE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18</a:t>
            </a:fld>
            <a:endParaRPr lang="en-US"/>
          </a:p>
        </p:txBody>
      </p:sp>
    </p:spTree>
    <p:extLst>
      <p:ext uri="{BB962C8B-B14F-4D97-AF65-F5344CB8AC3E}">
        <p14:creationId xmlns:p14="http://schemas.microsoft.com/office/powerpoint/2010/main" val="1452487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g2ebeec5a5ef_1_0"/>
          <p:cNvSpPr txBox="1">
            <a:spLocks noGrp="1"/>
          </p:cNvSpPr>
          <p:nvPr>
            <p:ph type="title"/>
          </p:nvPr>
        </p:nvSpPr>
        <p:spPr>
          <a:xfrm>
            <a:off x="1600200" y="2386744"/>
            <a:ext cx="8991600" cy="1645800"/>
          </a:xfrm>
          <a:prstGeom prst="rect">
            <a:avLst/>
          </a:prstGeom>
        </p:spPr>
        <p:txBody>
          <a:bodyPr spcFirstLastPara="1" wrap="square" lIns="274300" tIns="182875" rIns="274300" bIns="182875" anchor="ctr" anchorCtr="1">
            <a:normAutofit/>
          </a:bodyPr>
          <a:lstStyle/>
          <a:p>
            <a:pPr marL="0" lvl="0" indent="0" algn="ctr" rtl="0">
              <a:spcBef>
                <a:spcPts val="0"/>
              </a:spcBef>
              <a:spcAft>
                <a:spcPts val="0"/>
              </a:spcAft>
              <a:buNone/>
            </a:pPr>
            <a:r>
              <a:rPr lang="en-US" sz="4400" dirty="0">
                <a:latin typeface="Comic Sans MS"/>
                <a:ea typeface="Comic Sans MS"/>
                <a:cs typeface="Comic Sans MS"/>
                <a:sym typeface="Comic Sans MS"/>
              </a:rPr>
              <a:t>Distributions</a:t>
            </a:r>
            <a:endParaRPr sz="4400" dirty="0">
              <a:latin typeface="Comic Sans MS"/>
              <a:ea typeface="Comic Sans MS"/>
              <a:cs typeface="Comic Sans MS"/>
              <a:sym typeface="Comic Sans MS"/>
            </a:endParaRPr>
          </a:p>
        </p:txBody>
      </p:sp>
      <p:sp>
        <p:nvSpPr>
          <p:cNvPr id="4" name="Slide Number Placeholder 3">
            <a:extLst>
              <a:ext uri="{FF2B5EF4-FFF2-40B4-BE49-F238E27FC236}">
                <a16:creationId xmlns:a16="http://schemas.microsoft.com/office/drawing/2014/main" id="{5ECF95A3-FE62-CB4A-A38B-8B455FFC6BC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5EDA0-75B8-EE24-F65E-F97BC0EBB980}"/>
              </a:ext>
            </a:extLst>
          </p:cNvPr>
          <p:cNvSpPr>
            <a:spLocks noGrp="1"/>
          </p:cNvSpPr>
          <p:nvPr>
            <p:ph type="ctrTitle"/>
          </p:nvPr>
        </p:nvSpPr>
        <p:spPr/>
        <p:txBody>
          <a:bodyPr>
            <a:normAutofit/>
          </a:bodyPr>
          <a:lstStyle/>
          <a:p>
            <a:r>
              <a:rPr lang="en-US" sz="4000" dirty="0">
                <a:latin typeface="Comic Sans MS" panose="030F0902030302020204" pitchFamily="66" charset="0"/>
              </a:rPr>
              <a:t>Likelihood and Inference</a:t>
            </a:r>
          </a:p>
        </p:txBody>
      </p:sp>
      <p:sp>
        <p:nvSpPr>
          <p:cNvPr id="5" name="Slide Number Placeholder 4">
            <a:extLst>
              <a:ext uri="{FF2B5EF4-FFF2-40B4-BE49-F238E27FC236}">
                <a16:creationId xmlns:a16="http://schemas.microsoft.com/office/drawing/2014/main" id="{E8565C9B-D47E-8ACE-699B-0E29CB669FA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19</a:t>
            </a:fld>
            <a:endParaRPr lang="en-US"/>
          </a:p>
        </p:txBody>
      </p:sp>
    </p:spTree>
    <p:extLst>
      <p:ext uri="{BB962C8B-B14F-4D97-AF65-F5344CB8AC3E}">
        <p14:creationId xmlns:p14="http://schemas.microsoft.com/office/powerpoint/2010/main" val="332908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6F92C-BAC2-646E-4DF2-F3E114F948A5}"/>
              </a:ext>
            </a:extLst>
          </p:cNvPr>
          <p:cNvSpPr>
            <a:spLocks noGrp="1"/>
          </p:cNvSpPr>
          <p:nvPr>
            <p:ph type="title"/>
          </p:nvPr>
        </p:nvSpPr>
        <p:spPr>
          <a:xfrm>
            <a:off x="2231136" y="511765"/>
            <a:ext cx="7729728" cy="1188720"/>
          </a:xfrm>
        </p:spPr>
        <p:txBody>
          <a:bodyPr/>
          <a:lstStyle/>
          <a:p>
            <a:r>
              <a:rPr lang="en-US" dirty="0">
                <a:latin typeface="Comic Sans MS" panose="030F0902030302020204" pitchFamily="66" charset="0"/>
              </a:rPr>
              <a:t>Likelihood, Prior, and Posterior</a:t>
            </a:r>
          </a:p>
        </p:txBody>
      </p:sp>
      <mc:AlternateContent xmlns:mc="http://schemas.openxmlformats.org/markup-compatibility/2006" xmlns:a14="http://schemas.microsoft.com/office/drawing/2010/main">
        <mc:Choice Requires="a14">
          <p:sp>
            <p:nvSpPr>
              <p:cNvPr id="3" name="Google Shape;98;g2ebeec5a5ef_1_5">
                <a:extLst>
                  <a:ext uri="{FF2B5EF4-FFF2-40B4-BE49-F238E27FC236}">
                    <a16:creationId xmlns:a16="http://schemas.microsoft.com/office/drawing/2014/main" id="{F73A9A5C-B8B0-D45F-781B-2423C988A66F}"/>
                  </a:ext>
                </a:extLst>
              </p:cNvPr>
              <p:cNvSpPr txBox="1"/>
              <p:nvPr/>
            </p:nvSpPr>
            <p:spPr>
              <a:xfrm>
                <a:off x="852395" y="2106251"/>
                <a:ext cx="6009878" cy="3920499"/>
              </a:xfrm>
              <a:prstGeom prst="rect">
                <a:avLst/>
              </a:prstGeom>
              <a:noFill/>
              <a:ln>
                <a:noFill/>
              </a:ln>
            </p:spPr>
            <p:txBody>
              <a:bodyPr spcFirstLastPara="1" wrap="square" lIns="91425" tIns="91425" rIns="91425" bIns="91425" anchor="t" anchorCtr="0">
                <a:noAutofit/>
              </a:bodyPr>
              <a:lstStyle/>
              <a:p>
                <a:pPr marL="457200" lvl="0" indent="-355600" algn="just" rtl="0">
                  <a:lnSpc>
                    <a:spcPct val="115000"/>
                  </a:lnSpc>
                  <a:spcBef>
                    <a:spcPts val="0"/>
                  </a:spcBef>
                  <a:spcAft>
                    <a:spcPts val="0"/>
                  </a:spcAft>
                  <a:buClr>
                    <a:srgbClr val="FEFEFE"/>
                  </a:buClr>
                  <a:buSzPts val="2000"/>
                  <a:buFont typeface="Comic Sans MS"/>
                  <a:buChar char="●"/>
                </a:pPr>
                <a:r>
                  <a:rPr lang="en-US" sz="2000" dirty="0">
                    <a:solidFill>
                      <a:srgbClr val="FEFEFE"/>
                    </a:solidFill>
                    <a:latin typeface="Comic Sans MS"/>
                    <a:ea typeface="Comic Sans MS"/>
                    <a:cs typeface="Comic Sans MS"/>
                    <a:sym typeface="Comic Sans MS"/>
                  </a:rPr>
                  <a:t>Conditional probability: given a condition </a:t>
                </a:r>
                <a14:m>
                  <m:oMath xmlns:m="http://schemas.openxmlformats.org/officeDocument/2006/math">
                    <m:r>
                      <a:rPr lang="en-US" sz="2000" i="1" dirty="0" smtClean="0">
                        <a:solidFill>
                          <a:srgbClr val="FEFEFE"/>
                        </a:solidFill>
                        <a:latin typeface="Cambria Math" panose="02040503050406030204" pitchFamily="18" charset="0"/>
                        <a:ea typeface="Comic Sans MS"/>
                        <a:cs typeface="Comic Sans MS"/>
                        <a:sym typeface="Comic Sans MS"/>
                      </a:rPr>
                      <m:t>𝐵</m:t>
                    </m:r>
                  </m:oMath>
                </a14:m>
                <a:r>
                  <a:rPr lang="en-US" sz="2000" dirty="0">
                    <a:solidFill>
                      <a:srgbClr val="FEFEFE"/>
                    </a:solidFill>
                    <a:latin typeface="Comic Sans MS"/>
                    <a:ea typeface="Comic Sans MS"/>
                    <a:cs typeface="Comic Sans MS"/>
                    <a:sym typeface="Comic Sans MS"/>
                  </a:rPr>
                  <a:t>, the probability of </a:t>
                </a:r>
                <a14:m>
                  <m:oMath xmlns:m="http://schemas.openxmlformats.org/officeDocument/2006/math">
                    <m:r>
                      <a:rPr lang="en-US" sz="2000" i="1" dirty="0" smtClean="0">
                        <a:solidFill>
                          <a:srgbClr val="FEFEFE"/>
                        </a:solidFill>
                        <a:latin typeface="Cambria Math" panose="02040503050406030204" pitchFamily="18" charset="0"/>
                        <a:ea typeface="Comic Sans MS"/>
                        <a:cs typeface="Comic Sans MS"/>
                        <a:sym typeface="Comic Sans MS"/>
                      </a:rPr>
                      <m:t>𝐴</m:t>
                    </m:r>
                  </m:oMath>
                </a14:m>
                <a:r>
                  <a:rPr lang="en-US" sz="2000" dirty="0">
                    <a:solidFill>
                      <a:srgbClr val="FEFEFE"/>
                    </a:solidFill>
                    <a:latin typeface="Comic Sans MS"/>
                    <a:ea typeface="Comic Sans MS"/>
                    <a:cs typeface="Comic Sans MS"/>
                    <a:sym typeface="Comic Sans MS"/>
                  </a:rPr>
                  <a:t> is </a:t>
                </a:r>
                <a14:m>
                  <m:oMath xmlns:m="http://schemas.openxmlformats.org/officeDocument/2006/math">
                    <m:r>
                      <a:rPr lang="en-US" sz="2000" b="0" i="1" smtClean="0">
                        <a:solidFill>
                          <a:srgbClr val="FEFEFE"/>
                        </a:solidFill>
                        <a:latin typeface="Cambria Math" panose="02040503050406030204" pitchFamily="18" charset="0"/>
                        <a:ea typeface="Comic Sans MS"/>
                        <a:cs typeface="Comic Sans MS"/>
                        <a:sym typeface="Comic Sans MS"/>
                      </a:rPr>
                      <m:t>𝑝</m:t>
                    </m:r>
                    <m:d>
                      <m:dPr>
                        <m:ctrlPr>
                          <a:rPr lang="en-US" sz="2000" b="0" i="1" smtClean="0">
                            <a:solidFill>
                              <a:srgbClr val="FEFEFE"/>
                            </a:solidFill>
                            <a:latin typeface="Cambria Math" panose="02040503050406030204" pitchFamily="18" charset="0"/>
                            <a:ea typeface="Comic Sans MS"/>
                            <a:cs typeface="Comic Sans MS"/>
                            <a:sym typeface="Comic Sans MS"/>
                          </a:rPr>
                        </m:ctrlPr>
                      </m:dPr>
                      <m:e>
                        <m:r>
                          <a:rPr lang="en-US" sz="2000" b="0" i="1" smtClean="0">
                            <a:solidFill>
                              <a:srgbClr val="FEFEFE"/>
                            </a:solidFill>
                            <a:latin typeface="Cambria Math" panose="02040503050406030204" pitchFamily="18" charset="0"/>
                            <a:ea typeface="Comic Sans MS"/>
                            <a:cs typeface="Comic Sans MS"/>
                            <a:sym typeface="Comic Sans MS"/>
                          </a:rPr>
                          <m:t>𝐴</m:t>
                        </m:r>
                      </m:e>
                      <m:e>
                        <m:r>
                          <a:rPr lang="en-US" sz="2000" b="0" i="1" smtClean="0">
                            <a:solidFill>
                              <a:srgbClr val="FEFEFE"/>
                            </a:solidFill>
                            <a:latin typeface="Cambria Math" panose="02040503050406030204" pitchFamily="18" charset="0"/>
                            <a:ea typeface="Comic Sans MS"/>
                            <a:cs typeface="Comic Sans MS"/>
                            <a:sym typeface="Comic Sans MS"/>
                          </a:rPr>
                          <m:t>𝐵</m:t>
                        </m:r>
                      </m:e>
                    </m:d>
                  </m:oMath>
                </a14:m>
                <a:r>
                  <a:rPr lang="en-US" sz="2000" dirty="0">
                    <a:solidFill>
                      <a:srgbClr val="FEFEFE"/>
                    </a:solidFill>
                    <a:latin typeface="Comic Sans MS"/>
                    <a:ea typeface="Comic Sans MS"/>
                    <a:cs typeface="Comic Sans MS"/>
                    <a:sym typeface="Comic Sans MS"/>
                  </a:rPr>
                  <a:t>.</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a:ea typeface="Comic Sans MS"/>
                    <a:cs typeface="Comic Sans MS"/>
                    <a:sym typeface="Comic Sans MS"/>
                  </a:rPr>
                  <a:t>Likelihood: The probability of the observed measurement given a prior </a:t>
                </a:r>
                <a14:m>
                  <m:oMath xmlns:m="http://schemas.openxmlformats.org/officeDocument/2006/math">
                    <m:r>
                      <a:rPr lang="en-US" sz="2000" i="1">
                        <a:solidFill>
                          <a:srgbClr val="FEFEFE"/>
                        </a:solidFill>
                        <a:latin typeface="Cambria Math" panose="02040503050406030204" pitchFamily="18" charset="0"/>
                        <a:ea typeface="Comic Sans MS"/>
                        <a:cs typeface="Comic Sans MS"/>
                        <a:sym typeface="Comic Sans MS"/>
                      </a:rPr>
                      <m:t>𝑝</m:t>
                    </m:r>
                    <m:d>
                      <m:dPr>
                        <m:ctrlPr>
                          <a:rPr lang="en-US" sz="2000" i="1">
                            <a:solidFill>
                              <a:srgbClr val="FEFEFE"/>
                            </a:solidFill>
                            <a:latin typeface="Cambria Math" panose="02040503050406030204" pitchFamily="18" charset="0"/>
                            <a:ea typeface="Comic Sans MS"/>
                            <a:cs typeface="Comic Sans MS"/>
                            <a:sym typeface="Comic Sans MS"/>
                          </a:rPr>
                        </m:ctrlPr>
                      </m:dPr>
                      <m:e>
                        <m:r>
                          <a:rPr lang="en-US" sz="2000" b="0" i="1" smtClean="0">
                            <a:solidFill>
                              <a:srgbClr val="FEFEFE"/>
                            </a:solidFill>
                            <a:latin typeface="Cambria Math" panose="02040503050406030204" pitchFamily="18" charset="0"/>
                            <a:ea typeface="Comic Sans MS"/>
                            <a:cs typeface="Comic Sans MS"/>
                            <a:sym typeface="Comic Sans MS"/>
                          </a:rPr>
                          <m:t>𝑋</m:t>
                        </m:r>
                      </m:e>
                      <m:e>
                        <m:r>
                          <a:rPr lang="en-US" sz="2000" b="0" i="1" smtClean="0">
                            <a:solidFill>
                              <a:srgbClr val="FEFEFE"/>
                            </a:solidFill>
                            <a:latin typeface="Cambria Math" panose="02040503050406030204" pitchFamily="18" charset="0"/>
                            <a:ea typeface="Comic Sans MS"/>
                            <a:cs typeface="Comic Sans MS"/>
                            <a:sym typeface="Comic Sans MS"/>
                          </a:rPr>
                          <m:t>𝜃</m:t>
                        </m:r>
                      </m:e>
                    </m:d>
                  </m:oMath>
                </a14:m>
                <a:r>
                  <a:rPr lang="en-US" sz="2000" dirty="0">
                    <a:solidFill>
                      <a:srgbClr val="FEFEFE"/>
                    </a:solidFill>
                    <a:latin typeface="Comic Sans MS"/>
                    <a:ea typeface="Comic Sans MS"/>
                    <a:cs typeface="Comic Sans MS"/>
                    <a:sym typeface="Comic Sans MS"/>
                  </a:rPr>
                  <a:t>.</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a:ea typeface="Comic Sans MS"/>
                    <a:cs typeface="Comic Sans MS"/>
                    <a:sym typeface="Comic Sans MS"/>
                  </a:rPr>
                  <a:t>Prior: An assumption about the underlaying mechanism/physics of the system </a:t>
                </a:r>
                <a14:m>
                  <m:oMath xmlns:m="http://schemas.openxmlformats.org/officeDocument/2006/math">
                    <m:r>
                      <a:rPr lang="en-US" sz="2000" i="1">
                        <a:solidFill>
                          <a:srgbClr val="FEFEFE"/>
                        </a:solidFill>
                        <a:latin typeface="Cambria Math" panose="02040503050406030204" pitchFamily="18" charset="0"/>
                        <a:ea typeface="Comic Sans MS"/>
                        <a:cs typeface="Comic Sans MS"/>
                        <a:sym typeface="Comic Sans MS"/>
                      </a:rPr>
                      <m:t>𝜃</m:t>
                    </m:r>
                  </m:oMath>
                </a14:m>
                <a:r>
                  <a:rPr lang="en-US" sz="2000" dirty="0">
                    <a:solidFill>
                      <a:srgbClr val="FEFEFE"/>
                    </a:solidFill>
                    <a:latin typeface="Comic Sans MS"/>
                    <a:ea typeface="Comic Sans MS"/>
                    <a:cs typeface="Comic Sans MS"/>
                    <a:sym typeface="Comic Sans MS"/>
                  </a:rPr>
                  <a:t>.</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a:ea typeface="Comic Sans MS"/>
                    <a:cs typeface="Comic Sans MS"/>
                    <a:sym typeface="Comic Sans MS"/>
                  </a:rPr>
                  <a:t>Posterior (probability): Given the observed measurement, what is the probability of the prior being correct </a:t>
                </a:r>
                <a14:m>
                  <m:oMath xmlns:m="http://schemas.openxmlformats.org/officeDocument/2006/math">
                    <m:r>
                      <a:rPr lang="en-US" sz="2000" i="1">
                        <a:solidFill>
                          <a:srgbClr val="FEFEFE"/>
                        </a:solidFill>
                        <a:latin typeface="Cambria Math" panose="02040503050406030204" pitchFamily="18" charset="0"/>
                        <a:ea typeface="Comic Sans MS"/>
                        <a:cs typeface="Comic Sans MS"/>
                        <a:sym typeface="Comic Sans MS"/>
                      </a:rPr>
                      <m:t>𝑝</m:t>
                    </m:r>
                    <m:d>
                      <m:dPr>
                        <m:ctrlPr>
                          <a:rPr lang="en-US" sz="2000" i="1">
                            <a:solidFill>
                              <a:srgbClr val="FEFEFE"/>
                            </a:solidFill>
                            <a:latin typeface="Cambria Math" panose="02040503050406030204" pitchFamily="18" charset="0"/>
                            <a:ea typeface="Comic Sans MS"/>
                            <a:cs typeface="Comic Sans MS"/>
                            <a:sym typeface="Comic Sans MS"/>
                          </a:rPr>
                        </m:ctrlPr>
                      </m:dPr>
                      <m:e>
                        <m:r>
                          <a:rPr lang="en-US" sz="2000" b="0" i="1" smtClean="0">
                            <a:solidFill>
                              <a:srgbClr val="FEFEFE"/>
                            </a:solidFill>
                            <a:latin typeface="Cambria Math" panose="02040503050406030204" pitchFamily="18" charset="0"/>
                            <a:ea typeface="Comic Sans MS"/>
                            <a:cs typeface="Comic Sans MS"/>
                            <a:sym typeface="Comic Sans MS"/>
                          </a:rPr>
                          <m:t>𝜃</m:t>
                        </m:r>
                      </m:e>
                      <m:e>
                        <m:r>
                          <a:rPr lang="en-US" sz="2000" b="0" i="1" smtClean="0">
                            <a:solidFill>
                              <a:srgbClr val="FEFEFE"/>
                            </a:solidFill>
                            <a:latin typeface="Cambria Math" panose="02040503050406030204" pitchFamily="18" charset="0"/>
                            <a:ea typeface="Comic Sans MS"/>
                            <a:cs typeface="Comic Sans MS"/>
                            <a:sym typeface="Comic Sans MS"/>
                          </a:rPr>
                          <m:t>𝑋</m:t>
                        </m:r>
                      </m:e>
                    </m:d>
                  </m:oMath>
                </a14:m>
                <a:r>
                  <a:rPr lang="en-US" sz="2000" dirty="0">
                    <a:solidFill>
                      <a:srgbClr val="FEFEFE"/>
                    </a:solidFill>
                    <a:latin typeface="Comic Sans MS"/>
                    <a:ea typeface="Comic Sans MS"/>
                    <a:cs typeface="Comic Sans MS"/>
                    <a:sym typeface="Comic Sans MS"/>
                  </a:rPr>
                  <a:t>.</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a:ea typeface="Comic Sans MS"/>
                    <a:cs typeface="Comic Sans MS"/>
                    <a:sym typeface="Comic Sans MS"/>
                  </a:rPr>
                  <a:t>Example: Flip a “fair” coin 10 times, 3 heads, 7 tails. What is the prior and likelihood?.</a:t>
                </a:r>
              </a:p>
            </p:txBody>
          </p:sp>
        </mc:Choice>
        <mc:Fallback xmlns="">
          <p:sp>
            <p:nvSpPr>
              <p:cNvPr id="3" name="Google Shape;98;g2ebeec5a5ef_1_5">
                <a:extLst>
                  <a:ext uri="{FF2B5EF4-FFF2-40B4-BE49-F238E27FC236}">
                    <a16:creationId xmlns:a16="http://schemas.microsoft.com/office/drawing/2014/main" id="{F73A9A5C-B8B0-D45F-781B-2423C988A66F}"/>
                  </a:ext>
                </a:extLst>
              </p:cNvPr>
              <p:cNvSpPr txBox="1">
                <a:spLocks noRot="1" noChangeAspect="1" noMove="1" noResize="1" noEditPoints="1" noAdjustHandles="1" noChangeArrowheads="1" noChangeShapeType="1" noTextEdit="1"/>
              </p:cNvSpPr>
              <p:nvPr/>
            </p:nvSpPr>
            <p:spPr>
              <a:xfrm>
                <a:off x="852395" y="2106251"/>
                <a:ext cx="6009878" cy="3920499"/>
              </a:xfrm>
              <a:prstGeom prst="rect">
                <a:avLst/>
              </a:prstGeom>
              <a:blipFill>
                <a:blip r:embed="rId2"/>
                <a:stretch>
                  <a:fillRect t="-647" r="-1055" b="-1715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Google Shape;98;g2ebeec5a5ef_1_5">
                <a:extLst>
                  <a:ext uri="{FF2B5EF4-FFF2-40B4-BE49-F238E27FC236}">
                    <a16:creationId xmlns:a16="http://schemas.microsoft.com/office/drawing/2014/main" id="{FD9B0320-DE7A-D703-CF7C-382810E302F5}"/>
                  </a:ext>
                </a:extLst>
              </p:cNvPr>
              <p:cNvSpPr txBox="1"/>
              <p:nvPr/>
            </p:nvSpPr>
            <p:spPr>
              <a:xfrm>
                <a:off x="7161375" y="1980691"/>
                <a:ext cx="4503634" cy="4171618"/>
              </a:xfrm>
              <a:prstGeom prst="rect">
                <a:avLst/>
              </a:prstGeom>
              <a:noFill/>
              <a:ln>
                <a:noFill/>
              </a:ln>
            </p:spPr>
            <p:txBody>
              <a:bodyPr spcFirstLastPara="1" wrap="square" lIns="91425" tIns="91425" rIns="91425" bIns="91425" anchor="t" anchorCtr="0">
                <a:noAutofit/>
              </a:bodyPr>
              <a:lstStyle/>
              <a:p>
                <a:pPr marL="101600" lvl="0" algn="just" rtl="0">
                  <a:lnSpc>
                    <a:spcPct val="115000"/>
                  </a:lnSpc>
                  <a:spcBef>
                    <a:spcPts val="0"/>
                  </a:spcBef>
                  <a:spcAft>
                    <a:spcPts val="0"/>
                  </a:spcAft>
                  <a:buClr>
                    <a:srgbClr val="FEFEFE"/>
                  </a:buClr>
                  <a:buSzPts val="2000"/>
                </a:pPr>
                <a14:m>
                  <m:oMathPara xmlns:m="http://schemas.openxmlformats.org/officeDocument/2006/math">
                    <m:oMathParaPr>
                      <m:jc m:val="centerGroup"/>
                    </m:oMathParaPr>
                    <m:oMath xmlns:m="http://schemas.openxmlformats.org/officeDocument/2006/math">
                      <m:r>
                        <a:rPr lang="en-US" sz="2000" b="0" i="1" smtClean="0">
                          <a:solidFill>
                            <a:srgbClr val="FEFEFE"/>
                          </a:solidFill>
                          <a:latin typeface="Cambria Math" panose="02040503050406030204" pitchFamily="18" charset="0"/>
                          <a:ea typeface="Comic Sans MS"/>
                          <a:cs typeface="Comic Sans MS"/>
                          <a:sym typeface="Comic Sans MS"/>
                        </a:rPr>
                        <m:t>𝑝</m:t>
                      </m:r>
                      <m:d>
                        <m:dPr>
                          <m:ctrlPr>
                            <a:rPr lang="en-US" sz="2000" b="0" i="1" smtClean="0">
                              <a:solidFill>
                                <a:srgbClr val="FEFEFE"/>
                              </a:solidFill>
                              <a:latin typeface="Cambria Math" panose="02040503050406030204" pitchFamily="18" charset="0"/>
                              <a:ea typeface="Comic Sans MS"/>
                              <a:cs typeface="Comic Sans MS"/>
                              <a:sym typeface="Comic Sans MS"/>
                            </a:rPr>
                          </m:ctrlPr>
                        </m:dPr>
                        <m:e>
                          <m:r>
                            <a:rPr lang="en-US" sz="2000" b="0" i="1" smtClean="0">
                              <a:solidFill>
                                <a:srgbClr val="FEFEFE"/>
                              </a:solidFill>
                              <a:latin typeface="Cambria Math" panose="02040503050406030204" pitchFamily="18" charset="0"/>
                              <a:ea typeface="Comic Sans MS"/>
                              <a:cs typeface="Comic Sans MS"/>
                              <a:sym typeface="Comic Sans MS"/>
                            </a:rPr>
                            <m:t>𝜃</m:t>
                          </m:r>
                        </m:e>
                        <m:e>
                          <m:r>
                            <a:rPr lang="en-US" sz="2000" b="0" i="1" smtClean="0">
                              <a:solidFill>
                                <a:srgbClr val="FEFEFE"/>
                              </a:solidFill>
                              <a:latin typeface="Cambria Math" panose="02040503050406030204" pitchFamily="18" charset="0"/>
                              <a:ea typeface="Comic Sans MS"/>
                              <a:cs typeface="Comic Sans MS"/>
                              <a:sym typeface="Comic Sans MS"/>
                            </a:rPr>
                            <m:t>𝑋</m:t>
                          </m:r>
                        </m:e>
                      </m:d>
                      <m:r>
                        <a:rPr lang="en-US" sz="2000" b="0" i="1" smtClean="0">
                          <a:solidFill>
                            <a:srgbClr val="FEFEFE"/>
                          </a:solidFill>
                          <a:latin typeface="Cambria Math" panose="02040503050406030204" pitchFamily="18" charset="0"/>
                          <a:ea typeface="Comic Sans MS"/>
                          <a:cs typeface="Comic Sans MS"/>
                          <a:sym typeface="Comic Sans MS"/>
                        </a:rPr>
                        <m:t>=</m:t>
                      </m:r>
                      <m:f>
                        <m:fPr>
                          <m:ctrlPr>
                            <a:rPr lang="en-US" sz="2000" b="0" i="1" smtClean="0">
                              <a:solidFill>
                                <a:srgbClr val="FEFEFE"/>
                              </a:solidFill>
                              <a:latin typeface="Cambria Math" panose="02040503050406030204" pitchFamily="18" charset="0"/>
                              <a:ea typeface="Comic Sans MS"/>
                              <a:cs typeface="Comic Sans MS"/>
                              <a:sym typeface="Comic Sans MS"/>
                            </a:rPr>
                          </m:ctrlPr>
                        </m:fPr>
                        <m:num>
                          <m:r>
                            <a:rPr lang="en-US" sz="2000" b="0" i="1" smtClean="0">
                              <a:solidFill>
                                <a:srgbClr val="FEFEFE"/>
                              </a:solidFill>
                              <a:latin typeface="Cambria Math" panose="02040503050406030204" pitchFamily="18" charset="0"/>
                              <a:ea typeface="Comic Sans MS"/>
                              <a:cs typeface="Comic Sans MS"/>
                              <a:sym typeface="Comic Sans MS"/>
                            </a:rPr>
                            <m:t>𝑝</m:t>
                          </m:r>
                          <m:d>
                            <m:dPr>
                              <m:ctrlPr>
                                <a:rPr lang="en-US" sz="2000" b="0" i="1" smtClean="0">
                                  <a:solidFill>
                                    <a:srgbClr val="FEFEFE"/>
                                  </a:solidFill>
                                  <a:latin typeface="Cambria Math" panose="02040503050406030204" pitchFamily="18" charset="0"/>
                                  <a:ea typeface="Comic Sans MS"/>
                                  <a:cs typeface="Comic Sans MS"/>
                                  <a:sym typeface="Comic Sans MS"/>
                                </a:rPr>
                              </m:ctrlPr>
                            </m:dPr>
                            <m:e>
                              <m:r>
                                <a:rPr lang="en-US" sz="2000" b="0" i="1" smtClean="0">
                                  <a:solidFill>
                                    <a:srgbClr val="FEFEFE"/>
                                  </a:solidFill>
                                  <a:latin typeface="Cambria Math" panose="02040503050406030204" pitchFamily="18" charset="0"/>
                                  <a:ea typeface="Comic Sans MS"/>
                                  <a:cs typeface="Comic Sans MS"/>
                                  <a:sym typeface="Comic Sans MS"/>
                                </a:rPr>
                                <m:t>𝑋</m:t>
                              </m:r>
                            </m:e>
                            <m:e>
                              <m:r>
                                <a:rPr lang="en-US" sz="2000" b="0" i="1" smtClean="0">
                                  <a:solidFill>
                                    <a:srgbClr val="FEFEFE"/>
                                  </a:solidFill>
                                  <a:latin typeface="Cambria Math" panose="02040503050406030204" pitchFamily="18" charset="0"/>
                                  <a:ea typeface="Comic Sans MS"/>
                                  <a:cs typeface="Comic Sans MS"/>
                                  <a:sym typeface="Comic Sans MS"/>
                                </a:rPr>
                                <m:t>𝜃</m:t>
                              </m:r>
                            </m:e>
                          </m:d>
                          <m:r>
                            <a:rPr lang="en-US" sz="2000" b="0" i="1" smtClean="0">
                              <a:solidFill>
                                <a:srgbClr val="FEFEFE"/>
                              </a:solidFill>
                              <a:latin typeface="Cambria Math" panose="02040503050406030204" pitchFamily="18" charset="0"/>
                              <a:ea typeface="Comic Sans MS"/>
                              <a:cs typeface="Comic Sans MS"/>
                              <a:sym typeface="Comic Sans MS"/>
                            </a:rPr>
                            <m:t>𝑝</m:t>
                          </m:r>
                          <m:d>
                            <m:dPr>
                              <m:ctrlPr>
                                <a:rPr lang="en-US" sz="2000" b="0" i="1" smtClean="0">
                                  <a:solidFill>
                                    <a:srgbClr val="FEFEFE"/>
                                  </a:solidFill>
                                  <a:latin typeface="Cambria Math" panose="02040503050406030204" pitchFamily="18" charset="0"/>
                                  <a:ea typeface="Comic Sans MS"/>
                                  <a:cs typeface="Comic Sans MS"/>
                                  <a:sym typeface="Comic Sans MS"/>
                                </a:rPr>
                              </m:ctrlPr>
                            </m:dPr>
                            <m:e>
                              <m:r>
                                <a:rPr lang="en-US" sz="2000" b="0" i="1" smtClean="0">
                                  <a:solidFill>
                                    <a:srgbClr val="FEFEFE"/>
                                  </a:solidFill>
                                  <a:latin typeface="Cambria Math" panose="02040503050406030204" pitchFamily="18" charset="0"/>
                                  <a:ea typeface="Comic Sans MS"/>
                                  <a:cs typeface="Comic Sans MS"/>
                                  <a:sym typeface="Comic Sans MS"/>
                                </a:rPr>
                                <m:t>𝜃</m:t>
                              </m:r>
                            </m:e>
                          </m:d>
                        </m:num>
                        <m:den>
                          <m:r>
                            <a:rPr lang="en-US" sz="2000" b="0" i="1" smtClean="0">
                              <a:solidFill>
                                <a:srgbClr val="FEFEFE"/>
                              </a:solidFill>
                              <a:latin typeface="Cambria Math" panose="02040503050406030204" pitchFamily="18" charset="0"/>
                              <a:ea typeface="Comic Sans MS"/>
                              <a:cs typeface="Comic Sans MS"/>
                              <a:sym typeface="Comic Sans MS"/>
                            </a:rPr>
                            <m:t>𝑝</m:t>
                          </m:r>
                          <m:r>
                            <a:rPr lang="en-US" sz="2000" b="0" i="1" smtClean="0">
                              <a:solidFill>
                                <a:srgbClr val="FEFEFE"/>
                              </a:solidFill>
                              <a:latin typeface="Cambria Math" panose="02040503050406030204" pitchFamily="18" charset="0"/>
                              <a:ea typeface="Comic Sans MS"/>
                              <a:cs typeface="Comic Sans MS"/>
                              <a:sym typeface="Comic Sans MS"/>
                            </a:rPr>
                            <m:t>(</m:t>
                          </m:r>
                          <m:r>
                            <a:rPr lang="en-US" sz="2000" b="0" i="1" smtClean="0">
                              <a:solidFill>
                                <a:srgbClr val="FEFEFE"/>
                              </a:solidFill>
                              <a:latin typeface="Cambria Math" panose="02040503050406030204" pitchFamily="18" charset="0"/>
                              <a:ea typeface="Comic Sans MS"/>
                              <a:cs typeface="Comic Sans MS"/>
                              <a:sym typeface="Comic Sans MS"/>
                            </a:rPr>
                            <m:t>𝑋</m:t>
                          </m:r>
                          <m:r>
                            <a:rPr lang="en-US" sz="2000" b="0" i="1" smtClean="0">
                              <a:solidFill>
                                <a:srgbClr val="FEFEFE"/>
                              </a:solidFill>
                              <a:latin typeface="Cambria Math" panose="02040503050406030204" pitchFamily="18" charset="0"/>
                              <a:ea typeface="Comic Sans MS"/>
                              <a:cs typeface="Comic Sans MS"/>
                              <a:sym typeface="Comic Sans MS"/>
                            </a:rPr>
                            <m:t>)</m:t>
                          </m:r>
                        </m:den>
                      </m:f>
                    </m:oMath>
                  </m:oMathPara>
                </a14:m>
                <a:endParaRPr lang="en-US" sz="2000" dirty="0">
                  <a:solidFill>
                    <a:srgbClr val="FEFEFE"/>
                  </a:solidFill>
                  <a:latin typeface="Comic Sans MS"/>
                  <a:ea typeface="Comic Sans MS"/>
                  <a:cs typeface="Comic Sans MS"/>
                  <a:sym typeface="Comic Sans MS"/>
                </a:endParaRPr>
              </a:p>
              <a:p>
                <a:pPr marL="457200" lvl="0" indent="-355600" algn="just" rtl="0">
                  <a:lnSpc>
                    <a:spcPct val="115000"/>
                  </a:lnSpc>
                  <a:spcBef>
                    <a:spcPts val="0"/>
                  </a:spcBef>
                  <a:spcAft>
                    <a:spcPts val="0"/>
                  </a:spcAft>
                  <a:buClr>
                    <a:srgbClr val="FEFEFE"/>
                  </a:buClr>
                  <a:buSzPts val="2000"/>
                  <a:buFont typeface="Comic Sans MS"/>
                  <a:buChar char="●"/>
                </a:pPr>
                <a:endParaRPr lang="en-US" sz="2000" dirty="0">
                  <a:solidFill>
                    <a:srgbClr val="FEFEFE"/>
                  </a:solidFill>
                  <a:latin typeface="Comic Sans MS"/>
                  <a:ea typeface="Comic Sans MS"/>
                  <a:cs typeface="Comic Sans MS"/>
                  <a:sym typeface="Comic Sans MS"/>
                </a:endParaRPr>
              </a:p>
              <a:p>
                <a:pPr marL="457200" indent="-355600" algn="just">
                  <a:lnSpc>
                    <a:spcPct val="115000"/>
                  </a:lnSpc>
                  <a:buClr>
                    <a:srgbClr val="FEFEFE"/>
                  </a:buClr>
                  <a:buSzPts val="2000"/>
                  <a:buFont typeface="Comic Sans MS"/>
                  <a:buChar char="●"/>
                </a:pPr>
                <a14:m>
                  <m:oMath xmlns:m="http://schemas.openxmlformats.org/officeDocument/2006/math">
                    <m:r>
                      <a:rPr lang="en-US" sz="2000" i="1">
                        <a:solidFill>
                          <a:srgbClr val="FEFEFE"/>
                        </a:solidFill>
                        <a:latin typeface="Cambria Math" panose="02040503050406030204" pitchFamily="18" charset="0"/>
                        <a:ea typeface="Comic Sans MS"/>
                        <a:cs typeface="Comic Sans MS"/>
                        <a:sym typeface="Comic Sans MS"/>
                      </a:rPr>
                      <m:t>𝑝</m:t>
                    </m:r>
                    <m:d>
                      <m:dPr>
                        <m:ctrlPr>
                          <a:rPr lang="en-US" sz="2000" i="1">
                            <a:solidFill>
                              <a:srgbClr val="FEFEFE"/>
                            </a:solidFill>
                            <a:latin typeface="Cambria Math" panose="02040503050406030204" pitchFamily="18" charset="0"/>
                            <a:ea typeface="Comic Sans MS"/>
                            <a:cs typeface="Comic Sans MS"/>
                            <a:sym typeface="Comic Sans MS"/>
                          </a:rPr>
                        </m:ctrlPr>
                      </m:dPr>
                      <m:e>
                        <m:r>
                          <a:rPr lang="en-US" sz="2000" i="1">
                            <a:solidFill>
                              <a:srgbClr val="FEFEFE"/>
                            </a:solidFill>
                            <a:latin typeface="Cambria Math" panose="02040503050406030204" pitchFamily="18" charset="0"/>
                            <a:ea typeface="Comic Sans MS"/>
                            <a:cs typeface="Comic Sans MS"/>
                            <a:sym typeface="Comic Sans MS"/>
                          </a:rPr>
                          <m:t>𝜃</m:t>
                        </m:r>
                      </m:e>
                    </m:d>
                  </m:oMath>
                </a14:m>
                <a:r>
                  <a:rPr lang="en-US" sz="2000" b="0" dirty="0">
                    <a:solidFill>
                      <a:srgbClr val="FEFEFE"/>
                    </a:solidFill>
                    <a:latin typeface="Comic Sans MS"/>
                    <a:ea typeface="Comic Sans MS"/>
                    <a:cs typeface="Comic Sans MS"/>
                    <a:sym typeface="Comic Sans MS"/>
                  </a:rPr>
                  <a:t>: the probability of the prior </a:t>
                </a:r>
                <a14:m>
                  <m:oMath xmlns:m="http://schemas.openxmlformats.org/officeDocument/2006/math">
                    <m:r>
                      <a:rPr lang="en-US" sz="2000" i="1">
                        <a:solidFill>
                          <a:srgbClr val="FEFEFE"/>
                        </a:solidFill>
                        <a:latin typeface="Cambria Math" panose="02040503050406030204" pitchFamily="18" charset="0"/>
                        <a:ea typeface="Comic Sans MS"/>
                        <a:cs typeface="Comic Sans MS"/>
                        <a:sym typeface="Comic Sans MS"/>
                      </a:rPr>
                      <m:t>𝜃</m:t>
                    </m:r>
                  </m:oMath>
                </a14:m>
                <a:r>
                  <a:rPr lang="en-US" sz="2000" dirty="0">
                    <a:solidFill>
                      <a:srgbClr val="FEFEFE"/>
                    </a:solidFill>
                    <a:latin typeface="Comic Sans MS"/>
                    <a:ea typeface="Comic Sans MS"/>
                    <a:cs typeface="Comic Sans MS"/>
                    <a:sym typeface="Comic Sans MS"/>
                  </a:rPr>
                  <a:t>.</a:t>
                </a:r>
              </a:p>
              <a:p>
                <a:pPr marL="457200" lvl="0" indent="-355600" algn="just">
                  <a:lnSpc>
                    <a:spcPct val="115000"/>
                  </a:lnSpc>
                  <a:spcBef>
                    <a:spcPts val="1000"/>
                  </a:spcBef>
                  <a:buClr>
                    <a:srgbClr val="FEFEFE"/>
                  </a:buClr>
                  <a:buSzPts val="2000"/>
                  <a:buFont typeface="Comic Sans MS"/>
                  <a:buChar char="●"/>
                </a:pPr>
                <a14:m>
                  <m:oMath xmlns:m="http://schemas.openxmlformats.org/officeDocument/2006/math">
                    <m:r>
                      <a:rPr lang="en-US" sz="2000" i="1">
                        <a:solidFill>
                          <a:srgbClr val="FEFEFE"/>
                        </a:solidFill>
                        <a:latin typeface="Cambria Math" panose="02040503050406030204" pitchFamily="18" charset="0"/>
                        <a:ea typeface="Comic Sans MS"/>
                        <a:cs typeface="Comic Sans MS"/>
                        <a:sym typeface="Comic Sans MS"/>
                      </a:rPr>
                      <m:t>𝑝</m:t>
                    </m:r>
                    <m:r>
                      <a:rPr lang="en-US" sz="2000" i="1">
                        <a:solidFill>
                          <a:srgbClr val="FEFEFE"/>
                        </a:solidFill>
                        <a:latin typeface="Cambria Math" panose="02040503050406030204" pitchFamily="18" charset="0"/>
                        <a:ea typeface="Comic Sans MS"/>
                        <a:cs typeface="Comic Sans MS"/>
                        <a:sym typeface="Comic Sans MS"/>
                      </a:rPr>
                      <m:t>(</m:t>
                    </m:r>
                    <m:r>
                      <a:rPr lang="en-US" sz="2000" i="1">
                        <a:solidFill>
                          <a:srgbClr val="FEFEFE"/>
                        </a:solidFill>
                        <a:latin typeface="Cambria Math" panose="02040503050406030204" pitchFamily="18" charset="0"/>
                        <a:ea typeface="Comic Sans MS"/>
                        <a:cs typeface="Comic Sans MS"/>
                        <a:sym typeface="Comic Sans MS"/>
                      </a:rPr>
                      <m:t>𝑋</m:t>
                    </m:r>
                    <m:r>
                      <a:rPr lang="en-US" sz="2000" i="1">
                        <a:solidFill>
                          <a:srgbClr val="FEFEFE"/>
                        </a:solidFill>
                        <a:latin typeface="Cambria Math" panose="02040503050406030204" pitchFamily="18" charset="0"/>
                        <a:ea typeface="Comic Sans MS"/>
                        <a:cs typeface="Comic Sans MS"/>
                        <a:sym typeface="Comic Sans MS"/>
                      </a:rPr>
                      <m:t>)</m:t>
                    </m:r>
                  </m:oMath>
                </a14:m>
                <a:r>
                  <a:rPr lang="en-US" sz="2000" dirty="0">
                    <a:solidFill>
                      <a:srgbClr val="FEFEFE"/>
                    </a:solidFill>
                    <a:latin typeface="Comic Sans MS"/>
                    <a:ea typeface="Comic Sans MS"/>
                    <a:cs typeface="Comic Sans MS"/>
                    <a:sym typeface="Comic Sans MS"/>
                  </a:rPr>
                  <a:t>: can be understand as the probability of the measurement, but serve more as a normalizing factor </a:t>
                </a:r>
                <a14:m>
                  <m:oMath xmlns:m="http://schemas.openxmlformats.org/officeDocument/2006/math">
                    <m:nary>
                      <m:naryPr>
                        <m:limLoc m:val="undOvr"/>
                        <m:subHide m:val="on"/>
                        <m:supHide m:val="on"/>
                        <m:ctrlPr>
                          <a:rPr lang="en-US" sz="2000" i="1" smtClean="0">
                            <a:solidFill>
                              <a:srgbClr val="FEFEFE"/>
                            </a:solidFill>
                            <a:latin typeface="Cambria Math" panose="02040503050406030204" pitchFamily="18" charset="0"/>
                            <a:sym typeface="Comic Sans MS"/>
                          </a:rPr>
                        </m:ctrlPr>
                      </m:naryPr>
                      <m:sub/>
                      <m:sup/>
                      <m:e>
                        <m:r>
                          <m:rPr>
                            <m:sty m:val="p"/>
                          </m:rPr>
                          <a:rPr lang="en-US" sz="2000" b="0" i="0" smtClean="0">
                            <a:solidFill>
                              <a:srgbClr val="FEFEFE"/>
                            </a:solidFill>
                            <a:latin typeface="Cambria Math" panose="02040503050406030204" pitchFamily="18" charset="0"/>
                            <a:sym typeface="Comic Sans MS"/>
                          </a:rPr>
                          <m:t>d</m:t>
                        </m:r>
                        <m:r>
                          <a:rPr lang="en-US" sz="2000" b="0" i="1" smtClean="0">
                            <a:solidFill>
                              <a:srgbClr val="FEFEFE"/>
                            </a:solidFill>
                            <a:latin typeface="Cambria Math" panose="02040503050406030204" pitchFamily="18" charset="0"/>
                            <a:sym typeface="Comic Sans MS"/>
                          </a:rPr>
                          <m:t>𝜃</m:t>
                        </m:r>
                      </m:e>
                    </m:nary>
                    <m:r>
                      <a:rPr lang="en-US" sz="2000" b="0" i="1" smtClean="0">
                        <a:solidFill>
                          <a:srgbClr val="FEFEFE"/>
                        </a:solidFill>
                        <a:latin typeface="Cambria Math" panose="02040503050406030204" pitchFamily="18" charset="0"/>
                        <a:sym typeface="Comic Sans MS"/>
                      </a:rPr>
                      <m:t>𝑝</m:t>
                    </m:r>
                    <m:d>
                      <m:dPr>
                        <m:ctrlPr>
                          <a:rPr lang="en-US" sz="2000" b="0" i="1" smtClean="0">
                            <a:solidFill>
                              <a:srgbClr val="FEFEFE"/>
                            </a:solidFill>
                            <a:latin typeface="Cambria Math" panose="02040503050406030204" pitchFamily="18" charset="0"/>
                            <a:sym typeface="Comic Sans MS"/>
                          </a:rPr>
                        </m:ctrlPr>
                      </m:dPr>
                      <m:e>
                        <m:r>
                          <a:rPr lang="en-US" sz="2000" b="0" i="1" smtClean="0">
                            <a:solidFill>
                              <a:srgbClr val="FEFEFE"/>
                            </a:solidFill>
                            <a:latin typeface="Cambria Math" panose="02040503050406030204" pitchFamily="18" charset="0"/>
                            <a:sym typeface="Comic Sans MS"/>
                          </a:rPr>
                          <m:t>𝜃</m:t>
                        </m:r>
                      </m:e>
                      <m:e>
                        <m:r>
                          <a:rPr lang="en-US" sz="2000" b="0" i="1" smtClean="0">
                            <a:solidFill>
                              <a:srgbClr val="FEFEFE"/>
                            </a:solidFill>
                            <a:latin typeface="Cambria Math" panose="02040503050406030204" pitchFamily="18" charset="0"/>
                            <a:sym typeface="Comic Sans MS"/>
                          </a:rPr>
                          <m:t>𝑋</m:t>
                        </m:r>
                      </m:e>
                    </m:d>
                    <m:r>
                      <a:rPr lang="en-US" sz="2000" b="0" i="1" smtClean="0">
                        <a:solidFill>
                          <a:srgbClr val="FEFEFE"/>
                        </a:solidFill>
                        <a:latin typeface="Cambria Math" panose="02040503050406030204" pitchFamily="18" charset="0"/>
                        <a:sym typeface="Comic Sans MS"/>
                      </a:rPr>
                      <m:t>=1</m:t>
                    </m:r>
                  </m:oMath>
                </a14:m>
                <a:r>
                  <a:rPr lang="en-US" sz="2000" dirty="0">
                    <a:solidFill>
                      <a:srgbClr val="FEFEFE"/>
                    </a:solidFill>
                    <a:latin typeface="Comic Sans MS"/>
                    <a:ea typeface="Comic Sans MS"/>
                    <a:cs typeface="Comic Sans MS"/>
                    <a:sym typeface="Comic Sans MS"/>
                  </a:rPr>
                  <a:t>.</a:t>
                </a:r>
              </a:p>
              <a:p>
                <a:pPr marL="457200" lvl="0" indent="-355600" algn="just">
                  <a:lnSpc>
                    <a:spcPct val="115000"/>
                  </a:lnSpc>
                  <a:spcBef>
                    <a:spcPts val="1000"/>
                  </a:spcBef>
                  <a:buClr>
                    <a:srgbClr val="FEFEFE"/>
                  </a:buClr>
                  <a:buSzPts val="2000"/>
                  <a:buFont typeface="Comic Sans MS"/>
                  <a:buChar char="●"/>
                </a:pPr>
                <a14:m>
                  <m:oMath xmlns:m="http://schemas.openxmlformats.org/officeDocument/2006/math">
                    <m:r>
                      <a:rPr lang="en-US" sz="2000" i="1">
                        <a:solidFill>
                          <a:srgbClr val="FEFEFE"/>
                        </a:solidFill>
                        <a:latin typeface="Cambria Math" panose="02040503050406030204" pitchFamily="18" charset="0"/>
                        <a:ea typeface="Comic Sans MS"/>
                        <a:cs typeface="Comic Sans MS"/>
                        <a:sym typeface="Comic Sans MS"/>
                      </a:rPr>
                      <m:t>𝑝</m:t>
                    </m:r>
                    <m:d>
                      <m:dPr>
                        <m:ctrlPr>
                          <a:rPr lang="en-US" sz="2000" i="1">
                            <a:solidFill>
                              <a:srgbClr val="FEFEFE"/>
                            </a:solidFill>
                            <a:latin typeface="Cambria Math" panose="02040503050406030204" pitchFamily="18" charset="0"/>
                            <a:ea typeface="Comic Sans MS"/>
                            <a:cs typeface="Comic Sans MS"/>
                            <a:sym typeface="Comic Sans MS"/>
                          </a:rPr>
                        </m:ctrlPr>
                      </m:dPr>
                      <m:e>
                        <m:r>
                          <a:rPr lang="en-US" sz="2000" i="1">
                            <a:solidFill>
                              <a:srgbClr val="FEFEFE"/>
                            </a:solidFill>
                            <a:latin typeface="Cambria Math" panose="02040503050406030204" pitchFamily="18" charset="0"/>
                            <a:ea typeface="Comic Sans MS"/>
                            <a:cs typeface="Comic Sans MS"/>
                            <a:sym typeface="Comic Sans MS"/>
                          </a:rPr>
                          <m:t>𝑋</m:t>
                        </m:r>
                      </m:e>
                    </m:d>
                    <m:r>
                      <a:rPr lang="en-US" sz="2000" b="0" i="1" smtClean="0">
                        <a:solidFill>
                          <a:srgbClr val="FEFEFE"/>
                        </a:solidFill>
                        <a:latin typeface="Cambria Math" panose="02040503050406030204" pitchFamily="18" charset="0"/>
                        <a:ea typeface="Comic Sans MS"/>
                        <a:cs typeface="Comic Sans MS"/>
                        <a:sym typeface="Comic Sans MS"/>
                      </a:rPr>
                      <m:t>=</m:t>
                    </m:r>
                    <m:nary>
                      <m:naryPr>
                        <m:limLoc m:val="undOvr"/>
                        <m:subHide m:val="on"/>
                        <m:supHide m:val="on"/>
                        <m:ctrlPr>
                          <a:rPr lang="en-US" sz="2000" i="1">
                            <a:solidFill>
                              <a:srgbClr val="FEFEFE"/>
                            </a:solidFill>
                            <a:latin typeface="Cambria Math" panose="02040503050406030204" pitchFamily="18" charset="0"/>
                            <a:sym typeface="Comic Sans MS"/>
                          </a:rPr>
                        </m:ctrlPr>
                      </m:naryPr>
                      <m:sub/>
                      <m:sup/>
                      <m:e>
                        <m:r>
                          <m:rPr>
                            <m:sty m:val="p"/>
                          </m:rPr>
                          <a:rPr lang="en-US" sz="2000">
                            <a:solidFill>
                              <a:srgbClr val="FEFEFE"/>
                            </a:solidFill>
                            <a:latin typeface="Cambria Math" panose="02040503050406030204" pitchFamily="18" charset="0"/>
                            <a:sym typeface="Comic Sans MS"/>
                          </a:rPr>
                          <m:t>d</m:t>
                        </m:r>
                        <m:r>
                          <a:rPr lang="en-US" sz="2000" i="1">
                            <a:solidFill>
                              <a:srgbClr val="FEFEFE"/>
                            </a:solidFill>
                            <a:latin typeface="Cambria Math" panose="02040503050406030204" pitchFamily="18" charset="0"/>
                            <a:sym typeface="Comic Sans MS"/>
                          </a:rPr>
                          <m:t>𝜃</m:t>
                        </m:r>
                      </m:e>
                    </m:nary>
                    <m:r>
                      <a:rPr lang="en-US" sz="2000" i="1">
                        <a:solidFill>
                          <a:srgbClr val="FEFEFE"/>
                        </a:solidFill>
                        <a:latin typeface="Cambria Math" panose="02040503050406030204" pitchFamily="18" charset="0"/>
                        <a:sym typeface="Comic Sans MS"/>
                      </a:rPr>
                      <m:t>𝑝</m:t>
                    </m:r>
                    <m:d>
                      <m:dPr>
                        <m:ctrlPr>
                          <a:rPr lang="en-US" sz="2000" i="1">
                            <a:solidFill>
                              <a:srgbClr val="FEFEFE"/>
                            </a:solidFill>
                            <a:latin typeface="Cambria Math" panose="02040503050406030204" pitchFamily="18" charset="0"/>
                            <a:sym typeface="Comic Sans MS"/>
                          </a:rPr>
                        </m:ctrlPr>
                      </m:dPr>
                      <m:e>
                        <m:r>
                          <a:rPr lang="en-US" sz="2000" b="0" i="1" smtClean="0">
                            <a:solidFill>
                              <a:srgbClr val="FEFEFE"/>
                            </a:solidFill>
                            <a:latin typeface="Cambria Math" panose="02040503050406030204" pitchFamily="18" charset="0"/>
                            <a:sym typeface="Comic Sans MS"/>
                          </a:rPr>
                          <m:t>𝑋</m:t>
                        </m:r>
                      </m:e>
                      <m:e>
                        <m:r>
                          <a:rPr lang="en-US" sz="2000" b="0" i="1" smtClean="0">
                            <a:solidFill>
                              <a:srgbClr val="FEFEFE"/>
                            </a:solidFill>
                            <a:latin typeface="Cambria Math" panose="02040503050406030204" pitchFamily="18" charset="0"/>
                            <a:sym typeface="Comic Sans MS"/>
                          </a:rPr>
                          <m:t>𝜃</m:t>
                        </m:r>
                      </m:e>
                    </m:d>
                    <m:r>
                      <a:rPr lang="en-US" sz="2000" b="0" i="1" smtClean="0">
                        <a:solidFill>
                          <a:srgbClr val="FEFEFE"/>
                        </a:solidFill>
                        <a:latin typeface="Cambria Math" panose="02040503050406030204" pitchFamily="18" charset="0"/>
                        <a:sym typeface="Comic Sans MS"/>
                      </a:rPr>
                      <m:t>𝑝</m:t>
                    </m:r>
                    <m:d>
                      <m:dPr>
                        <m:ctrlPr>
                          <a:rPr lang="en-US" sz="2000" b="0" i="1" smtClean="0">
                            <a:solidFill>
                              <a:srgbClr val="FEFEFE"/>
                            </a:solidFill>
                            <a:latin typeface="Cambria Math" panose="02040503050406030204" pitchFamily="18" charset="0"/>
                            <a:sym typeface="Comic Sans MS"/>
                          </a:rPr>
                        </m:ctrlPr>
                      </m:dPr>
                      <m:e>
                        <m:r>
                          <a:rPr lang="en-US" sz="2000" b="0" i="1" smtClean="0">
                            <a:solidFill>
                              <a:srgbClr val="FEFEFE"/>
                            </a:solidFill>
                            <a:latin typeface="Cambria Math" panose="02040503050406030204" pitchFamily="18" charset="0"/>
                            <a:sym typeface="Comic Sans MS"/>
                          </a:rPr>
                          <m:t>𝜃</m:t>
                        </m:r>
                      </m:e>
                    </m:d>
                  </m:oMath>
                </a14:m>
                <a:r>
                  <a:rPr lang="en-US" sz="2000" dirty="0">
                    <a:solidFill>
                      <a:srgbClr val="FEFEFE"/>
                    </a:solidFill>
                    <a:latin typeface="Comic Sans MS"/>
                    <a:ea typeface="Comic Sans MS"/>
                    <a:cs typeface="Comic Sans MS"/>
                    <a:sym typeface="Comic Sans MS"/>
                  </a:rPr>
                  <a:t>.</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a:ea typeface="Comic Sans MS"/>
                    <a:cs typeface="Comic Sans MS"/>
                    <a:sym typeface="Comic Sans MS"/>
                  </a:rPr>
                  <a:t>Bayes’ theorem.</a:t>
                </a:r>
              </a:p>
            </p:txBody>
          </p:sp>
        </mc:Choice>
        <mc:Fallback xmlns="">
          <p:sp>
            <p:nvSpPr>
              <p:cNvPr id="4" name="Google Shape;98;g2ebeec5a5ef_1_5">
                <a:extLst>
                  <a:ext uri="{FF2B5EF4-FFF2-40B4-BE49-F238E27FC236}">
                    <a16:creationId xmlns:a16="http://schemas.microsoft.com/office/drawing/2014/main" id="{FD9B0320-DE7A-D703-CF7C-382810E302F5}"/>
                  </a:ext>
                </a:extLst>
              </p:cNvPr>
              <p:cNvSpPr txBox="1">
                <a:spLocks noRot="1" noChangeAspect="1" noMove="1" noResize="1" noEditPoints="1" noAdjustHandles="1" noChangeArrowheads="1" noChangeShapeType="1" noTextEdit="1"/>
              </p:cNvSpPr>
              <p:nvPr/>
            </p:nvSpPr>
            <p:spPr>
              <a:xfrm>
                <a:off x="7161375" y="1980691"/>
                <a:ext cx="4503634" cy="4171618"/>
              </a:xfrm>
              <a:prstGeom prst="rect">
                <a:avLst/>
              </a:prstGeom>
              <a:blipFill>
                <a:blip r:embed="rId3"/>
                <a:stretch>
                  <a:fillRect r="-1408" b="-18541"/>
                </a:stretch>
              </a:blipFill>
              <a:ln>
                <a:noFill/>
              </a:ln>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6B72C91D-6A23-197B-D040-2EA872C5A16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20</a:t>
            </a:fld>
            <a:endParaRPr lang="en-US"/>
          </a:p>
        </p:txBody>
      </p:sp>
    </p:spTree>
    <p:extLst>
      <p:ext uri="{BB962C8B-B14F-4D97-AF65-F5344CB8AC3E}">
        <p14:creationId xmlns:p14="http://schemas.microsoft.com/office/powerpoint/2010/main" val="21066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0EAD7-A6D1-924C-6855-DDA3BD7A6F13}"/>
              </a:ext>
            </a:extLst>
          </p:cNvPr>
          <p:cNvSpPr>
            <a:spLocks noGrp="1"/>
          </p:cNvSpPr>
          <p:nvPr>
            <p:ph type="ctrTitle"/>
          </p:nvPr>
        </p:nvSpPr>
        <p:spPr/>
        <p:txBody>
          <a:bodyPr>
            <a:normAutofit/>
          </a:bodyPr>
          <a:lstStyle/>
          <a:p>
            <a:r>
              <a:rPr lang="en-US" sz="4000" dirty="0">
                <a:latin typeface="Comic Sans MS" panose="030F0902030302020204" pitchFamily="66" charset="0"/>
              </a:rPr>
              <a:t>Maximum Likelihood Fitting</a:t>
            </a:r>
          </a:p>
        </p:txBody>
      </p:sp>
      <p:sp>
        <p:nvSpPr>
          <p:cNvPr id="5" name="Slide Number Placeholder 4">
            <a:extLst>
              <a:ext uri="{FF2B5EF4-FFF2-40B4-BE49-F238E27FC236}">
                <a16:creationId xmlns:a16="http://schemas.microsoft.com/office/drawing/2014/main" id="{07D2BE6A-259A-D9E8-2357-A7560C7109E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21</a:t>
            </a:fld>
            <a:endParaRPr lang="en-US"/>
          </a:p>
        </p:txBody>
      </p:sp>
    </p:spTree>
    <p:extLst>
      <p:ext uri="{BB962C8B-B14F-4D97-AF65-F5344CB8AC3E}">
        <p14:creationId xmlns:p14="http://schemas.microsoft.com/office/powerpoint/2010/main" val="29598353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6F92C-BAC2-646E-4DF2-F3E114F948A5}"/>
              </a:ext>
            </a:extLst>
          </p:cNvPr>
          <p:cNvSpPr>
            <a:spLocks noGrp="1"/>
          </p:cNvSpPr>
          <p:nvPr>
            <p:ph type="title"/>
          </p:nvPr>
        </p:nvSpPr>
        <p:spPr>
          <a:xfrm>
            <a:off x="2231136" y="460490"/>
            <a:ext cx="7729728" cy="1188720"/>
          </a:xfrm>
        </p:spPr>
        <p:txBody>
          <a:bodyPr/>
          <a:lstStyle/>
          <a:p>
            <a:r>
              <a:rPr lang="en-US" dirty="0">
                <a:latin typeface="Comic Sans MS" panose="030F0902030302020204" pitchFamily="66" charset="0"/>
              </a:rPr>
              <a:t>Least-square Fitting</a:t>
            </a:r>
          </a:p>
        </p:txBody>
      </p:sp>
      <mc:AlternateContent xmlns:mc="http://schemas.openxmlformats.org/markup-compatibility/2006" xmlns:a14="http://schemas.microsoft.com/office/drawing/2010/main">
        <mc:Choice Requires="a14">
          <p:sp>
            <p:nvSpPr>
              <p:cNvPr id="3" name="Google Shape;98;g2ebeec5a5ef_1_5">
                <a:extLst>
                  <a:ext uri="{FF2B5EF4-FFF2-40B4-BE49-F238E27FC236}">
                    <a16:creationId xmlns:a16="http://schemas.microsoft.com/office/drawing/2014/main" id="{F73A9A5C-B8B0-D45F-781B-2423C988A66F}"/>
                  </a:ext>
                </a:extLst>
              </p:cNvPr>
              <p:cNvSpPr txBox="1"/>
              <p:nvPr/>
            </p:nvSpPr>
            <p:spPr>
              <a:xfrm>
                <a:off x="816809" y="2068873"/>
                <a:ext cx="6332432" cy="3920499"/>
              </a:xfrm>
              <a:prstGeom prst="rect">
                <a:avLst/>
              </a:prstGeom>
              <a:noFill/>
              <a:ln>
                <a:noFill/>
              </a:ln>
            </p:spPr>
            <p:txBody>
              <a:bodyPr spcFirstLastPara="1" wrap="square" lIns="91425" tIns="91425" rIns="91425" bIns="91425" anchor="t" anchorCtr="0">
                <a:noAutofit/>
              </a:bodyPr>
              <a:lstStyle/>
              <a:p>
                <a:pPr marL="457200" lvl="0" indent="-355600" algn="just" rtl="0">
                  <a:lnSpc>
                    <a:spcPct val="115000"/>
                  </a:lnSpc>
                  <a:spcBef>
                    <a:spcPts val="0"/>
                  </a:spcBef>
                  <a:spcAft>
                    <a:spcPts val="0"/>
                  </a:spcAft>
                  <a:buClr>
                    <a:srgbClr val="FEFEFE"/>
                  </a:buClr>
                  <a:buSzPts val="2000"/>
                  <a:buFont typeface="Comic Sans MS"/>
                  <a:buChar char="●"/>
                </a:pPr>
                <a:r>
                  <a:rPr lang="en-US" sz="2000" dirty="0">
                    <a:solidFill>
                      <a:srgbClr val="FEFEFE"/>
                    </a:solidFill>
                    <a:latin typeface="Comic Sans MS" panose="030F0902030302020204" pitchFamily="66" charset="0"/>
                    <a:ea typeface="Comic Sans MS"/>
                    <a:cs typeface="Comic Sans MS"/>
                    <a:sym typeface="Comic Sans MS"/>
                  </a:rPr>
                  <a:t>Residual: </a:t>
                </a:r>
              </a:p>
              <a:p>
                <a:pPr marL="905256" lvl="1" indent="-342900" algn="just">
                  <a:lnSpc>
                    <a:spcPct val="115000"/>
                  </a:lnSpc>
                  <a:buClr>
                    <a:srgbClr val="FEFEFE"/>
                  </a:buClr>
                  <a:buSzPts val="2000"/>
                  <a:buFontTx/>
                  <a:buChar char="-"/>
                </a:pPr>
                <a14:m>
                  <m:oMath xmlns:m="http://schemas.openxmlformats.org/officeDocument/2006/math">
                    <m:sSup>
                      <m:sSupPr>
                        <m:ctrlPr>
                          <a:rPr lang="en-US" sz="2000" b="0" i="1" smtClean="0">
                            <a:solidFill>
                              <a:srgbClr val="FEFEFE"/>
                            </a:solidFill>
                            <a:latin typeface="Cambria Math" panose="02040503050406030204" pitchFamily="18" charset="0"/>
                            <a:ea typeface="Comic Sans MS"/>
                            <a:cs typeface="Comic Sans MS"/>
                            <a:sym typeface="Comic Sans MS"/>
                          </a:rPr>
                        </m:ctrlPr>
                      </m:sSupPr>
                      <m:e>
                        <m:r>
                          <a:rPr lang="en-US" sz="2000" b="0" i="1" smtClean="0">
                            <a:solidFill>
                              <a:srgbClr val="FEFEFE"/>
                            </a:solidFill>
                            <a:latin typeface="Cambria Math" panose="02040503050406030204" pitchFamily="18" charset="0"/>
                            <a:ea typeface="Comic Sans MS"/>
                            <a:cs typeface="Comic Sans MS"/>
                            <a:sym typeface="Comic Sans MS"/>
                          </a:rPr>
                          <m:t>𝜒</m:t>
                        </m:r>
                      </m:e>
                      <m:sup>
                        <m:r>
                          <a:rPr lang="en-US" sz="2000" b="0" i="1" smtClean="0">
                            <a:solidFill>
                              <a:srgbClr val="FEFEFE"/>
                            </a:solidFill>
                            <a:latin typeface="Cambria Math" panose="02040503050406030204" pitchFamily="18" charset="0"/>
                            <a:ea typeface="Comic Sans MS"/>
                            <a:cs typeface="Comic Sans MS"/>
                            <a:sym typeface="Comic Sans MS"/>
                          </a:rPr>
                          <m:t>2</m:t>
                        </m:r>
                      </m:sup>
                    </m:sSup>
                    <m:d>
                      <m:dPr>
                        <m:ctrlPr>
                          <a:rPr lang="en-US" sz="2000" b="0" i="1" smtClean="0">
                            <a:solidFill>
                              <a:srgbClr val="FEFEFE"/>
                            </a:solidFill>
                            <a:latin typeface="Cambria Math" panose="02040503050406030204" pitchFamily="18" charset="0"/>
                            <a:ea typeface="Comic Sans MS"/>
                            <a:cs typeface="Comic Sans MS"/>
                            <a:sym typeface="Comic Sans MS"/>
                          </a:rPr>
                        </m:ctrlPr>
                      </m:dPr>
                      <m:e>
                        <m:r>
                          <a:rPr lang="en-US" sz="2000" b="0" i="1" smtClean="0">
                            <a:solidFill>
                              <a:srgbClr val="FEFEFE"/>
                            </a:solidFill>
                            <a:latin typeface="Cambria Math" panose="02040503050406030204" pitchFamily="18" charset="0"/>
                            <a:ea typeface="Comic Sans MS"/>
                            <a:cs typeface="Comic Sans MS"/>
                            <a:sym typeface="Comic Sans MS"/>
                          </a:rPr>
                          <m:t>𝜃</m:t>
                        </m:r>
                      </m:e>
                    </m:d>
                    <m:r>
                      <a:rPr lang="en-US" sz="2000" b="0" i="1" smtClean="0">
                        <a:solidFill>
                          <a:srgbClr val="FEFEFE"/>
                        </a:solidFill>
                        <a:latin typeface="Cambria Math" panose="02040503050406030204" pitchFamily="18" charset="0"/>
                        <a:ea typeface="Comic Sans MS"/>
                        <a:cs typeface="Comic Sans MS"/>
                        <a:sym typeface="Comic Sans MS"/>
                      </a:rPr>
                      <m:t>=</m:t>
                    </m:r>
                    <m:nary>
                      <m:naryPr>
                        <m:chr m:val="∑"/>
                        <m:ctrlPr>
                          <a:rPr lang="en-US" sz="2000" b="0" i="1" smtClean="0">
                            <a:solidFill>
                              <a:srgbClr val="FEFEFE"/>
                            </a:solidFill>
                            <a:latin typeface="Cambria Math" panose="02040503050406030204" pitchFamily="18" charset="0"/>
                            <a:sym typeface="Comic Sans MS"/>
                          </a:rPr>
                        </m:ctrlPr>
                      </m:naryPr>
                      <m:sub>
                        <m:r>
                          <m:rPr>
                            <m:brk m:alnAt="23"/>
                          </m:rPr>
                          <a:rPr lang="en-US" sz="2000" b="0" i="1" smtClean="0">
                            <a:solidFill>
                              <a:srgbClr val="FEFEFE"/>
                            </a:solidFill>
                            <a:latin typeface="Cambria Math" panose="02040503050406030204" pitchFamily="18" charset="0"/>
                            <a:sym typeface="Comic Sans MS"/>
                          </a:rPr>
                          <m:t>𝑖</m:t>
                        </m:r>
                        <m:r>
                          <a:rPr lang="en-US" sz="2000" b="0" i="1" smtClean="0">
                            <a:solidFill>
                              <a:srgbClr val="FEFEFE"/>
                            </a:solidFill>
                            <a:latin typeface="Cambria Math" panose="02040503050406030204" pitchFamily="18" charset="0"/>
                            <a:sym typeface="Comic Sans MS"/>
                          </a:rPr>
                          <m:t>=1</m:t>
                        </m:r>
                      </m:sub>
                      <m:sup>
                        <m:r>
                          <a:rPr lang="en-US" sz="2000" b="0" i="1" smtClean="0">
                            <a:solidFill>
                              <a:srgbClr val="FEFEFE"/>
                            </a:solidFill>
                            <a:latin typeface="Cambria Math" panose="02040503050406030204" pitchFamily="18" charset="0"/>
                            <a:sym typeface="Comic Sans MS"/>
                          </a:rPr>
                          <m:t>𝑁</m:t>
                        </m:r>
                      </m:sup>
                      <m:e>
                        <m:sSup>
                          <m:sSupPr>
                            <m:ctrlPr>
                              <a:rPr lang="en-US" sz="2000" b="0" i="1" smtClean="0">
                                <a:solidFill>
                                  <a:srgbClr val="FEFEFE"/>
                                </a:solidFill>
                                <a:latin typeface="Cambria Math" panose="02040503050406030204" pitchFamily="18" charset="0"/>
                                <a:sym typeface="Comic Sans MS"/>
                              </a:rPr>
                            </m:ctrlPr>
                          </m:sSupPr>
                          <m:e>
                            <m:d>
                              <m:dPr>
                                <m:ctrlPr>
                                  <a:rPr lang="en-US" sz="2000" b="0" i="1" smtClean="0">
                                    <a:solidFill>
                                      <a:srgbClr val="FEFEFE"/>
                                    </a:solidFill>
                                    <a:latin typeface="Cambria Math" panose="02040503050406030204" pitchFamily="18" charset="0"/>
                                    <a:sym typeface="Comic Sans MS"/>
                                  </a:rPr>
                                </m:ctrlPr>
                              </m:dPr>
                              <m:e>
                                <m:sSub>
                                  <m:sSubPr>
                                    <m:ctrlPr>
                                      <a:rPr lang="en-US" sz="2000" b="0" i="1" smtClean="0">
                                        <a:solidFill>
                                          <a:srgbClr val="FEFEFE"/>
                                        </a:solidFill>
                                        <a:latin typeface="Cambria Math" panose="02040503050406030204" pitchFamily="18" charset="0"/>
                                        <a:sym typeface="Comic Sans MS"/>
                                      </a:rPr>
                                    </m:ctrlPr>
                                  </m:sSubPr>
                                  <m:e>
                                    <m:r>
                                      <a:rPr lang="en-US" sz="2000" b="0" i="1" smtClean="0">
                                        <a:solidFill>
                                          <a:srgbClr val="FEFEFE"/>
                                        </a:solidFill>
                                        <a:latin typeface="Cambria Math" panose="02040503050406030204" pitchFamily="18" charset="0"/>
                                        <a:sym typeface="Comic Sans MS"/>
                                      </a:rPr>
                                      <m:t>𝑦</m:t>
                                    </m:r>
                                  </m:e>
                                  <m:sub>
                                    <m:r>
                                      <a:rPr lang="en-US" sz="2000" b="0" i="1" smtClean="0">
                                        <a:solidFill>
                                          <a:srgbClr val="FEFEFE"/>
                                        </a:solidFill>
                                        <a:latin typeface="Cambria Math" panose="02040503050406030204" pitchFamily="18" charset="0"/>
                                        <a:sym typeface="Comic Sans MS"/>
                                      </a:rPr>
                                      <m:t>𝑖</m:t>
                                    </m:r>
                                  </m:sub>
                                </m:sSub>
                                <m:r>
                                  <a:rPr lang="en-US" sz="2000" b="0" i="1" smtClean="0">
                                    <a:solidFill>
                                      <a:srgbClr val="FEFEFE"/>
                                    </a:solidFill>
                                    <a:latin typeface="Cambria Math" panose="02040503050406030204" pitchFamily="18" charset="0"/>
                                    <a:sym typeface="Comic Sans MS"/>
                                  </a:rPr>
                                  <m:t>−</m:t>
                                </m:r>
                                <m:sSub>
                                  <m:sSubPr>
                                    <m:ctrlPr>
                                      <a:rPr lang="en-US" sz="2000" b="0" i="1" smtClean="0">
                                        <a:solidFill>
                                          <a:srgbClr val="FEFEFE"/>
                                        </a:solidFill>
                                        <a:latin typeface="Cambria Math" panose="02040503050406030204" pitchFamily="18" charset="0"/>
                                        <a:sym typeface="Comic Sans MS"/>
                                      </a:rPr>
                                    </m:ctrlPr>
                                  </m:sSubPr>
                                  <m:e>
                                    <m:acc>
                                      <m:accPr>
                                        <m:chr m:val="̂"/>
                                        <m:ctrlPr>
                                          <a:rPr lang="en-US" sz="2000" b="0" i="1" smtClean="0">
                                            <a:solidFill>
                                              <a:srgbClr val="FEFEFE"/>
                                            </a:solidFill>
                                            <a:latin typeface="Cambria Math" panose="02040503050406030204" pitchFamily="18" charset="0"/>
                                            <a:sym typeface="Comic Sans MS"/>
                                          </a:rPr>
                                        </m:ctrlPr>
                                      </m:accPr>
                                      <m:e>
                                        <m:r>
                                          <a:rPr lang="en-US" sz="2000" b="0" i="1" smtClean="0">
                                            <a:solidFill>
                                              <a:srgbClr val="FEFEFE"/>
                                            </a:solidFill>
                                            <a:latin typeface="Cambria Math" panose="02040503050406030204" pitchFamily="18" charset="0"/>
                                            <a:sym typeface="Comic Sans MS"/>
                                          </a:rPr>
                                          <m:t>𝑦</m:t>
                                        </m:r>
                                      </m:e>
                                    </m:acc>
                                  </m:e>
                                  <m:sub>
                                    <m:r>
                                      <a:rPr lang="en-US" sz="2000" b="0" i="1" smtClean="0">
                                        <a:solidFill>
                                          <a:srgbClr val="FEFEFE"/>
                                        </a:solidFill>
                                        <a:latin typeface="Cambria Math" panose="02040503050406030204" pitchFamily="18" charset="0"/>
                                        <a:sym typeface="Comic Sans MS"/>
                                      </a:rPr>
                                      <m:t>𝑖</m:t>
                                    </m:r>
                                  </m:sub>
                                </m:sSub>
                                <m:d>
                                  <m:dPr>
                                    <m:ctrlPr>
                                      <a:rPr lang="en-US" sz="2000" b="0" i="1" smtClean="0">
                                        <a:solidFill>
                                          <a:srgbClr val="FEFEFE"/>
                                        </a:solidFill>
                                        <a:latin typeface="Cambria Math" panose="02040503050406030204" pitchFamily="18" charset="0"/>
                                        <a:sym typeface="Comic Sans MS"/>
                                      </a:rPr>
                                    </m:ctrlPr>
                                  </m:dPr>
                                  <m:e>
                                    <m:r>
                                      <a:rPr lang="en-US" sz="2000" b="0" i="1" smtClean="0">
                                        <a:solidFill>
                                          <a:srgbClr val="FEFEFE"/>
                                        </a:solidFill>
                                        <a:latin typeface="Cambria Math" panose="02040503050406030204" pitchFamily="18" charset="0"/>
                                        <a:sym typeface="Comic Sans MS"/>
                                      </a:rPr>
                                      <m:t>𝜃</m:t>
                                    </m:r>
                                  </m:e>
                                </m:d>
                              </m:e>
                            </m:d>
                          </m:e>
                          <m:sup>
                            <m:r>
                              <a:rPr lang="en-US" sz="2000" b="0" i="1" smtClean="0">
                                <a:solidFill>
                                  <a:srgbClr val="FEFEFE"/>
                                </a:solidFill>
                                <a:latin typeface="Cambria Math" panose="02040503050406030204" pitchFamily="18" charset="0"/>
                                <a:sym typeface="Comic Sans MS"/>
                              </a:rPr>
                              <m:t>2</m:t>
                            </m:r>
                          </m:sup>
                        </m:sSup>
                      </m:e>
                    </m:nary>
                  </m:oMath>
                </a14:m>
                <a:endParaRPr lang="en-US" sz="2000" b="0" i="1" dirty="0">
                  <a:solidFill>
                    <a:srgbClr val="FEFEFE"/>
                  </a:solidFill>
                  <a:latin typeface="Comic Sans MS" panose="030F0902030302020204" pitchFamily="66" charset="0"/>
                  <a:sym typeface="Comic Sans MS"/>
                </a:endParaRPr>
              </a:p>
              <a:p>
                <a:pPr marL="905256" lvl="1" indent="-342900" algn="just">
                  <a:lnSpc>
                    <a:spcPct val="115000"/>
                  </a:lnSpc>
                  <a:buClr>
                    <a:srgbClr val="FEFEFE"/>
                  </a:buClr>
                  <a:buSzPts val="2000"/>
                  <a:buFontTx/>
                  <a:buChar char="-"/>
                </a:pPr>
                <a14:m>
                  <m:oMath xmlns:m="http://schemas.openxmlformats.org/officeDocument/2006/math">
                    <m:sSub>
                      <m:sSubPr>
                        <m:ctrlPr>
                          <a:rPr lang="en-US" sz="2000" b="0" i="1" smtClean="0">
                            <a:solidFill>
                              <a:srgbClr val="FEFEFE"/>
                            </a:solidFill>
                            <a:latin typeface="Cambria Math" panose="02040503050406030204" pitchFamily="18" charset="0"/>
                            <a:sym typeface="Comic Sans MS"/>
                          </a:rPr>
                        </m:ctrlPr>
                      </m:sSubPr>
                      <m:e>
                        <m:acc>
                          <m:accPr>
                            <m:chr m:val="̂"/>
                            <m:ctrlPr>
                              <a:rPr lang="en-US" sz="2000" b="0" i="1" smtClean="0">
                                <a:solidFill>
                                  <a:srgbClr val="FEFEFE"/>
                                </a:solidFill>
                                <a:latin typeface="Cambria Math" panose="02040503050406030204" pitchFamily="18" charset="0"/>
                                <a:sym typeface="Comic Sans MS"/>
                              </a:rPr>
                            </m:ctrlPr>
                          </m:accPr>
                          <m:e>
                            <m:r>
                              <a:rPr lang="en-US" sz="2000" b="0" i="1" smtClean="0">
                                <a:solidFill>
                                  <a:srgbClr val="FEFEFE"/>
                                </a:solidFill>
                                <a:latin typeface="Cambria Math" panose="02040503050406030204" pitchFamily="18" charset="0"/>
                                <a:sym typeface="Comic Sans MS"/>
                              </a:rPr>
                              <m:t>𝑦</m:t>
                            </m:r>
                          </m:e>
                        </m:acc>
                      </m:e>
                      <m:sub>
                        <m:r>
                          <a:rPr lang="en-US" sz="2000" b="0" i="1" smtClean="0">
                            <a:solidFill>
                              <a:srgbClr val="FEFEFE"/>
                            </a:solidFill>
                            <a:latin typeface="Cambria Math" panose="02040503050406030204" pitchFamily="18" charset="0"/>
                            <a:sym typeface="Comic Sans MS"/>
                          </a:rPr>
                          <m:t>𝑖</m:t>
                        </m:r>
                      </m:sub>
                    </m:sSub>
                    <m:d>
                      <m:dPr>
                        <m:ctrlPr>
                          <a:rPr lang="en-US" sz="2000" b="0" i="1" smtClean="0">
                            <a:solidFill>
                              <a:srgbClr val="FEFEFE"/>
                            </a:solidFill>
                            <a:latin typeface="Cambria Math" panose="02040503050406030204" pitchFamily="18" charset="0"/>
                            <a:sym typeface="Comic Sans MS"/>
                          </a:rPr>
                        </m:ctrlPr>
                      </m:dPr>
                      <m:e>
                        <m:r>
                          <a:rPr lang="en-US" sz="2000" b="0" i="1" smtClean="0">
                            <a:solidFill>
                              <a:srgbClr val="FEFEFE"/>
                            </a:solidFill>
                            <a:latin typeface="Cambria Math" panose="02040503050406030204" pitchFamily="18" charset="0"/>
                            <a:sym typeface="Comic Sans MS"/>
                          </a:rPr>
                          <m:t>𝜃</m:t>
                        </m:r>
                      </m:e>
                    </m:d>
                    <m:r>
                      <a:rPr lang="en-US" sz="2000" b="0" i="1" smtClean="0">
                        <a:solidFill>
                          <a:srgbClr val="FEFEFE"/>
                        </a:solidFill>
                        <a:latin typeface="Cambria Math" panose="02040503050406030204" pitchFamily="18" charset="0"/>
                        <a:sym typeface="Comic Sans MS"/>
                      </a:rPr>
                      <m:t>=</m:t>
                    </m:r>
                    <m:r>
                      <a:rPr lang="en-US" sz="2000" b="0" i="1" smtClean="0">
                        <a:solidFill>
                          <a:srgbClr val="FEFEFE"/>
                        </a:solidFill>
                        <a:latin typeface="Cambria Math" panose="02040503050406030204" pitchFamily="18" charset="0"/>
                        <a:sym typeface="Comic Sans MS"/>
                      </a:rPr>
                      <m:t>𝑓</m:t>
                    </m:r>
                    <m:d>
                      <m:dPr>
                        <m:ctrlPr>
                          <a:rPr lang="en-US" sz="2000" b="0" i="1" smtClean="0">
                            <a:solidFill>
                              <a:srgbClr val="FEFEFE"/>
                            </a:solidFill>
                            <a:latin typeface="Cambria Math" panose="02040503050406030204" pitchFamily="18" charset="0"/>
                            <a:sym typeface="Comic Sans MS"/>
                          </a:rPr>
                        </m:ctrlPr>
                      </m:dPr>
                      <m:e>
                        <m:sSub>
                          <m:sSubPr>
                            <m:ctrlPr>
                              <a:rPr lang="en-US" sz="2000" b="0" i="1" smtClean="0">
                                <a:solidFill>
                                  <a:srgbClr val="FEFEFE"/>
                                </a:solidFill>
                                <a:latin typeface="Cambria Math" panose="02040503050406030204" pitchFamily="18" charset="0"/>
                                <a:sym typeface="Comic Sans MS"/>
                              </a:rPr>
                            </m:ctrlPr>
                          </m:sSubPr>
                          <m:e>
                            <m:r>
                              <a:rPr lang="en-US" sz="2000" b="0" i="1" smtClean="0">
                                <a:solidFill>
                                  <a:srgbClr val="FEFEFE"/>
                                </a:solidFill>
                                <a:latin typeface="Cambria Math" panose="02040503050406030204" pitchFamily="18" charset="0"/>
                                <a:sym typeface="Comic Sans MS"/>
                              </a:rPr>
                              <m:t>𝑥</m:t>
                            </m:r>
                          </m:e>
                          <m:sub>
                            <m:r>
                              <a:rPr lang="en-US" sz="2000" b="0" i="1" smtClean="0">
                                <a:solidFill>
                                  <a:srgbClr val="FEFEFE"/>
                                </a:solidFill>
                                <a:latin typeface="Cambria Math" panose="02040503050406030204" pitchFamily="18" charset="0"/>
                                <a:sym typeface="Comic Sans MS"/>
                              </a:rPr>
                              <m:t>𝑖</m:t>
                            </m:r>
                          </m:sub>
                        </m:sSub>
                        <m:r>
                          <a:rPr lang="en-US" sz="2000" b="0" i="1" smtClean="0">
                            <a:solidFill>
                              <a:srgbClr val="FEFEFE"/>
                            </a:solidFill>
                            <a:latin typeface="Cambria Math" panose="02040503050406030204" pitchFamily="18" charset="0"/>
                            <a:sym typeface="Comic Sans MS"/>
                          </a:rPr>
                          <m:t>,</m:t>
                        </m:r>
                        <m:r>
                          <a:rPr lang="en-US" sz="2000" b="0" i="1" smtClean="0">
                            <a:solidFill>
                              <a:srgbClr val="FEFEFE"/>
                            </a:solidFill>
                            <a:latin typeface="Cambria Math" panose="02040503050406030204" pitchFamily="18" charset="0"/>
                            <a:sym typeface="Comic Sans MS"/>
                          </a:rPr>
                          <m:t>𝜃</m:t>
                        </m:r>
                      </m:e>
                    </m:d>
                  </m:oMath>
                </a14:m>
                <a:r>
                  <a:rPr lang="en-US" sz="2000" b="0" dirty="0">
                    <a:solidFill>
                      <a:srgbClr val="FEFEFE"/>
                    </a:solidFill>
                    <a:latin typeface="Comic Sans MS" panose="030F0902030302020204" pitchFamily="66" charset="0"/>
                    <a:sym typeface="Comic Sans MS"/>
                  </a:rPr>
                  <a:t>.</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ea typeface="Comic Sans MS"/>
                    <a:cs typeface="Comic Sans MS"/>
                    <a:sym typeface="Comic Sans MS"/>
                  </a:rPr>
                  <a:t>Least-square fitting criterion: minimize the residual to find the ”best fit” parameters/prior </a:t>
                </a:r>
                <a14:m>
                  <m:oMath xmlns:m="http://schemas.openxmlformats.org/officeDocument/2006/math">
                    <m:r>
                      <a:rPr lang="en-US" sz="2000" b="0" i="1" smtClean="0">
                        <a:solidFill>
                          <a:srgbClr val="FEFEFE"/>
                        </a:solidFill>
                        <a:latin typeface="Cambria Math" panose="02040503050406030204" pitchFamily="18" charset="0"/>
                        <a:ea typeface="Comic Sans MS"/>
                        <a:cs typeface="Comic Sans MS"/>
                        <a:sym typeface="Comic Sans MS"/>
                      </a:rPr>
                      <m:t>𝜃</m:t>
                    </m:r>
                  </m:oMath>
                </a14:m>
                <a:r>
                  <a:rPr lang="en-US" sz="2000" dirty="0">
                    <a:solidFill>
                      <a:srgbClr val="FEFEFE"/>
                    </a:solidFill>
                    <a:latin typeface="Comic Sans MS" panose="030F0902030302020204" pitchFamily="66" charset="0"/>
                    <a:ea typeface="Comic Sans MS"/>
                    <a:cs typeface="Comic Sans MS"/>
                    <a:sym typeface="Comic Sans MS"/>
                  </a:rPr>
                  <a:t>.</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ea typeface="Comic Sans MS"/>
                    <a:cs typeface="Comic Sans MS"/>
                    <a:sym typeface="Comic Sans MS"/>
                  </a:rPr>
                  <a:t>With errors</a:t>
                </a:r>
              </a:p>
              <a:p>
                <a:pPr marL="905256" lvl="0" indent="-342900" algn="just">
                  <a:lnSpc>
                    <a:spcPct val="115000"/>
                  </a:lnSpc>
                  <a:spcBef>
                    <a:spcPts val="1000"/>
                  </a:spcBef>
                  <a:buClr>
                    <a:srgbClr val="FEFEFE"/>
                  </a:buClr>
                  <a:buSzPts val="2000"/>
                  <a:buFontTx/>
                  <a:buChar char="-"/>
                </a:pPr>
                <a14:m>
                  <m:oMath xmlns:m="http://schemas.openxmlformats.org/officeDocument/2006/math">
                    <m:sSup>
                      <m:sSupPr>
                        <m:ctrlPr>
                          <a:rPr lang="en-US" sz="2000" i="1">
                            <a:solidFill>
                              <a:srgbClr val="FEFEFE"/>
                            </a:solidFill>
                            <a:latin typeface="Cambria Math" panose="02040503050406030204" pitchFamily="18" charset="0"/>
                            <a:ea typeface="Comic Sans MS"/>
                            <a:cs typeface="Comic Sans MS"/>
                            <a:sym typeface="Comic Sans MS"/>
                          </a:rPr>
                        </m:ctrlPr>
                      </m:sSupPr>
                      <m:e>
                        <m:r>
                          <a:rPr lang="en-US" sz="2000" i="1">
                            <a:solidFill>
                              <a:srgbClr val="FEFEFE"/>
                            </a:solidFill>
                            <a:latin typeface="Cambria Math" panose="02040503050406030204" pitchFamily="18" charset="0"/>
                            <a:ea typeface="Comic Sans MS"/>
                            <a:cs typeface="Comic Sans MS"/>
                            <a:sym typeface="Comic Sans MS"/>
                          </a:rPr>
                          <m:t>𝜒</m:t>
                        </m:r>
                      </m:e>
                      <m:sup>
                        <m:r>
                          <a:rPr lang="en-US" sz="2000" i="1">
                            <a:solidFill>
                              <a:srgbClr val="FEFEFE"/>
                            </a:solidFill>
                            <a:latin typeface="Cambria Math" panose="02040503050406030204" pitchFamily="18" charset="0"/>
                            <a:ea typeface="Comic Sans MS"/>
                            <a:cs typeface="Comic Sans MS"/>
                            <a:sym typeface="Comic Sans MS"/>
                          </a:rPr>
                          <m:t>2</m:t>
                        </m:r>
                      </m:sup>
                    </m:sSup>
                    <m:d>
                      <m:dPr>
                        <m:ctrlPr>
                          <a:rPr lang="en-US" sz="2000" i="1">
                            <a:solidFill>
                              <a:srgbClr val="FEFEFE"/>
                            </a:solidFill>
                            <a:latin typeface="Cambria Math" panose="02040503050406030204" pitchFamily="18" charset="0"/>
                            <a:ea typeface="Comic Sans MS"/>
                            <a:cs typeface="Comic Sans MS"/>
                            <a:sym typeface="Comic Sans MS"/>
                          </a:rPr>
                        </m:ctrlPr>
                      </m:dPr>
                      <m:e>
                        <m:r>
                          <a:rPr lang="en-US" sz="2000" i="1">
                            <a:solidFill>
                              <a:srgbClr val="FEFEFE"/>
                            </a:solidFill>
                            <a:latin typeface="Cambria Math" panose="02040503050406030204" pitchFamily="18" charset="0"/>
                            <a:ea typeface="Comic Sans MS"/>
                            <a:cs typeface="Comic Sans MS"/>
                            <a:sym typeface="Comic Sans MS"/>
                          </a:rPr>
                          <m:t>𝜃</m:t>
                        </m:r>
                      </m:e>
                    </m:d>
                    <m:r>
                      <a:rPr lang="en-US" sz="2000" i="1">
                        <a:solidFill>
                          <a:srgbClr val="FEFEFE"/>
                        </a:solidFill>
                        <a:latin typeface="Cambria Math" panose="02040503050406030204" pitchFamily="18" charset="0"/>
                        <a:ea typeface="Comic Sans MS"/>
                        <a:cs typeface="Comic Sans MS"/>
                        <a:sym typeface="Comic Sans MS"/>
                      </a:rPr>
                      <m:t>=</m:t>
                    </m:r>
                    <m:nary>
                      <m:naryPr>
                        <m:chr m:val="∑"/>
                        <m:ctrlPr>
                          <a:rPr lang="en-US" sz="2000" i="1" smtClean="0">
                            <a:solidFill>
                              <a:srgbClr val="FEFEFE"/>
                            </a:solidFill>
                            <a:latin typeface="Cambria Math" panose="02040503050406030204" pitchFamily="18" charset="0"/>
                            <a:sym typeface="Comic Sans MS"/>
                          </a:rPr>
                        </m:ctrlPr>
                      </m:naryPr>
                      <m:sub>
                        <m:r>
                          <m:rPr>
                            <m:brk m:alnAt="23"/>
                          </m:rPr>
                          <a:rPr lang="en-US" sz="2000" b="0" i="1" smtClean="0">
                            <a:solidFill>
                              <a:srgbClr val="FEFEFE"/>
                            </a:solidFill>
                            <a:latin typeface="Cambria Math" panose="02040503050406030204" pitchFamily="18" charset="0"/>
                            <a:sym typeface="Comic Sans MS"/>
                          </a:rPr>
                          <m:t>𝑖</m:t>
                        </m:r>
                        <m:r>
                          <a:rPr lang="en-US" sz="2000" b="0" i="1" smtClean="0">
                            <a:solidFill>
                              <a:srgbClr val="FEFEFE"/>
                            </a:solidFill>
                            <a:latin typeface="Cambria Math" panose="02040503050406030204" pitchFamily="18" charset="0"/>
                            <a:sym typeface="Comic Sans MS"/>
                          </a:rPr>
                          <m:t>=1</m:t>
                        </m:r>
                      </m:sub>
                      <m:sup>
                        <m:r>
                          <a:rPr lang="en-US" sz="2000" b="0" i="1" smtClean="0">
                            <a:solidFill>
                              <a:srgbClr val="FEFEFE"/>
                            </a:solidFill>
                            <a:latin typeface="Cambria Math" panose="02040503050406030204" pitchFamily="18" charset="0"/>
                            <a:sym typeface="Comic Sans MS"/>
                          </a:rPr>
                          <m:t>𝑁</m:t>
                        </m:r>
                      </m:sup>
                      <m:e>
                        <m:f>
                          <m:fPr>
                            <m:ctrlPr>
                              <a:rPr lang="en-US" sz="2000" i="1">
                                <a:solidFill>
                                  <a:srgbClr val="FEFEFE"/>
                                </a:solidFill>
                                <a:latin typeface="Cambria Math" panose="02040503050406030204" pitchFamily="18" charset="0"/>
                                <a:sym typeface="Comic Sans MS"/>
                              </a:rPr>
                            </m:ctrlPr>
                          </m:fPr>
                          <m:num>
                            <m:sSup>
                              <m:sSupPr>
                                <m:ctrlPr>
                                  <a:rPr lang="en-US" sz="2000" i="1">
                                    <a:solidFill>
                                      <a:srgbClr val="FEFEFE"/>
                                    </a:solidFill>
                                    <a:latin typeface="Cambria Math" panose="02040503050406030204" pitchFamily="18" charset="0"/>
                                    <a:sym typeface="Comic Sans MS"/>
                                  </a:rPr>
                                </m:ctrlPr>
                              </m:sSupPr>
                              <m:e>
                                <m:d>
                                  <m:dPr>
                                    <m:ctrlPr>
                                      <a:rPr lang="en-US" sz="2000" i="1">
                                        <a:solidFill>
                                          <a:srgbClr val="FEFEFE"/>
                                        </a:solidFill>
                                        <a:latin typeface="Cambria Math" panose="02040503050406030204" pitchFamily="18" charset="0"/>
                                        <a:sym typeface="Comic Sans MS"/>
                                      </a:rPr>
                                    </m:ctrlPr>
                                  </m:dPr>
                                  <m:e>
                                    <m:sSub>
                                      <m:sSubPr>
                                        <m:ctrlPr>
                                          <a:rPr lang="en-US" sz="2000" i="1">
                                            <a:solidFill>
                                              <a:srgbClr val="FEFEFE"/>
                                            </a:solidFill>
                                            <a:latin typeface="Cambria Math" panose="02040503050406030204" pitchFamily="18" charset="0"/>
                                            <a:sym typeface="Comic Sans MS"/>
                                          </a:rPr>
                                        </m:ctrlPr>
                                      </m:sSubPr>
                                      <m:e>
                                        <m:r>
                                          <a:rPr lang="en-US" sz="2000" i="1">
                                            <a:solidFill>
                                              <a:srgbClr val="FEFEFE"/>
                                            </a:solidFill>
                                            <a:latin typeface="Cambria Math" panose="02040503050406030204" pitchFamily="18" charset="0"/>
                                            <a:sym typeface="Comic Sans MS"/>
                                          </a:rPr>
                                          <m:t>𝑦</m:t>
                                        </m:r>
                                      </m:e>
                                      <m:sub>
                                        <m:r>
                                          <a:rPr lang="en-US" sz="2000" i="1">
                                            <a:solidFill>
                                              <a:srgbClr val="FEFEFE"/>
                                            </a:solidFill>
                                            <a:latin typeface="Cambria Math" panose="02040503050406030204" pitchFamily="18" charset="0"/>
                                            <a:sym typeface="Comic Sans MS"/>
                                          </a:rPr>
                                          <m:t>𝑖</m:t>
                                        </m:r>
                                      </m:sub>
                                    </m:sSub>
                                    <m:r>
                                      <a:rPr lang="en-US" sz="2000" i="1">
                                        <a:solidFill>
                                          <a:srgbClr val="FEFEFE"/>
                                        </a:solidFill>
                                        <a:latin typeface="Cambria Math" panose="02040503050406030204" pitchFamily="18" charset="0"/>
                                        <a:sym typeface="Comic Sans MS"/>
                                      </a:rPr>
                                      <m:t>−</m:t>
                                    </m:r>
                                    <m:sSub>
                                      <m:sSubPr>
                                        <m:ctrlPr>
                                          <a:rPr lang="en-US" sz="2000" i="1">
                                            <a:solidFill>
                                              <a:srgbClr val="FEFEFE"/>
                                            </a:solidFill>
                                            <a:latin typeface="Cambria Math" panose="02040503050406030204" pitchFamily="18" charset="0"/>
                                            <a:sym typeface="Comic Sans MS"/>
                                          </a:rPr>
                                        </m:ctrlPr>
                                      </m:sSubPr>
                                      <m:e>
                                        <m:acc>
                                          <m:accPr>
                                            <m:chr m:val="̂"/>
                                            <m:ctrlPr>
                                              <a:rPr lang="en-US" sz="2000" i="1">
                                                <a:solidFill>
                                                  <a:srgbClr val="FEFEFE"/>
                                                </a:solidFill>
                                                <a:latin typeface="Cambria Math" panose="02040503050406030204" pitchFamily="18" charset="0"/>
                                                <a:sym typeface="Comic Sans MS"/>
                                              </a:rPr>
                                            </m:ctrlPr>
                                          </m:accPr>
                                          <m:e>
                                            <m:r>
                                              <a:rPr lang="en-US" sz="2000" i="1">
                                                <a:solidFill>
                                                  <a:srgbClr val="FEFEFE"/>
                                                </a:solidFill>
                                                <a:latin typeface="Cambria Math" panose="02040503050406030204" pitchFamily="18" charset="0"/>
                                                <a:sym typeface="Comic Sans MS"/>
                                              </a:rPr>
                                              <m:t>𝑦</m:t>
                                            </m:r>
                                          </m:e>
                                        </m:acc>
                                      </m:e>
                                      <m:sub>
                                        <m:r>
                                          <a:rPr lang="en-US" sz="2000" i="1">
                                            <a:solidFill>
                                              <a:srgbClr val="FEFEFE"/>
                                            </a:solidFill>
                                            <a:latin typeface="Cambria Math" panose="02040503050406030204" pitchFamily="18" charset="0"/>
                                            <a:sym typeface="Comic Sans MS"/>
                                          </a:rPr>
                                          <m:t>𝑖</m:t>
                                        </m:r>
                                      </m:sub>
                                    </m:sSub>
                                    <m:d>
                                      <m:dPr>
                                        <m:ctrlPr>
                                          <a:rPr lang="en-US" sz="2000" i="1">
                                            <a:solidFill>
                                              <a:srgbClr val="FEFEFE"/>
                                            </a:solidFill>
                                            <a:latin typeface="Cambria Math" panose="02040503050406030204" pitchFamily="18" charset="0"/>
                                            <a:sym typeface="Comic Sans MS"/>
                                          </a:rPr>
                                        </m:ctrlPr>
                                      </m:dPr>
                                      <m:e>
                                        <m:r>
                                          <a:rPr lang="en-US" sz="2000" i="1">
                                            <a:solidFill>
                                              <a:srgbClr val="FEFEFE"/>
                                            </a:solidFill>
                                            <a:latin typeface="Cambria Math" panose="02040503050406030204" pitchFamily="18" charset="0"/>
                                            <a:sym typeface="Comic Sans MS"/>
                                          </a:rPr>
                                          <m:t>𝜃</m:t>
                                        </m:r>
                                      </m:e>
                                    </m:d>
                                  </m:e>
                                </m:d>
                              </m:e>
                              <m:sup>
                                <m:r>
                                  <a:rPr lang="en-US" sz="2000" i="1">
                                    <a:solidFill>
                                      <a:srgbClr val="FEFEFE"/>
                                    </a:solidFill>
                                    <a:latin typeface="Cambria Math" panose="02040503050406030204" pitchFamily="18" charset="0"/>
                                    <a:sym typeface="Comic Sans MS"/>
                                  </a:rPr>
                                  <m:t>2</m:t>
                                </m:r>
                              </m:sup>
                            </m:sSup>
                          </m:num>
                          <m:den>
                            <m:sSubSup>
                              <m:sSubSupPr>
                                <m:ctrlPr>
                                  <a:rPr lang="en-US" sz="2000" i="1">
                                    <a:solidFill>
                                      <a:srgbClr val="FEFEFE"/>
                                    </a:solidFill>
                                    <a:latin typeface="Cambria Math" panose="02040503050406030204" pitchFamily="18" charset="0"/>
                                    <a:sym typeface="Comic Sans MS"/>
                                  </a:rPr>
                                </m:ctrlPr>
                              </m:sSubSupPr>
                              <m:e>
                                <m:r>
                                  <a:rPr lang="en-US" sz="2000" i="1">
                                    <a:solidFill>
                                      <a:srgbClr val="FEFEFE"/>
                                    </a:solidFill>
                                    <a:latin typeface="Cambria Math" panose="02040503050406030204" pitchFamily="18" charset="0"/>
                                    <a:sym typeface="Comic Sans MS"/>
                                  </a:rPr>
                                  <m:t>𝜎</m:t>
                                </m:r>
                              </m:e>
                              <m:sub>
                                <m:r>
                                  <a:rPr lang="en-US" sz="2000" i="1">
                                    <a:solidFill>
                                      <a:srgbClr val="FEFEFE"/>
                                    </a:solidFill>
                                    <a:latin typeface="Cambria Math" panose="02040503050406030204" pitchFamily="18" charset="0"/>
                                    <a:sym typeface="Comic Sans MS"/>
                                  </a:rPr>
                                  <m:t>𝑖</m:t>
                                </m:r>
                              </m:sub>
                              <m:sup>
                                <m:r>
                                  <a:rPr lang="en-US" sz="2000" i="1">
                                    <a:solidFill>
                                      <a:srgbClr val="FEFEFE"/>
                                    </a:solidFill>
                                    <a:latin typeface="Cambria Math" panose="02040503050406030204" pitchFamily="18" charset="0"/>
                                    <a:sym typeface="Comic Sans MS"/>
                                  </a:rPr>
                                  <m:t>2</m:t>
                                </m:r>
                              </m:sup>
                            </m:sSubSup>
                          </m:den>
                        </m:f>
                      </m:e>
                    </m:nary>
                  </m:oMath>
                </a14:m>
                <a:r>
                  <a:rPr lang="en-US" sz="2000" dirty="0">
                    <a:solidFill>
                      <a:srgbClr val="FEFEFE"/>
                    </a:solidFill>
                    <a:latin typeface="Comic Sans MS" panose="030F0902030302020204" pitchFamily="66" charset="0"/>
                    <a:sym typeface="Comic Sans MS"/>
                  </a:rPr>
                  <a:t>.</a:t>
                </a:r>
              </a:p>
              <a:p>
                <a:pPr marL="448056" indent="-342900" algn="just">
                  <a:lnSpc>
                    <a:spcPct val="115000"/>
                  </a:lnSpc>
                  <a:spcBef>
                    <a:spcPts val="1000"/>
                  </a:spcBef>
                  <a:buClr>
                    <a:srgbClr val="FEFEFE"/>
                  </a:buClr>
                  <a:buSzPts val="2000"/>
                  <a:buFont typeface="Arial" panose="020B0604020202020204" pitchFamily="34" charset="0"/>
                  <a:buChar char="•"/>
                </a:pPr>
                <a14:m>
                  <m:oMath xmlns:m="http://schemas.openxmlformats.org/officeDocument/2006/math">
                    <m:r>
                      <a:rPr lang="en-US" sz="2000" b="0" i="1" smtClean="0">
                        <a:solidFill>
                          <a:srgbClr val="FEFEFE"/>
                        </a:solidFill>
                        <a:latin typeface="Cambria Math" panose="02040503050406030204" pitchFamily="18" charset="0"/>
                        <a:ea typeface="Comic Sans MS"/>
                        <a:cs typeface="Comic Sans MS"/>
                        <a:sym typeface="Comic Sans MS"/>
                      </a:rPr>
                      <m:t>𝑎</m:t>
                    </m:r>
                    <m:r>
                      <a:rPr lang="en-US" sz="2000" b="0" i="1" smtClean="0">
                        <a:solidFill>
                          <a:srgbClr val="FEFEFE"/>
                        </a:solidFill>
                        <a:latin typeface="Cambria Math" panose="02040503050406030204" pitchFamily="18" charset="0"/>
                        <a:ea typeface="Comic Sans MS"/>
                        <a:cs typeface="Comic Sans MS"/>
                        <a:sym typeface="Comic Sans MS"/>
                      </a:rPr>
                      <m:t>=0.115 </m:t>
                    </m:r>
                    <m:d>
                      <m:dPr>
                        <m:ctrlPr>
                          <a:rPr lang="en-US" sz="2000" b="0" i="1" smtClean="0">
                            <a:solidFill>
                              <a:srgbClr val="FEFEFE"/>
                            </a:solidFill>
                            <a:latin typeface="Cambria Math" panose="02040503050406030204" pitchFamily="18" charset="0"/>
                            <a:ea typeface="Comic Sans MS"/>
                            <a:cs typeface="Comic Sans MS"/>
                            <a:sym typeface="Comic Sans MS"/>
                          </a:rPr>
                        </m:ctrlPr>
                      </m:dPr>
                      <m:e>
                        <m:r>
                          <a:rPr lang="en-US" sz="2000" b="0" i="1" smtClean="0">
                            <a:solidFill>
                              <a:srgbClr val="FEFEFE"/>
                            </a:solidFill>
                            <a:latin typeface="Cambria Math" panose="02040503050406030204" pitchFamily="18" charset="0"/>
                            <a:ea typeface="Comic Sans MS"/>
                            <a:cs typeface="Comic Sans MS"/>
                            <a:sym typeface="Comic Sans MS"/>
                          </a:rPr>
                          <m:t>0.1</m:t>
                        </m:r>
                      </m:e>
                    </m:d>
                    <m:r>
                      <a:rPr lang="en-US" sz="2000" b="0" i="1" smtClean="0">
                        <a:solidFill>
                          <a:srgbClr val="FEFEFE"/>
                        </a:solidFill>
                        <a:latin typeface="Cambria Math" panose="02040503050406030204" pitchFamily="18" charset="0"/>
                        <a:ea typeface="Comic Sans MS"/>
                        <a:cs typeface="Comic Sans MS"/>
                        <a:sym typeface="Comic Sans MS"/>
                      </a:rPr>
                      <m:t>; </m:t>
                    </m:r>
                    <m:r>
                      <a:rPr lang="en-US" sz="2000" b="0" i="1" smtClean="0">
                        <a:solidFill>
                          <a:srgbClr val="FEFEFE"/>
                        </a:solidFill>
                        <a:latin typeface="Cambria Math" panose="02040503050406030204" pitchFamily="18" charset="0"/>
                        <a:ea typeface="Comic Sans MS"/>
                        <a:cs typeface="Comic Sans MS"/>
                        <a:sym typeface="Comic Sans MS"/>
                      </a:rPr>
                      <m:t>𝑏</m:t>
                    </m:r>
                    <m:r>
                      <a:rPr lang="en-US" sz="2000" b="0" i="1" smtClean="0">
                        <a:solidFill>
                          <a:srgbClr val="FEFEFE"/>
                        </a:solidFill>
                        <a:latin typeface="Cambria Math" panose="02040503050406030204" pitchFamily="18" charset="0"/>
                        <a:ea typeface="Comic Sans MS"/>
                        <a:cs typeface="Comic Sans MS"/>
                        <a:sym typeface="Comic Sans MS"/>
                      </a:rPr>
                      <m:t>=3.850 (4)</m:t>
                    </m:r>
                  </m:oMath>
                </a14:m>
                <a:r>
                  <a:rPr lang="en-US" sz="2000" dirty="0">
                    <a:solidFill>
                      <a:srgbClr val="FEFEFE"/>
                    </a:solidFill>
                    <a:latin typeface="Comic Sans MS" panose="030F0902030302020204" pitchFamily="66" charset="0"/>
                    <a:ea typeface="Comic Sans MS"/>
                    <a:cs typeface="Comic Sans MS"/>
                    <a:sym typeface="Comic Sans MS"/>
                  </a:rPr>
                  <a:t>.</a:t>
                </a:r>
              </a:p>
            </p:txBody>
          </p:sp>
        </mc:Choice>
        <mc:Fallback xmlns="">
          <p:sp>
            <p:nvSpPr>
              <p:cNvPr id="3" name="Google Shape;98;g2ebeec5a5ef_1_5">
                <a:extLst>
                  <a:ext uri="{FF2B5EF4-FFF2-40B4-BE49-F238E27FC236}">
                    <a16:creationId xmlns:a16="http://schemas.microsoft.com/office/drawing/2014/main" id="{F73A9A5C-B8B0-D45F-781B-2423C988A66F}"/>
                  </a:ext>
                </a:extLst>
              </p:cNvPr>
              <p:cNvSpPr txBox="1">
                <a:spLocks noRot="1" noChangeAspect="1" noMove="1" noResize="1" noEditPoints="1" noAdjustHandles="1" noChangeArrowheads="1" noChangeShapeType="1" noTextEdit="1"/>
              </p:cNvSpPr>
              <p:nvPr/>
            </p:nvSpPr>
            <p:spPr>
              <a:xfrm>
                <a:off x="816809" y="2068873"/>
                <a:ext cx="6332432" cy="3920499"/>
              </a:xfrm>
              <a:prstGeom prst="rect">
                <a:avLst/>
              </a:prstGeom>
              <a:blipFill>
                <a:blip r:embed="rId2"/>
                <a:stretch>
                  <a:fillRect t="-323" r="-800" b="-11613"/>
                </a:stretch>
              </a:blipFill>
              <a:ln>
                <a:noFill/>
              </a:ln>
            </p:spPr>
            <p:txBody>
              <a:bodyPr/>
              <a:lstStyle/>
              <a:p>
                <a:r>
                  <a:rPr lang="en-US">
                    <a:noFill/>
                  </a:rPr>
                  <a:t> </a:t>
                </a:r>
              </a:p>
            </p:txBody>
          </p:sp>
        </mc:Fallback>
      </mc:AlternateContent>
      <p:pic>
        <p:nvPicPr>
          <p:cNvPr id="6" name="Picture 5">
            <a:extLst>
              <a:ext uri="{FF2B5EF4-FFF2-40B4-BE49-F238E27FC236}">
                <a16:creationId xmlns:a16="http://schemas.microsoft.com/office/drawing/2014/main" id="{61148005-287B-AD72-E8A0-5608D3D4C4AB}"/>
              </a:ext>
            </a:extLst>
          </p:cNvPr>
          <p:cNvPicPr>
            <a:picLocks noChangeAspect="1"/>
          </p:cNvPicPr>
          <p:nvPr/>
        </p:nvPicPr>
        <p:blipFill>
          <a:blip r:embed="rId3"/>
          <a:stretch>
            <a:fillRect/>
          </a:stretch>
        </p:blipFill>
        <p:spPr>
          <a:xfrm>
            <a:off x="7430509" y="1948622"/>
            <a:ext cx="4406900" cy="39243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FFEC1B-44BD-8EDC-A7FE-11600838AEC4}"/>
                  </a:ext>
                </a:extLst>
              </p:cNvPr>
              <p:cNvSpPr txBox="1"/>
              <p:nvPr/>
            </p:nvSpPr>
            <p:spPr>
              <a:xfrm>
                <a:off x="8208976" y="5989372"/>
                <a:ext cx="3298676" cy="707886"/>
              </a:xfrm>
              <a:prstGeom prst="rect">
                <a:avLst/>
              </a:prstGeom>
              <a:noFill/>
            </p:spPr>
            <p:txBody>
              <a:bodyPr wrap="square" rtlCol="0">
                <a:spAutoFit/>
              </a:bodyPr>
              <a:lstStyle/>
              <a:p>
                <a:pPr algn="ctr"/>
                <a:r>
                  <a:rPr lang="en-US" sz="2000" dirty="0">
                    <a:solidFill>
                      <a:schemeClr val="bg1"/>
                    </a:solidFill>
                    <a:latin typeface="Comic Sans MS" panose="030F0902030302020204" pitchFamily="66" charset="0"/>
                  </a:rPr>
                  <a:t>Prior: </a:t>
                </a:r>
                <a14:m>
                  <m:oMath xmlns:m="http://schemas.openxmlformats.org/officeDocument/2006/math">
                    <m:acc>
                      <m:accPr>
                        <m:chr m:val="̂"/>
                        <m:ctrlPr>
                          <a:rPr lang="en-US" sz="2000" b="0" i="1" smtClean="0">
                            <a:solidFill>
                              <a:schemeClr val="bg1"/>
                            </a:solidFill>
                            <a:latin typeface="Cambria Math" panose="02040503050406030204" pitchFamily="18" charset="0"/>
                          </a:rPr>
                        </m:ctrlPr>
                      </m:accPr>
                      <m:e>
                        <m:r>
                          <a:rPr lang="en-US" sz="2000" b="0" i="1" smtClean="0">
                            <a:solidFill>
                              <a:schemeClr val="bg1"/>
                            </a:solidFill>
                            <a:latin typeface="Cambria Math" panose="02040503050406030204" pitchFamily="18" charset="0"/>
                          </a:rPr>
                          <m:t>𝑦</m:t>
                        </m:r>
                      </m:e>
                    </m:acc>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𝑓</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𝜃</m:t>
                        </m:r>
                      </m:e>
                    </m:d>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𝑎𝑥</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𝑏</m:t>
                    </m:r>
                  </m:oMath>
                </a14:m>
                <a:endParaRPr lang="en-US" sz="2000" dirty="0">
                  <a:solidFill>
                    <a:schemeClr val="bg1"/>
                  </a:solidFill>
                  <a:latin typeface="Comic Sans MS" panose="030F0902030302020204" pitchFamily="66" charset="0"/>
                </a:endParaRPr>
              </a:p>
              <a:p>
                <a:pPr algn="ct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𝜃</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𝑎</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𝑏</m:t>
                      </m:r>
                      <m:r>
                        <a:rPr lang="en-US" sz="2000" b="0" i="1" smtClean="0">
                          <a:solidFill>
                            <a:schemeClr val="bg1"/>
                          </a:solidFill>
                          <a:latin typeface="Cambria Math" panose="02040503050406030204" pitchFamily="18" charset="0"/>
                        </a:rPr>
                        <m:t>)</m:t>
                      </m:r>
                    </m:oMath>
                  </m:oMathPara>
                </a14:m>
                <a:endParaRPr lang="en-US" sz="2000" dirty="0">
                  <a:solidFill>
                    <a:schemeClr val="bg1"/>
                  </a:solidFill>
                  <a:latin typeface="Comic Sans MS" panose="030F0902030302020204" pitchFamily="66" charset="0"/>
                </a:endParaRPr>
              </a:p>
            </p:txBody>
          </p:sp>
        </mc:Choice>
        <mc:Fallback xmlns="">
          <p:sp>
            <p:nvSpPr>
              <p:cNvPr id="7" name="TextBox 6">
                <a:extLst>
                  <a:ext uri="{FF2B5EF4-FFF2-40B4-BE49-F238E27FC236}">
                    <a16:creationId xmlns:a16="http://schemas.microsoft.com/office/drawing/2014/main" id="{7EFFEC1B-44BD-8EDC-A7FE-11600838AEC4}"/>
                  </a:ext>
                </a:extLst>
              </p:cNvPr>
              <p:cNvSpPr txBox="1">
                <a:spLocks noRot="1" noChangeAspect="1" noMove="1" noResize="1" noEditPoints="1" noAdjustHandles="1" noChangeArrowheads="1" noChangeShapeType="1" noTextEdit="1"/>
              </p:cNvSpPr>
              <p:nvPr/>
            </p:nvSpPr>
            <p:spPr>
              <a:xfrm>
                <a:off x="8208976" y="5989372"/>
                <a:ext cx="3298676" cy="707886"/>
              </a:xfrm>
              <a:prstGeom prst="rect">
                <a:avLst/>
              </a:prstGeom>
              <a:blipFill>
                <a:blip r:embed="rId4"/>
                <a:stretch>
                  <a:fillRect l="-383" t="-5263" b="-7018"/>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71683942-547E-32D1-0971-9C96C75E3BB5}"/>
              </a:ext>
            </a:extLst>
          </p:cNvPr>
          <p:cNvPicPr>
            <a:picLocks noChangeAspect="1"/>
          </p:cNvPicPr>
          <p:nvPr/>
        </p:nvPicPr>
        <p:blipFill>
          <a:blip r:embed="rId5"/>
          <a:stretch>
            <a:fillRect/>
          </a:stretch>
        </p:blipFill>
        <p:spPr>
          <a:xfrm>
            <a:off x="7430509" y="1948622"/>
            <a:ext cx="4406900" cy="3924300"/>
          </a:xfrm>
          <a:prstGeom prst="rect">
            <a:avLst/>
          </a:prstGeom>
        </p:spPr>
      </p:pic>
      <p:sp>
        <p:nvSpPr>
          <p:cNvPr id="8" name="Slide Number Placeholder 7">
            <a:extLst>
              <a:ext uri="{FF2B5EF4-FFF2-40B4-BE49-F238E27FC236}">
                <a16:creationId xmlns:a16="http://schemas.microsoft.com/office/drawing/2014/main" id="{359B77D9-3D68-73A5-88BF-C3AE8F99777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22</a:t>
            </a:fld>
            <a:endParaRPr lang="en-US"/>
          </a:p>
        </p:txBody>
      </p:sp>
    </p:spTree>
    <p:extLst>
      <p:ext uri="{BB962C8B-B14F-4D97-AF65-F5344CB8AC3E}">
        <p14:creationId xmlns:p14="http://schemas.microsoft.com/office/powerpoint/2010/main" val="2388801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413C783-BA8F-E2BC-4A57-5A5E07746145}"/>
                  </a:ext>
                </a:extLst>
              </p:cNvPr>
              <p:cNvSpPr>
                <a:spLocks noGrp="1"/>
              </p:cNvSpPr>
              <p:nvPr>
                <p:ph type="title"/>
              </p:nvPr>
            </p:nvSpPr>
            <p:spPr>
              <a:xfrm>
                <a:off x="2231136" y="308328"/>
                <a:ext cx="7729728" cy="1188720"/>
              </a:xfrm>
            </p:spPr>
            <p:txBody>
              <a:bodyPr/>
              <a:lstStyle/>
              <a:p>
                <a:r>
                  <a:rPr lang="en-US" dirty="0">
                    <a:latin typeface="Comic Sans MS" panose="030F0902030302020204" pitchFamily="66" charset="0"/>
                  </a:rPr>
                  <a:t>Why Is the Residual Called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𝜒</m:t>
                        </m:r>
                      </m:e>
                      <m:sup>
                        <m:r>
                          <a:rPr lang="en-US" b="0" i="1" smtClean="0">
                            <a:latin typeface="Cambria Math" panose="02040503050406030204" pitchFamily="18" charset="0"/>
                          </a:rPr>
                          <m:t>2</m:t>
                        </m:r>
                      </m:sup>
                    </m:sSup>
                  </m:oMath>
                </a14:m>
                <a:r>
                  <a:rPr lang="en-US" dirty="0">
                    <a:latin typeface="Comic Sans MS" panose="030F0902030302020204" pitchFamily="66" charset="0"/>
                  </a:rPr>
                  <a:t>?</a:t>
                </a:r>
              </a:p>
            </p:txBody>
          </p:sp>
        </mc:Choice>
        <mc:Fallback xmlns="">
          <p:sp>
            <p:nvSpPr>
              <p:cNvPr id="2" name="Title 1">
                <a:extLst>
                  <a:ext uri="{FF2B5EF4-FFF2-40B4-BE49-F238E27FC236}">
                    <a16:creationId xmlns:a16="http://schemas.microsoft.com/office/drawing/2014/main" id="{1413C783-BA8F-E2BC-4A57-5A5E07746145}"/>
                  </a:ext>
                </a:extLst>
              </p:cNvPr>
              <p:cNvSpPr>
                <a:spLocks noGrp="1" noRot="1" noChangeAspect="1" noMove="1" noResize="1" noEditPoints="1" noAdjustHandles="1" noChangeArrowheads="1" noChangeShapeType="1" noTextEdit="1"/>
              </p:cNvSpPr>
              <p:nvPr>
                <p:ph type="title"/>
              </p:nvPr>
            </p:nvSpPr>
            <p:spPr>
              <a:xfrm>
                <a:off x="2231136" y="308328"/>
                <a:ext cx="7729728" cy="1188720"/>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22CFDF0-C70D-15CB-B85B-B21011E2314F}"/>
                  </a:ext>
                </a:extLst>
              </p:cNvPr>
              <p:cNvSpPr txBox="1"/>
              <p:nvPr/>
            </p:nvSpPr>
            <p:spPr>
              <a:xfrm>
                <a:off x="1455797" y="1590490"/>
                <a:ext cx="4081403" cy="3963457"/>
              </a:xfrm>
              <a:prstGeom prst="rect">
                <a:avLst/>
              </a:prstGeom>
              <a:noFill/>
            </p:spPr>
            <p:txBody>
              <a:bodyPr wrap="square">
                <a:spAutoFit/>
              </a:bodyPr>
              <a:lstStyle/>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ea typeface="Comic Sans MS"/>
                    <a:cs typeface="Comic Sans MS"/>
                    <a:sym typeface="Comic Sans MS"/>
                  </a:rPr>
                  <a:t>Residual with errors</a:t>
                </a:r>
              </a:p>
              <a:p>
                <a:pPr marL="905256" lvl="0" indent="-342900" algn="just">
                  <a:lnSpc>
                    <a:spcPct val="115000"/>
                  </a:lnSpc>
                  <a:spcBef>
                    <a:spcPts val="1000"/>
                  </a:spcBef>
                  <a:buClr>
                    <a:srgbClr val="FEFEFE"/>
                  </a:buClr>
                  <a:buSzPts val="2000"/>
                  <a:buFontTx/>
                  <a:buChar char="-"/>
                </a:pPr>
                <a14:m>
                  <m:oMath xmlns:m="http://schemas.openxmlformats.org/officeDocument/2006/math">
                    <m:sSup>
                      <m:sSupPr>
                        <m:ctrlPr>
                          <a:rPr lang="en-US" sz="2000" i="1">
                            <a:solidFill>
                              <a:srgbClr val="FEFEFE"/>
                            </a:solidFill>
                            <a:latin typeface="Cambria Math" panose="02040503050406030204" pitchFamily="18" charset="0"/>
                            <a:ea typeface="Comic Sans MS"/>
                            <a:cs typeface="Comic Sans MS"/>
                            <a:sym typeface="Comic Sans MS"/>
                          </a:rPr>
                        </m:ctrlPr>
                      </m:sSupPr>
                      <m:e>
                        <m:r>
                          <a:rPr lang="en-US" sz="2000" i="1">
                            <a:solidFill>
                              <a:srgbClr val="FEFEFE"/>
                            </a:solidFill>
                            <a:latin typeface="Cambria Math" panose="02040503050406030204" pitchFamily="18" charset="0"/>
                            <a:ea typeface="Comic Sans MS"/>
                            <a:cs typeface="Comic Sans MS"/>
                            <a:sym typeface="Comic Sans MS"/>
                          </a:rPr>
                          <m:t>𝜒</m:t>
                        </m:r>
                      </m:e>
                      <m:sup>
                        <m:r>
                          <a:rPr lang="en-US" sz="2000" i="1">
                            <a:solidFill>
                              <a:srgbClr val="FEFEFE"/>
                            </a:solidFill>
                            <a:latin typeface="Cambria Math" panose="02040503050406030204" pitchFamily="18" charset="0"/>
                            <a:ea typeface="Comic Sans MS"/>
                            <a:cs typeface="Comic Sans MS"/>
                            <a:sym typeface="Comic Sans MS"/>
                          </a:rPr>
                          <m:t>2</m:t>
                        </m:r>
                      </m:sup>
                    </m:sSup>
                    <m:d>
                      <m:dPr>
                        <m:ctrlPr>
                          <a:rPr lang="en-US" sz="2000" i="1">
                            <a:solidFill>
                              <a:srgbClr val="FEFEFE"/>
                            </a:solidFill>
                            <a:latin typeface="Cambria Math" panose="02040503050406030204" pitchFamily="18" charset="0"/>
                            <a:ea typeface="Comic Sans MS"/>
                            <a:cs typeface="Comic Sans MS"/>
                            <a:sym typeface="Comic Sans MS"/>
                          </a:rPr>
                        </m:ctrlPr>
                      </m:dPr>
                      <m:e>
                        <m:r>
                          <a:rPr lang="en-US" sz="2000" i="1">
                            <a:solidFill>
                              <a:srgbClr val="FEFEFE"/>
                            </a:solidFill>
                            <a:latin typeface="Cambria Math" panose="02040503050406030204" pitchFamily="18" charset="0"/>
                            <a:ea typeface="Comic Sans MS"/>
                            <a:cs typeface="Comic Sans MS"/>
                            <a:sym typeface="Comic Sans MS"/>
                          </a:rPr>
                          <m:t>𝜃</m:t>
                        </m:r>
                      </m:e>
                    </m:d>
                    <m:r>
                      <a:rPr lang="en-US" sz="2000" i="1">
                        <a:solidFill>
                          <a:srgbClr val="FEFEFE"/>
                        </a:solidFill>
                        <a:latin typeface="Cambria Math" panose="02040503050406030204" pitchFamily="18" charset="0"/>
                        <a:ea typeface="Comic Sans MS"/>
                        <a:cs typeface="Comic Sans MS"/>
                        <a:sym typeface="Comic Sans MS"/>
                      </a:rPr>
                      <m:t>=</m:t>
                    </m:r>
                    <m:nary>
                      <m:naryPr>
                        <m:chr m:val="∑"/>
                        <m:ctrlPr>
                          <a:rPr lang="en-US" sz="2000" i="1" smtClean="0">
                            <a:solidFill>
                              <a:srgbClr val="FEFEFE"/>
                            </a:solidFill>
                            <a:latin typeface="Cambria Math" panose="02040503050406030204" pitchFamily="18" charset="0"/>
                            <a:sym typeface="Comic Sans MS"/>
                          </a:rPr>
                        </m:ctrlPr>
                      </m:naryPr>
                      <m:sub>
                        <m:r>
                          <m:rPr>
                            <m:brk m:alnAt="23"/>
                          </m:rPr>
                          <a:rPr lang="en-US" sz="2000" b="0" i="1" smtClean="0">
                            <a:solidFill>
                              <a:srgbClr val="FEFEFE"/>
                            </a:solidFill>
                            <a:latin typeface="Cambria Math" panose="02040503050406030204" pitchFamily="18" charset="0"/>
                            <a:sym typeface="Comic Sans MS"/>
                          </a:rPr>
                          <m:t>𝑖</m:t>
                        </m:r>
                        <m:r>
                          <a:rPr lang="en-US" sz="2000" b="0" i="1" smtClean="0">
                            <a:solidFill>
                              <a:srgbClr val="FEFEFE"/>
                            </a:solidFill>
                            <a:latin typeface="Cambria Math" panose="02040503050406030204" pitchFamily="18" charset="0"/>
                            <a:sym typeface="Comic Sans MS"/>
                          </a:rPr>
                          <m:t>=1</m:t>
                        </m:r>
                      </m:sub>
                      <m:sup>
                        <m:r>
                          <a:rPr lang="en-US" sz="2000" b="0" i="1" smtClean="0">
                            <a:solidFill>
                              <a:srgbClr val="FEFEFE"/>
                            </a:solidFill>
                            <a:latin typeface="Cambria Math" panose="02040503050406030204" pitchFamily="18" charset="0"/>
                            <a:sym typeface="Comic Sans MS"/>
                          </a:rPr>
                          <m:t>𝑁</m:t>
                        </m:r>
                      </m:sup>
                      <m:e>
                        <m:f>
                          <m:fPr>
                            <m:ctrlPr>
                              <a:rPr lang="en-US" sz="2000" i="1">
                                <a:solidFill>
                                  <a:srgbClr val="FEFEFE"/>
                                </a:solidFill>
                                <a:latin typeface="Cambria Math" panose="02040503050406030204" pitchFamily="18" charset="0"/>
                                <a:sym typeface="Comic Sans MS"/>
                              </a:rPr>
                            </m:ctrlPr>
                          </m:fPr>
                          <m:num>
                            <m:sSup>
                              <m:sSupPr>
                                <m:ctrlPr>
                                  <a:rPr lang="en-US" sz="2000" i="1">
                                    <a:solidFill>
                                      <a:srgbClr val="FEFEFE"/>
                                    </a:solidFill>
                                    <a:latin typeface="Cambria Math" panose="02040503050406030204" pitchFamily="18" charset="0"/>
                                    <a:sym typeface="Comic Sans MS"/>
                                  </a:rPr>
                                </m:ctrlPr>
                              </m:sSupPr>
                              <m:e>
                                <m:d>
                                  <m:dPr>
                                    <m:ctrlPr>
                                      <a:rPr lang="en-US" sz="2000" i="1">
                                        <a:solidFill>
                                          <a:srgbClr val="FEFEFE"/>
                                        </a:solidFill>
                                        <a:latin typeface="Cambria Math" panose="02040503050406030204" pitchFamily="18" charset="0"/>
                                        <a:sym typeface="Comic Sans MS"/>
                                      </a:rPr>
                                    </m:ctrlPr>
                                  </m:dPr>
                                  <m:e>
                                    <m:sSub>
                                      <m:sSubPr>
                                        <m:ctrlPr>
                                          <a:rPr lang="en-US" sz="2000" i="1">
                                            <a:solidFill>
                                              <a:srgbClr val="FEFEFE"/>
                                            </a:solidFill>
                                            <a:latin typeface="Cambria Math" panose="02040503050406030204" pitchFamily="18" charset="0"/>
                                            <a:sym typeface="Comic Sans MS"/>
                                          </a:rPr>
                                        </m:ctrlPr>
                                      </m:sSubPr>
                                      <m:e>
                                        <m:r>
                                          <a:rPr lang="en-US" sz="2000" i="1">
                                            <a:solidFill>
                                              <a:srgbClr val="FEFEFE"/>
                                            </a:solidFill>
                                            <a:latin typeface="Cambria Math" panose="02040503050406030204" pitchFamily="18" charset="0"/>
                                            <a:sym typeface="Comic Sans MS"/>
                                          </a:rPr>
                                          <m:t>𝑦</m:t>
                                        </m:r>
                                      </m:e>
                                      <m:sub>
                                        <m:r>
                                          <a:rPr lang="en-US" sz="2000" i="1">
                                            <a:solidFill>
                                              <a:srgbClr val="FEFEFE"/>
                                            </a:solidFill>
                                            <a:latin typeface="Cambria Math" panose="02040503050406030204" pitchFamily="18" charset="0"/>
                                            <a:sym typeface="Comic Sans MS"/>
                                          </a:rPr>
                                          <m:t>𝑖</m:t>
                                        </m:r>
                                      </m:sub>
                                    </m:sSub>
                                    <m:r>
                                      <a:rPr lang="en-US" sz="2000" i="1">
                                        <a:solidFill>
                                          <a:srgbClr val="FEFEFE"/>
                                        </a:solidFill>
                                        <a:latin typeface="Cambria Math" panose="02040503050406030204" pitchFamily="18" charset="0"/>
                                        <a:sym typeface="Comic Sans MS"/>
                                      </a:rPr>
                                      <m:t>−</m:t>
                                    </m:r>
                                    <m:sSub>
                                      <m:sSubPr>
                                        <m:ctrlPr>
                                          <a:rPr lang="en-US" sz="2000" i="1">
                                            <a:solidFill>
                                              <a:srgbClr val="FEFEFE"/>
                                            </a:solidFill>
                                            <a:latin typeface="Cambria Math" panose="02040503050406030204" pitchFamily="18" charset="0"/>
                                            <a:sym typeface="Comic Sans MS"/>
                                          </a:rPr>
                                        </m:ctrlPr>
                                      </m:sSubPr>
                                      <m:e>
                                        <m:acc>
                                          <m:accPr>
                                            <m:chr m:val="̂"/>
                                            <m:ctrlPr>
                                              <a:rPr lang="en-US" sz="2000" i="1">
                                                <a:solidFill>
                                                  <a:srgbClr val="FEFEFE"/>
                                                </a:solidFill>
                                                <a:latin typeface="Cambria Math" panose="02040503050406030204" pitchFamily="18" charset="0"/>
                                                <a:sym typeface="Comic Sans MS"/>
                                              </a:rPr>
                                            </m:ctrlPr>
                                          </m:accPr>
                                          <m:e>
                                            <m:r>
                                              <a:rPr lang="en-US" sz="2000" i="1">
                                                <a:solidFill>
                                                  <a:srgbClr val="FEFEFE"/>
                                                </a:solidFill>
                                                <a:latin typeface="Cambria Math" panose="02040503050406030204" pitchFamily="18" charset="0"/>
                                                <a:sym typeface="Comic Sans MS"/>
                                              </a:rPr>
                                              <m:t>𝑦</m:t>
                                            </m:r>
                                          </m:e>
                                        </m:acc>
                                      </m:e>
                                      <m:sub>
                                        <m:r>
                                          <a:rPr lang="en-US" sz="2000" i="1">
                                            <a:solidFill>
                                              <a:srgbClr val="FEFEFE"/>
                                            </a:solidFill>
                                            <a:latin typeface="Cambria Math" panose="02040503050406030204" pitchFamily="18" charset="0"/>
                                            <a:sym typeface="Comic Sans MS"/>
                                          </a:rPr>
                                          <m:t>𝑖</m:t>
                                        </m:r>
                                      </m:sub>
                                    </m:sSub>
                                    <m:d>
                                      <m:dPr>
                                        <m:ctrlPr>
                                          <a:rPr lang="en-US" sz="2000" i="1">
                                            <a:solidFill>
                                              <a:srgbClr val="FEFEFE"/>
                                            </a:solidFill>
                                            <a:latin typeface="Cambria Math" panose="02040503050406030204" pitchFamily="18" charset="0"/>
                                            <a:sym typeface="Comic Sans MS"/>
                                          </a:rPr>
                                        </m:ctrlPr>
                                      </m:dPr>
                                      <m:e>
                                        <m:r>
                                          <a:rPr lang="en-US" sz="2000" i="1">
                                            <a:solidFill>
                                              <a:srgbClr val="FEFEFE"/>
                                            </a:solidFill>
                                            <a:latin typeface="Cambria Math" panose="02040503050406030204" pitchFamily="18" charset="0"/>
                                            <a:sym typeface="Comic Sans MS"/>
                                          </a:rPr>
                                          <m:t>𝜃</m:t>
                                        </m:r>
                                      </m:e>
                                    </m:d>
                                  </m:e>
                                </m:d>
                              </m:e>
                              <m:sup>
                                <m:r>
                                  <a:rPr lang="en-US" sz="2000" i="1">
                                    <a:solidFill>
                                      <a:srgbClr val="FEFEFE"/>
                                    </a:solidFill>
                                    <a:latin typeface="Cambria Math" panose="02040503050406030204" pitchFamily="18" charset="0"/>
                                    <a:sym typeface="Comic Sans MS"/>
                                  </a:rPr>
                                  <m:t>2</m:t>
                                </m:r>
                              </m:sup>
                            </m:sSup>
                          </m:num>
                          <m:den>
                            <m:sSubSup>
                              <m:sSubSupPr>
                                <m:ctrlPr>
                                  <a:rPr lang="en-US" sz="2000" i="1">
                                    <a:solidFill>
                                      <a:srgbClr val="FEFEFE"/>
                                    </a:solidFill>
                                    <a:latin typeface="Cambria Math" panose="02040503050406030204" pitchFamily="18" charset="0"/>
                                    <a:sym typeface="Comic Sans MS"/>
                                  </a:rPr>
                                </m:ctrlPr>
                              </m:sSubSupPr>
                              <m:e>
                                <m:r>
                                  <a:rPr lang="en-US" sz="2000" i="1">
                                    <a:solidFill>
                                      <a:srgbClr val="FEFEFE"/>
                                    </a:solidFill>
                                    <a:latin typeface="Cambria Math" panose="02040503050406030204" pitchFamily="18" charset="0"/>
                                    <a:sym typeface="Comic Sans MS"/>
                                  </a:rPr>
                                  <m:t>𝜎</m:t>
                                </m:r>
                              </m:e>
                              <m:sub>
                                <m:r>
                                  <a:rPr lang="en-US" sz="2000" i="1">
                                    <a:solidFill>
                                      <a:srgbClr val="FEFEFE"/>
                                    </a:solidFill>
                                    <a:latin typeface="Cambria Math" panose="02040503050406030204" pitchFamily="18" charset="0"/>
                                    <a:sym typeface="Comic Sans MS"/>
                                  </a:rPr>
                                  <m:t>𝑖</m:t>
                                </m:r>
                              </m:sub>
                              <m:sup>
                                <m:r>
                                  <a:rPr lang="en-US" sz="2000" i="1">
                                    <a:solidFill>
                                      <a:srgbClr val="FEFEFE"/>
                                    </a:solidFill>
                                    <a:latin typeface="Cambria Math" panose="02040503050406030204" pitchFamily="18" charset="0"/>
                                    <a:sym typeface="Comic Sans MS"/>
                                  </a:rPr>
                                  <m:t>2</m:t>
                                </m:r>
                              </m:sup>
                            </m:sSubSup>
                          </m:den>
                        </m:f>
                      </m:e>
                    </m:nary>
                  </m:oMath>
                </a14:m>
                <a:r>
                  <a:rPr lang="en-US" sz="2000" dirty="0">
                    <a:solidFill>
                      <a:srgbClr val="FEFEFE"/>
                    </a:solidFill>
                    <a:latin typeface="Comic Sans MS" panose="030F0902030302020204" pitchFamily="66" charset="0"/>
                    <a:ea typeface="Comic Sans MS"/>
                    <a:cs typeface="Comic Sans MS"/>
                    <a:sym typeface="Comic Sans MS"/>
                  </a:rPr>
                  <a:t>.</a:t>
                </a:r>
              </a:p>
              <a:p>
                <a:pPr marL="448056" lvl="0" indent="-342900" algn="just">
                  <a:lnSpc>
                    <a:spcPct val="115000"/>
                  </a:lnSpc>
                  <a:spcBef>
                    <a:spcPts val="1000"/>
                  </a:spcBef>
                  <a:buClr>
                    <a:srgbClr val="FEFEFE"/>
                  </a:buClr>
                  <a:buSzPts val="2000"/>
                  <a:buFont typeface="Arial" panose="020B0604020202020204" pitchFamily="34" charset="0"/>
                  <a:buChar char="•"/>
                </a:pPr>
                <a:r>
                  <a:rPr lang="en-US" sz="2000" dirty="0">
                    <a:solidFill>
                      <a:srgbClr val="FEFEFE"/>
                    </a:solidFill>
                    <a:latin typeface="Comic Sans MS" panose="030F0902030302020204" pitchFamily="66" charset="0"/>
                    <a:ea typeface="Comic Sans MS"/>
                    <a:cs typeface="Comic Sans MS"/>
                    <a:sym typeface="Comic Sans MS"/>
                  </a:rPr>
                  <a:t>Assuming noise is gaussian</a:t>
                </a:r>
              </a:p>
              <a:p>
                <a:pPr marL="905256" lvl="0" indent="-342900" algn="just">
                  <a:lnSpc>
                    <a:spcPct val="150000"/>
                  </a:lnSpc>
                  <a:buClr>
                    <a:srgbClr val="FEFEFE"/>
                  </a:buClr>
                  <a:buSzPts val="2000"/>
                  <a:buFont typeface="System Font Regular"/>
                  <a:buChar char="-"/>
                </a:pPr>
                <a14:m>
                  <m:oMath xmlns:m="http://schemas.openxmlformats.org/officeDocument/2006/math">
                    <m:r>
                      <a:rPr lang="en-US" sz="2000" i="1" smtClean="0">
                        <a:solidFill>
                          <a:schemeClr val="bg1"/>
                        </a:solidFill>
                        <a:latin typeface="Cambria Math" panose="02040503050406030204" pitchFamily="18" charset="0"/>
                      </a:rPr>
                      <m:t>𝑌</m:t>
                    </m:r>
                    <m:r>
                      <a:rPr lang="en-US" sz="2000" i="1" smtClean="0">
                        <a:solidFill>
                          <a:schemeClr val="bg1"/>
                        </a:solidFill>
                        <a:latin typeface="Cambria Math" panose="02040503050406030204" pitchFamily="18" charset="0"/>
                      </a:rPr>
                      <m:t>=</m:t>
                    </m:r>
                    <m:nary>
                      <m:naryPr>
                        <m:chr m:val="∑"/>
                        <m:ctrlPr>
                          <a:rPr lang="en-US" sz="2000" i="1">
                            <a:solidFill>
                              <a:schemeClr val="bg1"/>
                            </a:solidFill>
                            <a:latin typeface="Cambria Math" panose="02040503050406030204" pitchFamily="18" charset="0"/>
                          </a:rPr>
                        </m:ctrlPr>
                      </m:naryPr>
                      <m:sub>
                        <m:r>
                          <m:rPr>
                            <m:brk m:alnAt="23"/>
                          </m:rPr>
                          <a:rPr lang="en-US" sz="2000" i="1">
                            <a:solidFill>
                              <a:schemeClr val="bg1"/>
                            </a:solidFill>
                            <a:latin typeface="Cambria Math" panose="02040503050406030204" pitchFamily="18" charset="0"/>
                          </a:rPr>
                          <m:t>𝑖</m:t>
                        </m:r>
                        <m:r>
                          <a:rPr lang="en-US" sz="2000" i="1">
                            <a:solidFill>
                              <a:schemeClr val="bg1"/>
                            </a:solidFill>
                            <a:latin typeface="Cambria Math" panose="02040503050406030204" pitchFamily="18" charset="0"/>
                          </a:rPr>
                          <m:t>=1</m:t>
                        </m:r>
                      </m:sub>
                      <m:sup>
                        <m:r>
                          <a:rPr lang="en-US" sz="2000" i="1">
                            <a:solidFill>
                              <a:schemeClr val="bg1"/>
                            </a:solidFill>
                            <a:latin typeface="Cambria Math" panose="02040503050406030204" pitchFamily="18" charset="0"/>
                          </a:rPr>
                          <m:t>𝑘</m:t>
                        </m:r>
                      </m:sup>
                      <m:e>
                        <m:sSup>
                          <m:sSupPr>
                            <m:ctrlPr>
                              <a:rPr lang="en-US" sz="2000" b="0" i="1" smtClean="0">
                                <a:solidFill>
                                  <a:schemeClr val="bg1"/>
                                </a:solidFill>
                                <a:latin typeface="Cambria Math" panose="02040503050406030204" pitchFamily="18" charset="0"/>
                              </a:rPr>
                            </m:ctrlPr>
                          </m:sSupPr>
                          <m:e>
                            <m:d>
                              <m:dPr>
                                <m:ctrlPr>
                                  <a:rPr lang="en-US" sz="2000" b="0" i="1" smtClean="0">
                                    <a:solidFill>
                                      <a:schemeClr val="bg1"/>
                                    </a:solidFill>
                                    <a:latin typeface="Cambria Math" panose="02040503050406030204" pitchFamily="18" charset="0"/>
                                  </a:rPr>
                                </m:ctrlPr>
                              </m:dPr>
                              <m:e>
                                <m:f>
                                  <m:fPr>
                                    <m:ctrlPr>
                                      <a:rPr lang="en-US" sz="2000" i="1">
                                        <a:solidFill>
                                          <a:schemeClr val="bg1"/>
                                        </a:solidFill>
                                        <a:latin typeface="Cambria Math" panose="02040503050406030204" pitchFamily="18" charset="0"/>
                                      </a:rPr>
                                    </m:ctrlPr>
                                  </m:fPr>
                                  <m:num>
                                    <m:sSub>
                                      <m:sSubPr>
                                        <m:ctrlPr>
                                          <a:rPr lang="en-US" sz="2000" i="1">
                                            <a:solidFill>
                                              <a:schemeClr val="bg1"/>
                                            </a:solidFill>
                                            <a:latin typeface="Cambria Math" panose="02040503050406030204" pitchFamily="18" charset="0"/>
                                          </a:rPr>
                                        </m:ctrlPr>
                                      </m:sSubPr>
                                      <m:e>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𝑥</m:t>
                                            </m:r>
                                          </m:e>
                                          <m:sub>
                                            <m:r>
                                              <a:rPr lang="en-US" sz="2000" i="1">
                                                <a:solidFill>
                                                  <a:schemeClr val="bg1"/>
                                                </a:solidFill>
                                                <a:latin typeface="Cambria Math" panose="02040503050406030204" pitchFamily="18" charset="0"/>
                                              </a:rPr>
                                              <m:t>𝑖</m:t>
                                            </m:r>
                                          </m:sub>
                                        </m:sSub>
                                        <m:r>
                                          <a:rPr lang="en-US" sz="2000" i="1">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𝜇</m:t>
                                        </m:r>
                                      </m:e>
                                      <m:sub>
                                        <m:r>
                                          <a:rPr lang="en-US" sz="2000" i="1">
                                            <a:solidFill>
                                              <a:schemeClr val="bg1"/>
                                            </a:solidFill>
                                            <a:latin typeface="Cambria Math" panose="02040503050406030204" pitchFamily="18" charset="0"/>
                                          </a:rPr>
                                          <m:t>𝑖</m:t>
                                        </m:r>
                                      </m:sub>
                                    </m:sSub>
                                  </m:num>
                                  <m:den>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𝜎</m:t>
                                        </m:r>
                                      </m:e>
                                      <m:sub>
                                        <m:r>
                                          <a:rPr lang="en-US" sz="2000" i="1">
                                            <a:solidFill>
                                              <a:schemeClr val="bg1"/>
                                            </a:solidFill>
                                            <a:latin typeface="Cambria Math" panose="02040503050406030204" pitchFamily="18" charset="0"/>
                                          </a:rPr>
                                          <m:t>𝑖</m:t>
                                        </m:r>
                                      </m:sub>
                                    </m:sSub>
                                  </m:den>
                                </m:f>
                              </m:e>
                            </m:d>
                          </m:e>
                          <m:sup>
                            <m:r>
                              <a:rPr lang="en-US" sz="2000" b="0" i="1" smtClean="0">
                                <a:solidFill>
                                  <a:schemeClr val="bg1"/>
                                </a:solidFill>
                                <a:latin typeface="Cambria Math" panose="02040503050406030204" pitchFamily="18" charset="0"/>
                              </a:rPr>
                              <m:t>2</m:t>
                            </m:r>
                          </m:sup>
                        </m:sSup>
                      </m:e>
                    </m:nary>
                  </m:oMath>
                </a14:m>
                <a:endParaRPr lang="vi-VN" sz="2000" i="1" dirty="0">
                  <a:solidFill>
                    <a:schemeClr val="bg1"/>
                  </a:solidFill>
                  <a:latin typeface="Cambria Math" panose="02040503050406030204" pitchFamily="18" charset="0"/>
                </a:endParaRPr>
              </a:p>
              <a:p>
                <a:pPr marL="905256" lvl="0" indent="-342900" algn="just">
                  <a:lnSpc>
                    <a:spcPct val="150000"/>
                  </a:lnSpc>
                  <a:buClr>
                    <a:srgbClr val="FEFEFE"/>
                  </a:buClr>
                  <a:buSzPts val="2000"/>
                  <a:buFont typeface="System Font Regular"/>
                  <a:buChar char="-"/>
                </a:pPr>
                <a14:m>
                  <m:oMath xmlns:m="http://schemas.openxmlformats.org/officeDocument/2006/math">
                    <m:r>
                      <a:rPr lang="en-US" sz="2000" b="0" i="1" smtClean="0">
                        <a:solidFill>
                          <a:srgbClr val="FEFEFE"/>
                        </a:solidFill>
                        <a:latin typeface="Cambria Math" panose="02040503050406030204" pitchFamily="18" charset="0"/>
                        <a:sym typeface="Comic Sans MS"/>
                      </a:rPr>
                      <m:t>𝑝</m:t>
                    </m:r>
                    <m:d>
                      <m:dPr>
                        <m:ctrlPr>
                          <a:rPr lang="en-US" sz="2000" b="0" i="1" smtClean="0">
                            <a:solidFill>
                              <a:srgbClr val="FEFEFE"/>
                            </a:solidFill>
                            <a:latin typeface="Cambria Math" panose="02040503050406030204" pitchFamily="18" charset="0"/>
                            <a:sym typeface="Comic Sans MS"/>
                          </a:rPr>
                        </m:ctrlPr>
                      </m:dPr>
                      <m:e>
                        <m:sSub>
                          <m:sSubPr>
                            <m:ctrlPr>
                              <a:rPr lang="en-US" sz="2000" b="0" i="1" smtClean="0">
                                <a:solidFill>
                                  <a:srgbClr val="FEFEFE"/>
                                </a:solidFill>
                                <a:latin typeface="Cambria Math" panose="02040503050406030204" pitchFamily="18" charset="0"/>
                                <a:sym typeface="Comic Sans MS"/>
                              </a:rPr>
                            </m:ctrlPr>
                          </m:sSubPr>
                          <m:e>
                            <m:r>
                              <a:rPr lang="en-US" sz="2000" b="0" i="1" smtClean="0">
                                <a:solidFill>
                                  <a:srgbClr val="FEFEFE"/>
                                </a:solidFill>
                                <a:latin typeface="Cambria Math" panose="02040503050406030204" pitchFamily="18" charset="0"/>
                                <a:sym typeface="Comic Sans MS"/>
                              </a:rPr>
                              <m:t>𝑥</m:t>
                            </m:r>
                          </m:e>
                          <m:sub>
                            <m:r>
                              <a:rPr lang="en-US" sz="2000" b="0" i="1" smtClean="0">
                                <a:solidFill>
                                  <a:srgbClr val="FEFEFE"/>
                                </a:solidFill>
                                <a:latin typeface="Cambria Math" panose="02040503050406030204" pitchFamily="18" charset="0"/>
                                <a:sym typeface="Comic Sans MS"/>
                              </a:rPr>
                              <m:t>𝑖</m:t>
                            </m:r>
                          </m:sub>
                        </m:sSub>
                      </m:e>
                    </m:d>
                    <m:r>
                      <a:rPr lang="en-US" sz="2000" b="0" i="1" smtClean="0">
                        <a:solidFill>
                          <a:srgbClr val="FEFEFE"/>
                        </a:solidFill>
                        <a:latin typeface="Cambria Math" panose="02040503050406030204" pitchFamily="18" charset="0"/>
                        <a:ea typeface="Cambria Math" panose="02040503050406030204" pitchFamily="18" charset="0"/>
                        <a:sym typeface="Comic Sans MS"/>
                      </a:rPr>
                      <m:t>≡</m:t>
                    </m:r>
                    <m:r>
                      <a:rPr lang="en-US" sz="2000" b="0" i="1" smtClean="0">
                        <a:solidFill>
                          <a:srgbClr val="FEFEFE"/>
                        </a:solidFill>
                        <a:latin typeface="Cambria Math" panose="02040503050406030204" pitchFamily="18" charset="0"/>
                        <a:ea typeface="Cambria Math" panose="02040503050406030204" pitchFamily="18" charset="0"/>
                        <a:sym typeface="Comic Sans MS"/>
                      </a:rPr>
                      <m:t>𝑁</m:t>
                    </m:r>
                    <m:r>
                      <a:rPr lang="en-US" sz="2000" b="0" i="1" smtClean="0">
                        <a:solidFill>
                          <a:srgbClr val="FEFEFE"/>
                        </a:solidFill>
                        <a:latin typeface="Cambria Math" panose="02040503050406030204" pitchFamily="18" charset="0"/>
                        <a:ea typeface="Cambria Math" panose="02040503050406030204" pitchFamily="18" charset="0"/>
                        <a:sym typeface="Comic Sans MS"/>
                      </a:rPr>
                      <m:t>(</m:t>
                    </m:r>
                    <m:sSub>
                      <m:sSubPr>
                        <m:ctrlPr>
                          <a:rPr lang="en-US" sz="2000" b="0" i="1" smtClean="0">
                            <a:solidFill>
                              <a:srgbClr val="FEFEFE"/>
                            </a:solidFill>
                            <a:latin typeface="Cambria Math" panose="02040503050406030204" pitchFamily="18" charset="0"/>
                            <a:ea typeface="Cambria Math" panose="02040503050406030204" pitchFamily="18" charset="0"/>
                            <a:sym typeface="Comic Sans MS"/>
                          </a:rPr>
                        </m:ctrlPr>
                      </m:sSubPr>
                      <m:e>
                        <m:r>
                          <a:rPr lang="en-US" sz="2000" b="0" i="1" smtClean="0">
                            <a:solidFill>
                              <a:srgbClr val="FEFEFE"/>
                            </a:solidFill>
                            <a:latin typeface="Cambria Math" panose="02040503050406030204" pitchFamily="18" charset="0"/>
                            <a:ea typeface="Cambria Math" panose="02040503050406030204" pitchFamily="18" charset="0"/>
                            <a:sym typeface="Comic Sans MS"/>
                          </a:rPr>
                          <m:t>𝑥</m:t>
                        </m:r>
                      </m:e>
                      <m:sub>
                        <m:r>
                          <a:rPr lang="en-US" sz="2000" b="0" i="1" smtClean="0">
                            <a:solidFill>
                              <a:srgbClr val="FEFEFE"/>
                            </a:solidFill>
                            <a:latin typeface="Cambria Math" panose="02040503050406030204" pitchFamily="18" charset="0"/>
                            <a:ea typeface="Cambria Math" panose="02040503050406030204" pitchFamily="18" charset="0"/>
                            <a:sym typeface="Comic Sans MS"/>
                          </a:rPr>
                          <m:t>𝑖</m:t>
                        </m:r>
                      </m:sub>
                    </m:sSub>
                    <m:r>
                      <a:rPr lang="en-US" sz="2000" b="0" i="1" smtClean="0">
                        <a:solidFill>
                          <a:srgbClr val="FEFEFE"/>
                        </a:solidFill>
                        <a:latin typeface="Cambria Math" panose="02040503050406030204" pitchFamily="18" charset="0"/>
                        <a:ea typeface="Cambria Math" panose="02040503050406030204" pitchFamily="18" charset="0"/>
                        <a:sym typeface="Comic Sans MS"/>
                      </a:rPr>
                      <m:t>, </m:t>
                    </m:r>
                    <m:sSub>
                      <m:sSubPr>
                        <m:ctrlPr>
                          <a:rPr lang="en-US" sz="2000" b="0" i="1" smtClean="0">
                            <a:solidFill>
                              <a:srgbClr val="FEFEFE"/>
                            </a:solidFill>
                            <a:latin typeface="Cambria Math" panose="02040503050406030204" pitchFamily="18" charset="0"/>
                            <a:ea typeface="Cambria Math" panose="02040503050406030204" pitchFamily="18" charset="0"/>
                            <a:sym typeface="Comic Sans MS"/>
                          </a:rPr>
                        </m:ctrlPr>
                      </m:sSubPr>
                      <m:e>
                        <m:r>
                          <a:rPr lang="en-US" sz="2000" b="0" i="1" smtClean="0">
                            <a:solidFill>
                              <a:srgbClr val="FEFEFE"/>
                            </a:solidFill>
                            <a:latin typeface="Cambria Math" panose="02040503050406030204" pitchFamily="18" charset="0"/>
                            <a:ea typeface="Cambria Math" panose="02040503050406030204" pitchFamily="18" charset="0"/>
                            <a:sym typeface="Comic Sans MS"/>
                          </a:rPr>
                          <m:t>𝜇</m:t>
                        </m:r>
                      </m:e>
                      <m:sub>
                        <m:r>
                          <a:rPr lang="en-US" sz="2000" b="0" i="1" smtClean="0">
                            <a:solidFill>
                              <a:srgbClr val="FEFEFE"/>
                            </a:solidFill>
                            <a:latin typeface="Cambria Math" panose="02040503050406030204" pitchFamily="18" charset="0"/>
                            <a:ea typeface="Cambria Math" panose="02040503050406030204" pitchFamily="18" charset="0"/>
                            <a:sym typeface="Comic Sans MS"/>
                          </a:rPr>
                          <m:t>𝑖</m:t>
                        </m:r>
                      </m:sub>
                    </m:sSub>
                    <m:r>
                      <a:rPr lang="en-US" sz="2000" b="0" i="1" smtClean="0">
                        <a:solidFill>
                          <a:srgbClr val="FEFEFE"/>
                        </a:solidFill>
                        <a:latin typeface="Cambria Math" panose="02040503050406030204" pitchFamily="18" charset="0"/>
                        <a:ea typeface="Cambria Math" panose="02040503050406030204" pitchFamily="18" charset="0"/>
                        <a:sym typeface="Comic Sans MS"/>
                      </a:rPr>
                      <m:t>,</m:t>
                    </m:r>
                    <m:sSub>
                      <m:sSubPr>
                        <m:ctrlPr>
                          <a:rPr lang="en-US" sz="2000" b="0" i="1" smtClean="0">
                            <a:solidFill>
                              <a:srgbClr val="FEFEFE"/>
                            </a:solidFill>
                            <a:latin typeface="Cambria Math" panose="02040503050406030204" pitchFamily="18" charset="0"/>
                            <a:ea typeface="Cambria Math" panose="02040503050406030204" pitchFamily="18" charset="0"/>
                            <a:sym typeface="Comic Sans MS"/>
                          </a:rPr>
                        </m:ctrlPr>
                      </m:sSubPr>
                      <m:e>
                        <m:r>
                          <a:rPr lang="en-US" sz="2000" b="0" i="1" smtClean="0">
                            <a:solidFill>
                              <a:srgbClr val="FEFEFE"/>
                            </a:solidFill>
                            <a:latin typeface="Cambria Math" panose="02040503050406030204" pitchFamily="18" charset="0"/>
                            <a:ea typeface="Cambria Math" panose="02040503050406030204" pitchFamily="18" charset="0"/>
                            <a:sym typeface="Comic Sans MS"/>
                          </a:rPr>
                          <m:t>𝜎</m:t>
                        </m:r>
                      </m:e>
                      <m:sub>
                        <m:r>
                          <a:rPr lang="en-US" sz="2000" b="0" i="1" smtClean="0">
                            <a:solidFill>
                              <a:srgbClr val="FEFEFE"/>
                            </a:solidFill>
                            <a:latin typeface="Cambria Math" panose="02040503050406030204" pitchFamily="18" charset="0"/>
                            <a:ea typeface="Cambria Math" panose="02040503050406030204" pitchFamily="18" charset="0"/>
                            <a:sym typeface="Comic Sans MS"/>
                          </a:rPr>
                          <m:t>𝑖</m:t>
                        </m:r>
                      </m:sub>
                    </m:sSub>
                    <m:r>
                      <a:rPr lang="en-US" sz="2000" b="0" i="1" smtClean="0">
                        <a:solidFill>
                          <a:srgbClr val="FEFEFE"/>
                        </a:solidFill>
                        <a:latin typeface="Cambria Math" panose="02040503050406030204" pitchFamily="18" charset="0"/>
                        <a:ea typeface="Cambria Math" panose="02040503050406030204" pitchFamily="18" charset="0"/>
                        <a:sym typeface="Comic Sans MS"/>
                      </a:rPr>
                      <m:t>)</m:t>
                    </m:r>
                  </m:oMath>
                </a14:m>
                <a:endParaRPr lang="en-US" sz="2000" b="0" dirty="0">
                  <a:solidFill>
                    <a:srgbClr val="FEFEFE"/>
                  </a:solidFill>
                  <a:latin typeface="Comic Sans MS" panose="030F0902030302020204" pitchFamily="66" charset="0"/>
                  <a:sym typeface="Comic Sans MS"/>
                </a:endParaRPr>
              </a:p>
              <a:p>
                <a:pPr marL="905256" indent="-342900" algn="just">
                  <a:lnSpc>
                    <a:spcPct val="150000"/>
                  </a:lnSpc>
                  <a:buClr>
                    <a:srgbClr val="FEFEFE"/>
                  </a:buClr>
                  <a:buSzPts val="2000"/>
                  <a:buFont typeface="System Font Regular"/>
                  <a:buChar char="-"/>
                </a:pPr>
                <a14:m>
                  <m:oMath xmlns:m="http://schemas.openxmlformats.org/officeDocument/2006/math">
                    <m:r>
                      <a:rPr lang="en-US" sz="2000" i="1">
                        <a:solidFill>
                          <a:schemeClr val="bg1"/>
                        </a:solidFill>
                        <a:latin typeface="Cambria Math" panose="02040503050406030204" pitchFamily="18" charset="0"/>
                      </a:rPr>
                      <m:t>𝑝</m:t>
                    </m:r>
                    <m:d>
                      <m:dPr>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𝑌</m:t>
                        </m:r>
                      </m:e>
                    </m:d>
                    <m:r>
                      <a:rPr lang="en-US" sz="2000" i="1">
                        <a:solidFill>
                          <a:schemeClr val="bg1"/>
                        </a:solidFill>
                        <a:latin typeface="Cambria Math" panose="02040503050406030204" pitchFamily="18" charset="0"/>
                      </a:rPr>
                      <m:t>=</m:t>
                    </m:r>
                    <m:sSup>
                      <m:sSupPr>
                        <m:ctrlPr>
                          <a:rPr lang="en-US" sz="2000" i="1">
                            <a:solidFill>
                              <a:schemeClr val="bg1"/>
                            </a:solidFill>
                            <a:latin typeface="Cambria Math" panose="02040503050406030204" pitchFamily="18" charset="0"/>
                          </a:rPr>
                        </m:ctrlPr>
                      </m:sSupPr>
                      <m:e>
                        <m:r>
                          <a:rPr lang="en-US" sz="2000" i="1">
                            <a:solidFill>
                              <a:schemeClr val="bg1"/>
                            </a:solidFill>
                            <a:latin typeface="Cambria Math" panose="02040503050406030204" pitchFamily="18" charset="0"/>
                          </a:rPr>
                          <m:t>𝜒</m:t>
                        </m:r>
                      </m:e>
                      <m:sup>
                        <m:r>
                          <a:rPr lang="en-US" sz="2000" i="1">
                            <a:solidFill>
                              <a:schemeClr val="bg1"/>
                            </a:solidFill>
                            <a:latin typeface="Cambria Math" panose="02040503050406030204" pitchFamily="18" charset="0"/>
                          </a:rPr>
                          <m:t>2</m:t>
                        </m:r>
                      </m:sup>
                    </m:sSup>
                    <m:d>
                      <m:dPr>
                        <m:ctrlPr>
                          <a:rPr lang="en-US" sz="2000" i="1">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𝑌</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𝑘</m:t>
                        </m:r>
                      </m:e>
                    </m:d>
                  </m:oMath>
                </a14:m>
                <a:r>
                  <a:rPr lang="en-US" sz="2000" dirty="0">
                    <a:solidFill>
                      <a:schemeClr val="bg1"/>
                    </a:solidFill>
                    <a:latin typeface="Comic Sans MS" panose="030F0902030302020204" pitchFamily="66" charset="0"/>
                  </a:rPr>
                  <a:t>.</a:t>
                </a:r>
              </a:p>
              <a:p>
                <a:pPr marL="448056" lvl="0" indent="-342900" algn="just">
                  <a:lnSpc>
                    <a:spcPct val="115000"/>
                  </a:lnSpc>
                  <a:spcBef>
                    <a:spcPts val="1000"/>
                  </a:spcBef>
                  <a:buClr>
                    <a:srgbClr val="FEFEFE"/>
                  </a:buClr>
                  <a:buSzPts val="2000"/>
                  <a:buFont typeface="Arial" panose="020B0604020202020204" pitchFamily="34" charset="0"/>
                  <a:buChar char="•"/>
                </a:pPr>
                <a:endParaRPr lang="en-US" sz="2000" dirty="0">
                  <a:solidFill>
                    <a:srgbClr val="FEFEFE"/>
                  </a:solidFill>
                  <a:latin typeface="Comic Sans MS" panose="030F0902030302020204" pitchFamily="66" charset="0"/>
                  <a:ea typeface="Comic Sans MS"/>
                  <a:cs typeface="Comic Sans MS"/>
                  <a:sym typeface="Comic Sans MS"/>
                </a:endParaRPr>
              </a:p>
            </p:txBody>
          </p:sp>
        </mc:Choice>
        <mc:Fallback xmlns="">
          <p:sp>
            <p:nvSpPr>
              <p:cNvPr id="4" name="TextBox 3">
                <a:extLst>
                  <a:ext uri="{FF2B5EF4-FFF2-40B4-BE49-F238E27FC236}">
                    <a16:creationId xmlns:a16="http://schemas.microsoft.com/office/drawing/2014/main" id="{522CFDF0-C70D-15CB-B85B-B21011E2314F}"/>
                  </a:ext>
                </a:extLst>
              </p:cNvPr>
              <p:cNvSpPr txBox="1">
                <a:spLocks noRot="1" noChangeAspect="1" noMove="1" noResize="1" noEditPoints="1" noAdjustHandles="1" noChangeArrowheads="1" noChangeShapeType="1" noTextEdit="1"/>
              </p:cNvSpPr>
              <p:nvPr/>
            </p:nvSpPr>
            <p:spPr>
              <a:xfrm>
                <a:off x="1455797" y="1590490"/>
                <a:ext cx="4081403" cy="3963457"/>
              </a:xfrm>
              <a:prstGeom prst="rect">
                <a:avLst/>
              </a:prstGeom>
              <a:blipFill>
                <a:blip r:embed="rId3"/>
                <a:stretch>
                  <a:fillRect t="-159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427E0486-32FA-0EF0-0261-0125C259D56B}"/>
              </a:ext>
            </a:extLst>
          </p:cNvPr>
          <p:cNvPicPr>
            <a:picLocks noChangeAspect="1"/>
          </p:cNvPicPr>
          <p:nvPr/>
        </p:nvPicPr>
        <p:blipFill>
          <a:blip r:embed="rId4"/>
          <a:stretch>
            <a:fillRect/>
          </a:stretch>
        </p:blipFill>
        <p:spPr>
          <a:xfrm>
            <a:off x="6553200" y="1663233"/>
            <a:ext cx="3838987" cy="3361888"/>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EF9AA85-E0B5-9940-F84F-4C8EFFB7F650}"/>
                  </a:ext>
                </a:extLst>
              </p:cNvPr>
              <p:cNvSpPr txBox="1"/>
              <p:nvPr/>
            </p:nvSpPr>
            <p:spPr>
              <a:xfrm>
                <a:off x="1455797" y="5097864"/>
                <a:ext cx="9804400" cy="1673600"/>
              </a:xfrm>
              <a:prstGeom prst="rect">
                <a:avLst/>
              </a:prstGeom>
              <a:noFill/>
            </p:spPr>
            <p:txBody>
              <a:bodyPr wrap="square">
                <a:spAutoFit/>
              </a:bodyPr>
              <a:lstStyle/>
              <a:p>
                <a:pPr marL="448056" indent="-342900" algn="just">
                  <a:lnSpc>
                    <a:spcPct val="150000"/>
                  </a:lnSpc>
                  <a:buClr>
                    <a:srgbClr val="FEFEFE"/>
                  </a:buClr>
                  <a:buSzPts val="2000"/>
                  <a:buFont typeface="Arial" panose="020B0604020202020204" pitchFamily="34" charset="0"/>
                  <a:buChar char="•"/>
                </a:pPr>
                <a:r>
                  <a:rPr lang="en-US" sz="2000" dirty="0">
                    <a:solidFill>
                      <a:schemeClr val="bg1"/>
                    </a:solidFill>
                    <a:latin typeface="Comic Sans MS" panose="030F0902030302020204" pitchFamily="66" charset="0"/>
                  </a:rPr>
                  <a:t>The residual follow a chi square distribution with </a:t>
                </a:r>
                <a14:m>
                  <m:oMath xmlns:m="http://schemas.openxmlformats.org/officeDocument/2006/math">
                    <m:sSup>
                      <m:sSupPr>
                        <m:ctrlPr>
                          <a:rPr lang="en-US" sz="2000" i="1" dirty="0">
                            <a:solidFill>
                              <a:schemeClr val="bg1"/>
                            </a:solidFill>
                            <a:latin typeface="Cambria Math" panose="02040503050406030204" pitchFamily="18" charset="0"/>
                          </a:rPr>
                        </m:ctrlPr>
                      </m:sSupPr>
                      <m:e>
                        <m:r>
                          <a:rPr lang="en-US" sz="2000" i="1" dirty="0">
                            <a:solidFill>
                              <a:schemeClr val="bg1"/>
                            </a:solidFill>
                            <a:latin typeface="Cambria Math" panose="02040503050406030204" pitchFamily="18" charset="0"/>
                          </a:rPr>
                          <m:t>𝑁</m:t>
                        </m:r>
                      </m:e>
                      <m:sup>
                        <m:r>
                          <a:rPr lang="en-US" sz="2000" i="1" dirty="0">
                            <a:solidFill>
                              <a:schemeClr val="bg1"/>
                            </a:solidFill>
                            <a:latin typeface="Cambria Math" panose="02040503050406030204" pitchFamily="18" charset="0"/>
                          </a:rPr>
                          <m:t>∗</m:t>
                        </m:r>
                      </m:sup>
                    </m:sSup>
                  </m:oMath>
                </a14:m>
                <a:r>
                  <a:rPr lang="en-US" sz="2000" dirty="0">
                    <a:solidFill>
                      <a:schemeClr val="bg1"/>
                    </a:solidFill>
                    <a:latin typeface="Comic Sans MS" panose="030F0902030302020204" pitchFamily="66" charset="0"/>
                  </a:rPr>
                  <a:t> degrees of freedom (</a:t>
                </a:r>
                <a14:m>
                  <m:oMath xmlns:m="http://schemas.openxmlformats.org/officeDocument/2006/math">
                    <m:sSup>
                      <m:sSupPr>
                        <m:ctrlPr>
                          <a:rPr lang="en-US" sz="2000" b="0" i="1" dirty="0" smtClean="0">
                            <a:solidFill>
                              <a:schemeClr val="bg1"/>
                            </a:solidFill>
                            <a:latin typeface="Cambria Math" panose="02040503050406030204" pitchFamily="18" charset="0"/>
                          </a:rPr>
                        </m:ctrlPr>
                      </m:sSupPr>
                      <m:e>
                        <m:r>
                          <a:rPr lang="en-US" sz="2000" b="0" i="1" dirty="0" smtClean="0">
                            <a:solidFill>
                              <a:schemeClr val="bg1"/>
                            </a:solidFill>
                            <a:latin typeface="Cambria Math" panose="02040503050406030204" pitchFamily="18" charset="0"/>
                          </a:rPr>
                          <m:t>𝑁</m:t>
                        </m:r>
                      </m:e>
                      <m:sup>
                        <m:r>
                          <a:rPr lang="en-US" sz="2000" b="0" i="1" dirty="0" smtClean="0">
                            <a:solidFill>
                              <a:schemeClr val="bg1"/>
                            </a:solidFill>
                            <a:latin typeface="Cambria Math" panose="02040503050406030204" pitchFamily="18" charset="0"/>
                          </a:rPr>
                          <m:t>∗</m:t>
                        </m:r>
                      </m:sup>
                    </m:sSup>
                    <m:r>
                      <a:rPr lang="en-US" sz="2000" i="1" dirty="0" smtClean="0">
                        <a:solidFill>
                          <a:schemeClr val="bg1"/>
                        </a:solidFill>
                        <a:latin typeface="Cambria Math" panose="02040503050406030204" pitchFamily="18" charset="0"/>
                      </a:rPr>
                      <m:t>= </m:t>
                    </m:r>
                    <m:r>
                      <a:rPr lang="en-US" sz="2000" i="1" dirty="0" smtClean="0">
                        <a:solidFill>
                          <a:schemeClr val="bg1"/>
                        </a:solidFill>
                        <a:latin typeface="Cambria Math" panose="02040503050406030204" pitchFamily="18" charset="0"/>
                      </a:rPr>
                      <m:t>𝑁</m:t>
                    </m:r>
                    <m:r>
                      <a:rPr lang="en-US" sz="2000" i="1" dirty="0" smtClean="0">
                        <a:solidFill>
                          <a:schemeClr val="bg1"/>
                        </a:solidFill>
                        <a:latin typeface="Cambria Math" panose="02040503050406030204" pitchFamily="18" charset="0"/>
                      </a:rPr>
                      <m:t> – </m:t>
                    </m:r>
                    <m:r>
                      <m:rPr>
                        <m:sty m:val="p"/>
                      </m:rPr>
                      <a:rPr lang="en-US" sz="2000" i="0" dirty="0" smtClean="0">
                        <a:solidFill>
                          <a:schemeClr val="bg1"/>
                        </a:solidFill>
                        <a:latin typeface="Cambria Math" panose="02040503050406030204" pitchFamily="18" charset="0"/>
                      </a:rPr>
                      <m:t>DOF</m:t>
                    </m:r>
                    <m:d>
                      <m:dPr>
                        <m:ctrlPr>
                          <a:rPr lang="en-US" sz="2000" i="1" dirty="0" smtClean="0">
                            <a:solidFill>
                              <a:schemeClr val="bg1"/>
                            </a:solidFill>
                            <a:latin typeface="Cambria Math" panose="02040503050406030204" pitchFamily="18" charset="0"/>
                          </a:rPr>
                        </m:ctrlPr>
                      </m:dPr>
                      <m:e>
                        <m:r>
                          <a:rPr lang="en-US" sz="2000" b="0" i="1" dirty="0" smtClean="0">
                            <a:solidFill>
                              <a:schemeClr val="bg1"/>
                            </a:solidFill>
                            <a:latin typeface="Cambria Math" panose="02040503050406030204" pitchFamily="18" charset="0"/>
                          </a:rPr>
                          <m:t>𝜃</m:t>
                        </m:r>
                      </m:e>
                    </m:d>
                  </m:oMath>
                </a14:m>
                <a:r>
                  <a:rPr lang="en-US" sz="2000" dirty="0">
                    <a:solidFill>
                      <a:schemeClr val="bg1"/>
                    </a:solidFill>
                    <a:latin typeface="Comic Sans MS" panose="030F0902030302020204" pitchFamily="66" charset="0"/>
                  </a:rPr>
                  <a:t>), which has the mean value of </a:t>
                </a:r>
                <a14:m>
                  <m:oMath xmlns:m="http://schemas.openxmlformats.org/officeDocument/2006/math">
                    <m:sSup>
                      <m:sSupPr>
                        <m:ctrlPr>
                          <a:rPr lang="en-US" sz="2000" i="1" dirty="0">
                            <a:solidFill>
                              <a:schemeClr val="bg1"/>
                            </a:solidFill>
                            <a:latin typeface="Cambria Math" panose="02040503050406030204" pitchFamily="18" charset="0"/>
                          </a:rPr>
                        </m:ctrlPr>
                      </m:sSupPr>
                      <m:e>
                        <m:r>
                          <a:rPr lang="en-US" sz="2000" i="1" dirty="0">
                            <a:solidFill>
                              <a:schemeClr val="bg1"/>
                            </a:solidFill>
                            <a:latin typeface="Cambria Math" panose="02040503050406030204" pitchFamily="18" charset="0"/>
                          </a:rPr>
                          <m:t>𝑁</m:t>
                        </m:r>
                      </m:e>
                      <m:sup>
                        <m:r>
                          <a:rPr lang="en-US" sz="2000" i="1" dirty="0">
                            <a:solidFill>
                              <a:schemeClr val="bg1"/>
                            </a:solidFill>
                            <a:latin typeface="Cambria Math" panose="02040503050406030204" pitchFamily="18" charset="0"/>
                          </a:rPr>
                          <m:t>∗</m:t>
                        </m:r>
                      </m:sup>
                    </m:sSup>
                  </m:oMath>
                </a14:m>
                <a:r>
                  <a:rPr lang="en-US" sz="2000" dirty="0">
                    <a:solidFill>
                      <a:schemeClr val="bg1"/>
                    </a:solidFill>
                    <a:latin typeface="Comic Sans MS" panose="030F0902030302020204" pitchFamily="66" charset="0"/>
                  </a:rPr>
                  <a:t>.</a:t>
                </a:r>
              </a:p>
              <a:p>
                <a:pPr marL="448056" indent="-342900" algn="just">
                  <a:lnSpc>
                    <a:spcPct val="150000"/>
                  </a:lnSpc>
                  <a:buClr>
                    <a:srgbClr val="FEFEFE"/>
                  </a:buClr>
                  <a:buSzPts val="2000"/>
                  <a:buFont typeface="Arial" panose="020B0604020202020204" pitchFamily="34" charset="0"/>
                  <a:buChar char="•"/>
                </a:pPr>
                <a:r>
                  <a:rPr lang="en-US" sz="2000" dirty="0">
                    <a:solidFill>
                      <a:schemeClr val="bg1"/>
                    </a:solidFill>
                    <a:latin typeface="Comic Sans MS" panose="030F0902030302020204" pitchFamily="66" charset="0"/>
                  </a:rPr>
                  <a:t>The closer the reduced chi square </a:t>
                </a:r>
                <a14:m>
                  <m:oMath xmlns:m="http://schemas.openxmlformats.org/officeDocument/2006/math">
                    <m:f>
                      <m:fPr>
                        <m:ctrlPr>
                          <a:rPr lang="en-US" sz="2000" b="0" i="1" smtClean="0">
                            <a:solidFill>
                              <a:srgbClr val="FEFEFE"/>
                            </a:solidFill>
                            <a:latin typeface="Cambria Math" panose="02040503050406030204" pitchFamily="18" charset="0"/>
                            <a:ea typeface="Comic Sans MS"/>
                            <a:cs typeface="Comic Sans MS"/>
                            <a:sym typeface="Comic Sans MS"/>
                          </a:rPr>
                        </m:ctrlPr>
                      </m:fPr>
                      <m:num>
                        <m:sSup>
                          <m:sSupPr>
                            <m:ctrlPr>
                              <a:rPr lang="en-US" sz="2000" i="1">
                                <a:solidFill>
                                  <a:srgbClr val="FEFEFE"/>
                                </a:solidFill>
                                <a:latin typeface="Cambria Math" panose="02040503050406030204" pitchFamily="18" charset="0"/>
                                <a:ea typeface="Comic Sans MS"/>
                                <a:cs typeface="Comic Sans MS"/>
                                <a:sym typeface="Comic Sans MS"/>
                              </a:rPr>
                            </m:ctrlPr>
                          </m:sSupPr>
                          <m:e>
                            <m:r>
                              <a:rPr lang="en-US" sz="2000" i="1">
                                <a:solidFill>
                                  <a:srgbClr val="FEFEFE"/>
                                </a:solidFill>
                                <a:latin typeface="Cambria Math" panose="02040503050406030204" pitchFamily="18" charset="0"/>
                                <a:ea typeface="Comic Sans MS"/>
                                <a:cs typeface="Comic Sans MS"/>
                                <a:sym typeface="Comic Sans MS"/>
                              </a:rPr>
                              <m:t>𝜒</m:t>
                            </m:r>
                          </m:e>
                          <m:sup>
                            <m:r>
                              <a:rPr lang="en-US" sz="2000" i="1">
                                <a:solidFill>
                                  <a:srgbClr val="FEFEFE"/>
                                </a:solidFill>
                                <a:latin typeface="Cambria Math" panose="02040503050406030204" pitchFamily="18" charset="0"/>
                                <a:ea typeface="Comic Sans MS"/>
                                <a:cs typeface="Comic Sans MS"/>
                                <a:sym typeface="Comic Sans MS"/>
                              </a:rPr>
                              <m:t>2</m:t>
                            </m:r>
                          </m:sup>
                        </m:sSup>
                        <m:d>
                          <m:dPr>
                            <m:ctrlPr>
                              <a:rPr lang="en-US" sz="2000" i="1">
                                <a:solidFill>
                                  <a:srgbClr val="FEFEFE"/>
                                </a:solidFill>
                                <a:latin typeface="Cambria Math" panose="02040503050406030204" pitchFamily="18" charset="0"/>
                                <a:ea typeface="Comic Sans MS"/>
                                <a:cs typeface="Comic Sans MS"/>
                                <a:sym typeface="Comic Sans MS"/>
                              </a:rPr>
                            </m:ctrlPr>
                          </m:dPr>
                          <m:e>
                            <m:r>
                              <a:rPr lang="en-US" sz="2000" i="1">
                                <a:solidFill>
                                  <a:srgbClr val="FEFEFE"/>
                                </a:solidFill>
                                <a:latin typeface="Cambria Math" panose="02040503050406030204" pitchFamily="18" charset="0"/>
                                <a:ea typeface="Comic Sans MS"/>
                                <a:cs typeface="Comic Sans MS"/>
                                <a:sym typeface="Comic Sans MS"/>
                              </a:rPr>
                              <m:t>𝜃</m:t>
                            </m:r>
                          </m:e>
                        </m:d>
                      </m:num>
                      <m:den>
                        <m:sSup>
                          <m:sSupPr>
                            <m:ctrlPr>
                              <a:rPr lang="en-US" sz="2000" b="0" i="1" smtClean="0">
                                <a:solidFill>
                                  <a:srgbClr val="FEFEFE"/>
                                </a:solidFill>
                                <a:latin typeface="Cambria Math" panose="02040503050406030204" pitchFamily="18" charset="0"/>
                                <a:ea typeface="Comic Sans MS"/>
                                <a:cs typeface="Comic Sans MS"/>
                                <a:sym typeface="Comic Sans MS"/>
                              </a:rPr>
                            </m:ctrlPr>
                          </m:sSupPr>
                          <m:e>
                            <m:r>
                              <a:rPr lang="en-US" sz="2000" b="0" i="1" smtClean="0">
                                <a:solidFill>
                                  <a:srgbClr val="FEFEFE"/>
                                </a:solidFill>
                                <a:latin typeface="Cambria Math" panose="02040503050406030204" pitchFamily="18" charset="0"/>
                                <a:ea typeface="Comic Sans MS"/>
                                <a:cs typeface="Comic Sans MS"/>
                                <a:sym typeface="Comic Sans MS"/>
                              </a:rPr>
                              <m:t>𝑁</m:t>
                            </m:r>
                          </m:e>
                          <m:sup>
                            <m:r>
                              <a:rPr lang="en-US" sz="2000" b="0" i="1" smtClean="0">
                                <a:solidFill>
                                  <a:srgbClr val="FEFEFE"/>
                                </a:solidFill>
                                <a:latin typeface="Cambria Math" panose="02040503050406030204" pitchFamily="18" charset="0"/>
                                <a:ea typeface="Comic Sans MS"/>
                                <a:cs typeface="Comic Sans MS"/>
                                <a:sym typeface="Comic Sans MS"/>
                              </a:rPr>
                              <m:t>∗</m:t>
                            </m:r>
                          </m:sup>
                        </m:sSup>
                      </m:den>
                    </m:f>
                  </m:oMath>
                </a14:m>
                <a:r>
                  <a:rPr lang="en-US" sz="2000" dirty="0">
                    <a:solidFill>
                      <a:schemeClr val="bg1"/>
                    </a:solidFill>
                    <a:latin typeface="Comic Sans MS" panose="030F0902030302020204" pitchFamily="66" charset="0"/>
                  </a:rPr>
                  <a:t> to 1, the more probable the residual  </a:t>
                </a:r>
              </a:p>
            </p:txBody>
          </p:sp>
        </mc:Choice>
        <mc:Fallback xmlns="">
          <p:sp>
            <p:nvSpPr>
              <p:cNvPr id="6" name="TextBox 5">
                <a:extLst>
                  <a:ext uri="{FF2B5EF4-FFF2-40B4-BE49-F238E27FC236}">
                    <a16:creationId xmlns:a16="http://schemas.microsoft.com/office/drawing/2014/main" id="{7EF9AA85-E0B5-9940-F84F-4C8EFFB7F650}"/>
                  </a:ext>
                </a:extLst>
              </p:cNvPr>
              <p:cNvSpPr txBox="1">
                <a:spLocks noRot="1" noChangeAspect="1" noMove="1" noResize="1" noEditPoints="1" noAdjustHandles="1" noChangeArrowheads="1" noChangeShapeType="1" noTextEdit="1"/>
              </p:cNvSpPr>
              <p:nvPr/>
            </p:nvSpPr>
            <p:spPr>
              <a:xfrm>
                <a:off x="1455797" y="5097864"/>
                <a:ext cx="9804400" cy="1673600"/>
              </a:xfrm>
              <a:prstGeom prst="rect">
                <a:avLst/>
              </a:prstGeom>
              <a:blipFill>
                <a:blip r:embed="rId5"/>
                <a:stretch>
                  <a:fillRect b="-1504"/>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E87EF60A-1F0E-0B69-1724-976178049F4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23</a:t>
            </a:fld>
            <a:endParaRPr lang="en-US"/>
          </a:p>
        </p:txBody>
      </p:sp>
    </p:spTree>
    <p:extLst>
      <p:ext uri="{BB962C8B-B14F-4D97-AF65-F5344CB8AC3E}">
        <p14:creationId xmlns:p14="http://schemas.microsoft.com/office/powerpoint/2010/main" val="313452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413C783-BA8F-E2BC-4A57-5A5E07746145}"/>
                  </a:ext>
                </a:extLst>
              </p:cNvPr>
              <p:cNvSpPr>
                <a:spLocks noGrp="1"/>
              </p:cNvSpPr>
              <p:nvPr>
                <p:ph type="title"/>
              </p:nvPr>
            </p:nvSpPr>
            <p:spPr>
              <a:xfrm>
                <a:off x="2231136" y="486128"/>
                <a:ext cx="7729728" cy="1188720"/>
              </a:xfrm>
            </p:spPr>
            <p:txBody>
              <a:bodyPr>
                <a:normAutofit/>
              </a:bodyPr>
              <a:lstStyle/>
              <a:p>
                <a:r>
                  <a:rPr lang="en-US" dirty="0">
                    <a:latin typeface="Comic Sans MS" panose="030F0902030302020204" pitchFamily="66" charset="0"/>
                  </a:rPr>
                  <a:t>Least-square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latin typeface="Comic Sans MS" panose="030F0902030302020204" pitchFamily="66" charset="0"/>
                  </a:rPr>
                  <a:t> Maximum Likelihood</a:t>
                </a:r>
              </a:p>
            </p:txBody>
          </p:sp>
        </mc:Choice>
        <mc:Fallback xmlns="">
          <p:sp>
            <p:nvSpPr>
              <p:cNvPr id="2" name="Title 1">
                <a:extLst>
                  <a:ext uri="{FF2B5EF4-FFF2-40B4-BE49-F238E27FC236}">
                    <a16:creationId xmlns:a16="http://schemas.microsoft.com/office/drawing/2014/main" id="{1413C783-BA8F-E2BC-4A57-5A5E07746145}"/>
                  </a:ext>
                </a:extLst>
              </p:cNvPr>
              <p:cNvSpPr>
                <a:spLocks noGrp="1" noRot="1" noChangeAspect="1" noMove="1" noResize="1" noEditPoints="1" noAdjustHandles="1" noChangeArrowheads="1" noChangeShapeType="1" noTextEdit="1"/>
              </p:cNvSpPr>
              <p:nvPr>
                <p:ph type="title"/>
              </p:nvPr>
            </p:nvSpPr>
            <p:spPr>
              <a:xfrm>
                <a:off x="2231136" y="486128"/>
                <a:ext cx="7729728" cy="1188720"/>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Google Shape;98;g2ebeec5a5ef_1_5">
                <a:extLst>
                  <a:ext uri="{FF2B5EF4-FFF2-40B4-BE49-F238E27FC236}">
                    <a16:creationId xmlns:a16="http://schemas.microsoft.com/office/drawing/2014/main" id="{1EAD82D6-2A15-A7F9-9445-8373B0ED5A63}"/>
                  </a:ext>
                </a:extLst>
              </p:cNvPr>
              <p:cNvSpPr txBox="1"/>
              <p:nvPr/>
            </p:nvSpPr>
            <p:spPr>
              <a:xfrm>
                <a:off x="954937" y="2106251"/>
                <a:ext cx="5548407" cy="3687798"/>
              </a:xfrm>
              <a:prstGeom prst="rect">
                <a:avLst/>
              </a:prstGeom>
              <a:noFill/>
              <a:ln>
                <a:noFill/>
              </a:ln>
            </p:spPr>
            <p:txBody>
              <a:bodyPr spcFirstLastPara="1" wrap="square" lIns="91425" tIns="91425" rIns="91425" bIns="91425" anchor="t" anchorCtr="0">
                <a:noAutofit/>
              </a:bodyPr>
              <a:lstStyle/>
              <a:p>
                <a:pPr marL="457200" lvl="0" indent="-355600" algn="just" rtl="0">
                  <a:lnSpc>
                    <a:spcPct val="115000"/>
                  </a:lnSpc>
                  <a:spcBef>
                    <a:spcPts val="0"/>
                  </a:spcBef>
                  <a:spcAft>
                    <a:spcPts val="0"/>
                  </a:spcAft>
                  <a:buClr>
                    <a:srgbClr val="FEFEFE"/>
                  </a:buClr>
                  <a:buSzPts val="2000"/>
                  <a:buFont typeface="Comic Sans MS"/>
                  <a:buChar char="●"/>
                </a:pPr>
                <a:r>
                  <a:rPr lang="en-US" sz="2000" dirty="0">
                    <a:solidFill>
                      <a:srgbClr val="FEFEFE"/>
                    </a:solidFill>
                    <a:latin typeface="Comic Sans MS" panose="030F0902030302020204" pitchFamily="66" charset="0"/>
                    <a:ea typeface="Comic Sans MS"/>
                    <a:cs typeface="Comic Sans MS"/>
                    <a:sym typeface="Comic Sans MS"/>
                  </a:rPr>
                  <a:t>Given the prior </a:t>
                </a:r>
                <a14:m>
                  <m:oMath xmlns:m="http://schemas.openxmlformats.org/officeDocument/2006/math">
                    <m:r>
                      <a:rPr lang="en-US" sz="2000" b="0" i="1" smtClean="0">
                        <a:solidFill>
                          <a:srgbClr val="FEFEFE"/>
                        </a:solidFill>
                        <a:latin typeface="Cambria Math" panose="02040503050406030204" pitchFamily="18" charset="0"/>
                        <a:ea typeface="Comic Sans MS"/>
                        <a:cs typeface="Comic Sans MS"/>
                        <a:sym typeface="Comic Sans MS"/>
                      </a:rPr>
                      <m:t>𝑓</m:t>
                    </m:r>
                    <m:r>
                      <a:rPr lang="en-US" sz="2000" b="0" i="1" smtClean="0">
                        <a:solidFill>
                          <a:srgbClr val="FEFEFE"/>
                        </a:solidFill>
                        <a:latin typeface="Cambria Math" panose="02040503050406030204" pitchFamily="18" charset="0"/>
                        <a:ea typeface="Comic Sans MS"/>
                        <a:cs typeface="Comic Sans MS"/>
                        <a:sym typeface="Comic Sans MS"/>
                      </a:rPr>
                      <m:t>(</m:t>
                    </m:r>
                    <m:r>
                      <a:rPr lang="en-US" sz="2000" b="0" i="1" smtClean="0">
                        <a:solidFill>
                          <a:srgbClr val="FEFEFE"/>
                        </a:solidFill>
                        <a:latin typeface="Cambria Math" panose="02040503050406030204" pitchFamily="18" charset="0"/>
                        <a:ea typeface="Comic Sans MS"/>
                        <a:cs typeface="Comic Sans MS"/>
                        <a:sym typeface="Comic Sans MS"/>
                      </a:rPr>
                      <m:t>𝑥</m:t>
                    </m:r>
                    <m:r>
                      <a:rPr lang="en-US" sz="2000" b="0" i="1" smtClean="0">
                        <a:solidFill>
                          <a:srgbClr val="FEFEFE"/>
                        </a:solidFill>
                        <a:latin typeface="Cambria Math" panose="02040503050406030204" pitchFamily="18" charset="0"/>
                        <a:ea typeface="Comic Sans MS"/>
                        <a:cs typeface="Comic Sans MS"/>
                        <a:sym typeface="Comic Sans MS"/>
                      </a:rPr>
                      <m:t>,</m:t>
                    </m:r>
                    <m:r>
                      <a:rPr lang="en-US" sz="2000" b="0" i="1" smtClean="0">
                        <a:solidFill>
                          <a:srgbClr val="FEFEFE"/>
                        </a:solidFill>
                        <a:latin typeface="Cambria Math" panose="02040503050406030204" pitchFamily="18" charset="0"/>
                        <a:ea typeface="Comic Sans MS"/>
                        <a:cs typeface="Comic Sans MS"/>
                        <a:sym typeface="Comic Sans MS"/>
                      </a:rPr>
                      <m:t>𝜃</m:t>
                    </m:r>
                    <m:r>
                      <a:rPr lang="en-US" sz="2000" b="0" i="1" smtClean="0">
                        <a:solidFill>
                          <a:srgbClr val="FEFEFE"/>
                        </a:solidFill>
                        <a:latin typeface="Cambria Math" panose="02040503050406030204" pitchFamily="18" charset="0"/>
                        <a:ea typeface="Comic Sans MS"/>
                        <a:cs typeface="Comic Sans MS"/>
                        <a:sym typeface="Comic Sans MS"/>
                      </a:rPr>
                      <m:t>)</m:t>
                    </m:r>
                  </m:oMath>
                </a14:m>
                <a:r>
                  <a:rPr lang="en-US" sz="2000" dirty="0">
                    <a:solidFill>
                      <a:srgbClr val="FEFEFE"/>
                    </a:solidFill>
                    <a:latin typeface="Comic Sans MS" panose="030F0902030302020204" pitchFamily="66" charset="0"/>
                    <a:ea typeface="Comic Sans MS"/>
                    <a:cs typeface="Comic Sans MS"/>
                    <a:sym typeface="Comic Sans MS"/>
                  </a:rPr>
                  <a:t> and the the measurement </a:t>
                </a:r>
                <a14:m>
                  <m:oMath xmlns:m="http://schemas.openxmlformats.org/officeDocument/2006/math">
                    <m:d>
                      <m:dPr>
                        <m:begChr m:val="{"/>
                        <m:endChr m:val="}"/>
                        <m:ctrlPr>
                          <a:rPr lang="en-US" sz="2000" b="0" i="1" smtClean="0">
                            <a:solidFill>
                              <a:srgbClr val="FEFEFE"/>
                            </a:solidFill>
                            <a:latin typeface="Cambria Math" panose="02040503050406030204" pitchFamily="18" charset="0"/>
                            <a:sym typeface="Comic Sans MS"/>
                          </a:rPr>
                        </m:ctrlPr>
                      </m:dPr>
                      <m:e>
                        <m:d>
                          <m:dPr>
                            <m:ctrlPr>
                              <a:rPr lang="en-US" sz="2000" b="0" i="1" smtClean="0">
                                <a:solidFill>
                                  <a:srgbClr val="FEFEFE"/>
                                </a:solidFill>
                                <a:latin typeface="Cambria Math" panose="02040503050406030204" pitchFamily="18" charset="0"/>
                                <a:sym typeface="Comic Sans MS"/>
                              </a:rPr>
                            </m:ctrlPr>
                          </m:dPr>
                          <m:e>
                            <m:sSub>
                              <m:sSubPr>
                                <m:ctrlPr>
                                  <a:rPr lang="en-US" sz="2000" b="0" i="1" smtClean="0">
                                    <a:solidFill>
                                      <a:srgbClr val="FEFEFE"/>
                                    </a:solidFill>
                                    <a:latin typeface="Cambria Math" panose="02040503050406030204" pitchFamily="18" charset="0"/>
                                    <a:sym typeface="Comic Sans MS"/>
                                  </a:rPr>
                                </m:ctrlPr>
                              </m:sSubPr>
                              <m:e>
                                <m:r>
                                  <a:rPr lang="en-US" sz="2000" b="0" i="1" smtClean="0">
                                    <a:solidFill>
                                      <a:srgbClr val="FEFEFE"/>
                                    </a:solidFill>
                                    <a:latin typeface="Cambria Math" panose="02040503050406030204" pitchFamily="18" charset="0"/>
                                    <a:sym typeface="Comic Sans MS"/>
                                  </a:rPr>
                                  <m:t>𝑥</m:t>
                                </m:r>
                              </m:e>
                              <m:sub>
                                <m:r>
                                  <a:rPr lang="en-US" sz="2000" b="0" i="1" smtClean="0">
                                    <a:solidFill>
                                      <a:srgbClr val="FEFEFE"/>
                                    </a:solidFill>
                                    <a:latin typeface="Cambria Math" panose="02040503050406030204" pitchFamily="18" charset="0"/>
                                    <a:sym typeface="Comic Sans MS"/>
                                  </a:rPr>
                                  <m:t>𝑖</m:t>
                                </m:r>
                              </m:sub>
                            </m:sSub>
                            <m:r>
                              <a:rPr lang="en-US" sz="2000" b="0" i="1" smtClean="0">
                                <a:solidFill>
                                  <a:srgbClr val="FEFEFE"/>
                                </a:solidFill>
                                <a:latin typeface="Cambria Math" panose="02040503050406030204" pitchFamily="18" charset="0"/>
                                <a:sym typeface="Comic Sans MS"/>
                              </a:rPr>
                              <m:t>,</m:t>
                            </m:r>
                            <m:sSub>
                              <m:sSubPr>
                                <m:ctrlPr>
                                  <a:rPr lang="en-US" sz="2000" b="0" i="1" smtClean="0">
                                    <a:solidFill>
                                      <a:srgbClr val="FEFEFE"/>
                                    </a:solidFill>
                                    <a:latin typeface="Cambria Math" panose="02040503050406030204" pitchFamily="18" charset="0"/>
                                    <a:sym typeface="Comic Sans MS"/>
                                  </a:rPr>
                                </m:ctrlPr>
                              </m:sSubPr>
                              <m:e>
                                <m:r>
                                  <a:rPr lang="en-US" sz="2000" b="0" i="1" smtClean="0">
                                    <a:solidFill>
                                      <a:srgbClr val="FEFEFE"/>
                                    </a:solidFill>
                                    <a:latin typeface="Cambria Math" panose="02040503050406030204" pitchFamily="18" charset="0"/>
                                    <a:sym typeface="Comic Sans MS"/>
                                  </a:rPr>
                                  <m:t>𝑦</m:t>
                                </m:r>
                              </m:e>
                              <m:sub>
                                <m:r>
                                  <a:rPr lang="en-US" sz="2000" b="0" i="1" smtClean="0">
                                    <a:solidFill>
                                      <a:srgbClr val="FEFEFE"/>
                                    </a:solidFill>
                                    <a:latin typeface="Cambria Math" panose="02040503050406030204" pitchFamily="18" charset="0"/>
                                    <a:sym typeface="Comic Sans MS"/>
                                  </a:rPr>
                                  <m:t>𝑖</m:t>
                                </m:r>
                              </m:sub>
                            </m:sSub>
                          </m:e>
                        </m:d>
                      </m:e>
                    </m:d>
                  </m:oMath>
                </a14:m>
                <a:r>
                  <a:rPr lang="en-US" sz="2000" dirty="0">
                    <a:solidFill>
                      <a:srgbClr val="FEFEFE"/>
                    </a:solidFill>
                    <a:latin typeface="Comic Sans MS" panose="030F0902030302020204" pitchFamily="66" charset="0"/>
                    <a:ea typeface="Comic Sans MS"/>
                    <a:cs typeface="Comic Sans MS"/>
                    <a:sym typeface="Comic Sans MS"/>
                  </a:rPr>
                  <a:t>, what is the likelihood, assuming measurements have gaussian nature?</a:t>
                </a:r>
              </a:p>
              <a:p>
                <a:pPr marL="101600" lvl="0" algn="just">
                  <a:lnSpc>
                    <a:spcPct val="115000"/>
                  </a:lnSpc>
                  <a:buClr>
                    <a:srgbClr val="FEFEFE"/>
                  </a:buClr>
                  <a:buSzPts val="2000"/>
                </a:pPr>
                <a14:m>
                  <m:oMathPara xmlns:m="http://schemas.openxmlformats.org/officeDocument/2006/math">
                    <m:oMathParaPr>
                      <m:jc m:val="centerGroup"/>
                    </m:oMathParaPr>
                    <m:oMath xmlns:m="http://schemas.openxmlformats.org/officeDocument/2006/math">
                      <m:r>
                        <a:rPr lang="en-US" sz="2000" b="0" i="1" smtClean="0">
                          <a:solidFill>
                            <a:srgbClr val="FEFEFE"/>
                          </a:solidFill>
                          <a:latin typeface="Cambria Math" panose="02040503050406030204" pitchFamily="18" charset="0"/>
                          <a:ea typeface="Comic Sans MS"/>
                          <a:cs typeface="Comic Sans MS"/>
                          <a:sym typeface="Comic Sans MS"/>
                        </a:rPr>
                        <m:t>𝐿𝐻</m:t>
                      </m:r>
                      <m:r>
                        <a:rPr lang="en-US" sz="2000" b="0" i="1" smtClean="0">
                          <a:solidFill>
                            <a:srgbClr val="FEFEFE"/>
                          </a:solidFill>
                          <a:latin typeface="Cambria Math" panose="02040503050406030204" pitchFamily="18" charset="0"/>
                          <a:ea typeface="Comic Sans MS"/>
                          <a:cs typeface="Comic Sans MS"/>
                          <a:sym typeface="Comic Sans MS"/>
                        </a:rPr>
                        <m:t>=</m:t>
                      </m:r>
                      <m:nary>
                        <m:naryPr>
                          <m:chr m:val="∏"/>
                          <m:ctrlPr>
                            <a:rPr lang="en-US" sz="2000" b="0" i="1" smtClean="0">
                              <a:solidFill>
                                <a:srgbClr val="FEFEFE"/>
                              </a:solidFill>
                              <a:latin typeface="Cambria Math" panose="02040503050406030204" pitchFamily="18" charset="0"/>
                              <a:sym typeface="Comic Sans MS"/>
                            </a:rPr>
                          </m:ctrlPr>
                        </m:naryPr>
                        <m:sub>
                          <m:r>
                            <m:rPr>
                              <m:brk m:alnAt="23"/>
                            </m:rPr>
                            <a:rPr lang="en-US" sz="2000" b="0" i="1" smtClean="0">
                              <a:solidFill>
                                <a:srgbClr val="FEFEFE"/>
                              </a:solidFill>
                              <a:latin typeface="Cambria Math" panose="02040503050406030204" pitchFamily="18" charset="0"/>
                              <a:sym typeface="Comic Sans MS"/>
                            </a:rPr>
                            <m:t>𝑖</m:t>
                          </m:r>
                          <m:r>
                            <a:rPr lang="en-US" sz="2000" b="0" i="1" smtClean="0">
                              <a:solidFill>
                                <a:srgbClr val="FEFEFE"/>
                              </a:solidFill>
                              <a:latin typeface="Cambria Math" panose="02040503050406030204" pitchFamily="18" charset="0"/>
                              <a:sym typeface="Comic Sans MS"/>
                            </a:rPr>
                            <m:t>=1</m:t>
                          </m:r>
                        </m:sub>
                        <m:sup>
                          <m:r>
                            <a:rPr lang="en-US" sz="2000" b="0" i="1" smtClean="0">
                              <a:solidFill>
                                <a:srgbClr val="FEFEFE"/>
                              </a:solidFill>
                              <a:latin typeface="Cambria Math" panose="02040503050406030204" pitchFamily="18" charset="0"/>
                              <a:sym typeface="Comic Sans MS"/>
                            </a:rPr>
                            <m:t>𝑁</m:t>
                          </m:r>
                        </m:sup>
                        <m:e>
                          <m:r>
                            <a:rPr lang="en-US" sz="2000" b="0" i="1" smtClean="0">
                              <a:solidFill>
                                <a:srgbClr val="FEFEFE"/>
                              </a:solidFill>
                              <a:latin typeface="Cambria Math" panose="02040503050406030204" pitchFamily="18" charset="0"/>
                              <a:sym typeface="Comic Sans MS"/>
                            </a:rPr>
                            <m:t>𝑁</m:t>
                          </m:r>
                          <m:r>
                            <a:rPr lang="en-US" sz="2000" b="0" i="1" smtClean="0">
                              <a:solidFill>
                                <a:srgbClr val="FEFEFE"/>
                              </a:solidFill>
                              <a:latin typeface="Cambria Math" panose="02040503050406030204" pitchFamily="18" charset="0"/>
                              <a:sym typeface="Comic Sans MS"/>
                            </a:rPr>
                            <m:t>(</m:t>
                          </m:r>
                          <m:sSub>
                            <m:sSubPr>
                              <m:ctrlPr>
                                <a:rPr lang="en-US" sz="2000" b="0" i="1" smtClean="0">
                                  <a:solidFill>
                                    <a:srgbClr val="FEFEFE"/>
                                  </a:solidFill>
                                  <a:latin typeface="Cambria Math" panose="02040503050406030204" pitchFamily="18" charset="0"/>
                                  <a:sym typeface="Comic Sans MS"/>
                                </a:rPr>
                              </m:ctrlPr>
                            </m:sSubPr>
                            <m:e>
                              <m:r>
                                <a:rPr lang="en-US" sz="2000" b="0" i="1" smtClean="0">
                                  <a:solidFill>
                                    <a:srgbClr val="FEFEFE"/>
                                  </a:solidFill>
                                  <a:latin typeface="Cambria Math" panose="02040503050406030204" pitchFamily="18" charset="0"/>
                                  <a:sym typeface="Comic Sans MS"/>
                                </a:rPr>
                                <m:t>𝑦</m:t>
                              </m:r>
                            </m:e>
                            <m:sub>
                              <m:r>
                                <a:rPr lang="en-US" sz="2000" b="0" i="1" smtClean="0">
                                  <a:solidFill>
                                    <a:srgbClr val="FEFEFE"/>
                                  </a:solidFill>
                                  <a:latin typeface="Cambria Math" panose="02040503050406030204" pitchFamily="18" charset="0"/>
                                  <a:sym typeface="Comic Sans MS"/>
                                </a:rPr>
                                <m:t>𝑖</m:t>
                              </m:r>
                            </m:sub>
                          </m:sSub>
                          <m:r>
                            <a:rPr lang="en-US" sz="2000" b="0" i="1" smtClean="0">
                              <a:solidFill>
                                <a:srgbClr val="FEFEFE"/>
                              </a:solidFill>
                              <a:latin typeface="Cambria Math" panose="02040503050406030204" pitchFamily="18" charset="0"/>
                              <a:sym typeface="Comic Sans MS"/>
                            </a:rPr>
                            <m:t>,</m:t>
                          </m:r>
                          <m:sSub>
                            <m:sSubPr>
                              <m:ctrlPr>
                                <a:rPr lang="en-US" sz="2000" b="0" i="1" smtClean="0">
                                  <a:solidFill>
                                    <a:srgbClr val="FEFEFE"/>
                                  </a:solidFill>
                                  <a:latin typeface="Cambria Math" panose="02040503050406030204" pitchFamily="18" charset="0"/>
                                  <a:sym typeface="Comic Sans MS"/>
                                </a:rPr>
                              </m:ctrlPr>
                            </m:sSubPr>
                            <m:e>
                              <m:acc>
                                <m:accPr>
                                  <m:chr m:val="̂"/>
                                  <m:ctrlPr>
                                    <a:rPr lang="en-US" sz="2000" b="0" i="1" smtClean="0">
                                      <a:solidFill>
                                        <a:srgbClr val="FEFEFE"/>
                                      </a:solidFill>
                                      <a:latin typeface="Cambria Math" panose="02040503050406030204" pitchFamily="18" charset="0"/>
                                      <a:sym typeface="Comic Sans MS"/>
                                    </a:rPr>
                                  </m:ctrlPr>
                                </m:accPr>
                                <m:e>
                                  <m:r>
                                    <a:rPr lang="en-US" sz="2000" b="0" i="1" smtClean="0">
                                      <a:solidFill>
                                        <a:srgbClr val="FEFEFE"/>
                                      </a:solidFill>
                                      <a:latin typeface="Cambria Math" panose="02040503050406030204" pitchFamily="18" charset="0"/>
                                      <a:sym typeface="Comic Sans MS"/>
                                    </a:rPr>
                                    <m:t>𝑦</m:t>
                                  </m:r>
                                </m:e>
                              </m:acc>
                            </m:e>
                            <m:sub>
                              <m:r>
                                <a:rPr lang="en-US" sz="2000" b="0" i="1" smtClean="0">
                                  <a:solidFill>
                                    <a:srgbClr val="FEFEFE"/>
                                  </a:solidFill>
                                  <a:latin typeface="Cambria Math" panose="02040503050406030204" pitchFamily="18" charset="0"/>
                                  <a:sym typeface="Comic Sans MS"/>
                                </a:rPr>
                                <m:t>𝑖</m:t>
                              </m:r>
                            </m:sub>
                          </m:sSub>
                          <m:d>
                            <m:dPr>
                              <m:ctrlPr>
                                <a:rPr lang="en-US" sz="2000" i="1">
                                  <a:solidFill>
                                    <a:srgbClr val="FEFEFE"/>
                                  </a:solidFill>
                                  <a:latin typeface="Cambria Math" panose="02040503050406030204" pitchFamily="18" charset="0"/>
                                  <a:sym typeface="Comic Sans MS"/>
                                </a:rPr>
                              </m:ctrlPr>
                            </m:dPr>
                            <m:e>
                              <m:r>
                                <a:rPr lang="en-US" sz="2000" i="1">
                                  <a:solidFill>
                                    <a:srgbClr val="FEFEFE"/>
                                  </a:solidFill>
                                  <a:latin typeface="Cambria Math" panose="02040503050406030204" pitchFamily="18" charset="0"/>
                                  <a:sym typeface="Comic Sans MS"/>
                                </a:rPr>
                                <m:t>𝜃</m:t>
                              </m:r>
                            </m:e>
                          </m:d>
                          <m:r>
                            <a:rPr lang="en-US" sz="2000" b="0" i="1" smtClean="0">
                              <a:solidFill>
                                <a:srgbClr val="FEFEFE"/>
                              </a:solidFill>
                              <a:latin typeface="Cambria Math" panose="02040503050406030204" pitchFamily="18" charset="0"/>
                              <a:sym typeface="Comic Sans MS"/>
                            </a:rPr>
                            <m:t>,</m:t>
                          </m:r>
                          <m:sSub>
                            <m:sSubPr>
                              <m:ctrlPr>
                                <a:rPr lang="en-US" sz="2000" b="0" i="1" smtClean="0">
                                  <a:solidFill>
                                    <a:srgbClr val="FEFEFE"/>
                                  </a:solidFill>
                                  <a:latin typeface="Cambria Math" panose="02040503050406030204" pitchFamily="18" charset="0"/>
                                  <a:sym typeface="Comic Sans MS"/>
                                </a:rPr>
                              </m:ctrlPr>
                            </m:sSubPr>
                            <m:e>
                              <m:r>
                                <a:rPr lang="en-US" sz="2000" b="0" i="1" smtClean="0">
                                  <a:solidFill>
                                    <a:srgbClr val="FEFEFE"/>
                                  </a:solidFill>
                                  <a:latin typeface="Cambria Math" panose="02040503050406030204" pitchFamily="18" charset="0"/>
                                  <a:sym typeface="Comic Sans MS"/>
                                </a:rPr>
                                <m:t>𝜎</m:t>
                              </m:r>
                            </m:e>
                            <m:sub>
                              <m:r>
                                <a:rPr lang="en-US" sz="2000" b="0" i="1" smtClean="0">
                                  <a:solidFill>
                                    <a:srgbClr val="FEFEFE"/>
                                  </a:solidFill>
                                  <a:latin typeface="Cambria Math" panose="02040503050406030204" pitchFamily="18" charset="0"/>
                                  <a:sym typeface="Comic Sans MS"/>
                                </a:rPr>
                                <m:t>𝑖</m:t>
                              </m:r>
                            </m:sub>
                          </m:sSub>
                          <m:r>
                            <a:rPr lang="en-US" sz="2000" b="0" i="1" smtClean="0">
                              <a:solidFill>
                                <a:srgbClr val="FEFEFE"/>
                              </a:solidFill>
                              <a:latin typeface="Cambria Math" panose="02040503050406030204" pitchFamily="18" charset="0"/>
                              <a:sym typeface="Comic Sans MS"/>
                            </a:rPr>
                            <m:t>)</m:t>
                          </m:r>
                        </m:e>
                      </m:nary>
                    </m:oMath>
                    <m:oMath xmlns:m="http://schemas.openxmlformats.org/officeDocument/2006/math">
                      <m:r>
                        <a:rPr lang="en-US" sz="2000" b="0" i="0" smtClean="0">
                          <a:solidFill>
                            <a:srgbClr val="FEFEFE"/>
                          </a:solidFill>
                          <a:latin typeface="Cambria Math" panose="02040503050406030204" pitchFamily="18" charset="0"/>
                          <a:sym typeface="Comic Sans MS"/>
                        </a:rPr>
                        <m:t>       </m:t>
                      </m:r>
                      <m:r>
                        <a:rPr lang="en-US" sz="2000" b="0" i="1" smtClean="0">
                          <a:solidFill>
                            <a:srgbClr val="FEFEFE"/>
                          </a:solidFill>
                          <a:latin typeface="Cambria Math" panose="02040503050406030204" pitchFamily="18" charset="0"/>
                          <a:sym typeface="Comic Sans MS"/>
                        </a:rPr>
                        <m:t>=</m:t>
                      </m:r>
                      <m:nary>
                        <m:naryPr>
                          <m:chr m:val="∏"/>
                          <m:ctrlPr>
                            <a:rPr lang="en-US" sz="2000" b="0" i="1" smtClean="0">
                              <a:solidFill>
                                <a:srgbClr val="FEFEFE"/>
                              </a:solidFill>
                              <a:latin typeface="Cambria Math" panose="02040503050406030204" pitchFamily="18" charset="0"/>
                              <a:sym typeface="Comic Sans MS"/>
                            </a:rPr>
                          </m:ctrlPr>
                        </m:naryPr>
                        <m:sub>
                          <m:r>
                            <m:rPr>
                              <m:brk m:alnAt="23"/>
                            </m:rPr>
                            <a:rPr lang="en-US" sz="2000" b="0" i="1" smtClean="0">
                              <a:solidFill>
                                <a:srgbClr val="FEFEFE"/>
                              </a:solidFill>
                              <a:latin typeface="Cambria Math" panose="02040503050406030204" pitchFamily="18" charset="0"/>
                              <a:sym typeface="Comic Sans MS"/>
                            </a:rPr>
                            <m:t>𝑖</m:t>
                          </m:r>
                          <m:r>
                            <a:rPr lang="en-US" sz="2000" b="0" i="1" smtClean="0">
                              <a:solidFill>
                                <a:srgbClr val="FEFEFE"/>
                              </a:solidFill>
                              <a:latin typeface="Cambria Math" panose="02040503050406030204" pitchFamily="18" charset="0"/>
                              <a:sym typeface="Comic Sans MS"/>
                            </a:rPr>
                            <m:t>=1</m:t>
                          </m:r>
                        </m:sub>
                        <m:sup>
                          <m:r>
                            <a:rPr lang="en-US" sz="2000" b="0" i="1" smtClean="0">
                              <a:solidFill>
                                <a:srgbClr val="FEFEFE"/>
                              </a:solidFill>
                              <a:latin typeface="Cambria Math" panose="02040503050406030204" pitchFamily="18" charset="0"/>
                              <a:sym typeface="Comic Sans MS"/>
                            </a:rPr>
                            <m:t>𝑁</m:t>
                          </m:r>
                        </m:sup>
                        <m:e>
                          <m:f>
                            <m:fPr>
                              <m:ctrlPr>
                                <a:rPr lang="en-US" sz="2000" b="0" i="1" smtClean="0">
                                  <a:solidFill>
                                    <a:srgbClr val="FEFEFE"/>
                                  </a:solidFill>
                                  <a:latin typeface="Cambria Math" panose="02040503050406030204" pitchFamily="18" charset="0"/>
                                  <a:sym typeface="Comic Sans MS"/>
                                </a:rPr>
                              </m:ctrlPr>
                            </m:fPr>
                            <m:num>
                              <m:r>
                                <a:rPr lang="en-US" sz="2000" b="0" i="1" smtClean="0">
                                  <a:solidFill>
                                    <a:srgbClr val="FEFEFE"/>
                                  </a:solidFill>
                                  <a:latin typeface="Cambria Math" panose="02040503050406030204" pitchFamily="18" charset="0"/>
                                  <a:sym typeface="Comic Sans MS"/>
                                </a:rPr>
                                <m:t>1</m:t>
                              </m:r>
                            </m:num>
                            <m:den>
                              <m:rad>
                                <m:radPr>
                                  <m:degHide m:val="on"/>
                                  <m:ctrlPr>
                                    <a:rPr lang="en-US" sz="2000" b="0" i="1" smtClean="0">
                                      <a:solidFill>
                                        <a:srgbClr val="FEFEFE"/>
                                      </a:solidFill>
                                      <a:latin typeface="Cambria Math" panose="02040503050406030204" pitchFamily="18" charset="0"/>
                                      <a:sym typeface="Comic Sans MS"/>
                                    </a:rPr>
                                  </m:ctrlPr>
                                </m:radPr>
                                <m:deg/>
                                <m:e>
                                  <m:r>
                                    <a:rPr lang="en-US" sz="2000" b="0" i="1" smtClean="0">
                                      <a:solidFill>
                                        <a:srgbClr val="FEFEFE"/>
                                      </a:solidFill>
                                      <a:latin typeface="Cambria Math" panose="02040503050406030204" pitchFamily="18" charset="0"/>
                                      <a:sym typeface="Comic Sans MS"/>
                                    </a:rPr>
                                    <m:t>2</m:t>
                                  </m:r>
                                  <m:r>
                                    <a:rPr lang="en-US" sz="2000" b="0" i="1" smtClean="0">
                                      <a:solidFill>
                                        <a:srgbClr val="FEFEFE"/>
                                      </a:solidFill>
                                      <a:latin typeface="Cambria Math" panose="02040503050406030204" pitchFamily="18" charset="0"/>
                                      <a:sym typeface="Comic Sans MS"/>
                                    </a:rPr>
                                    <m:t>𝜋</m:t>
                                  </m:r>
                                  <m:sSubSup>
                                    <m:sSubSupPr>
                                      <m:ctrlPr>
                                        <a:rPr lang="en-US" sz="2000" b="0" i="1" smtClean="0">
                                          <a:solidFill>
                                            <a:srgbClr val="FEFEFE"/>
                                          </a:solidFill>
                                          <a:latin typeface="Cambria Math" panose="02040503050406030204" pitchFamily="18" charset="0"/>
                                          <a:sym typeface="Comic Sans MS"/>
                                        </a:rPr>
                                      </m:ctrlPr>
                                    </m:sSubSupPr>
                                    <m:e>
                                      <m:r>
                                        <a:rPr lang="en-US" sz="2000" b="0" i="1" smtClean="0">
                                          <a:solidFill>
                                            <a:srgbClr val="FEFEFE"/>
                                          </a:solidFill>
                                          <a:latin typeface="Cambria Math" panose="02040503050406030204" pitchFamily="18" charset="0"/>
                                          <a:sym typeface="Comic Sans MS"/>
                                        </a:rPr>
                                        <m:t>𝜎</m:t>
                                      </m:r>
                                    </m:e>
                                    <m:sub>
                                      <m:r>
                                        <a:rPr lang="en-US" sz="2000" b="0" i="1" smtClean="0">
                                          <a:solidFill>
                                            <a:srgbClr val="FEFEFE"/>
                                          </a:solidFill>
                                          <a:latin typeface="Cambria Math" panose="02040503050406030204" pitchFamily="18" charset="0"/>
                                          <a:sym typeface="Comic Sans MS"/>
                                        </a:rPr>
                                        <m:t>𝑖</m:t>
                                      </m:r>
                                    </m:sub>
                                    <m:sup>
                                      <m:r>
                                        <a:rPr lang="en-US" sz="2000" b="0" i="1" smtClean="0">
                                          <a:solidFill>
                                            <a:srgbClr val="FEFEFE"/>
                                          </a:solidFill>
                                          <a:latin typeface="Cambria Math" panose="02040503050406030204" pitchFamily="18" charset="0"/>
                                          <a:sym typeface="Comic Sans MS"/>
                                        </a:rPr>
                                        <m:t>2</m:t>
                                      </m:r>
                                    </m:sup>
                                  </m:sSubSup>
                                </m:e>
                              </m:rad>
                            </m:den>
                          </m:f>
                          <m:sSup>
                            <m:sSupPr>
                              <m:ctrlPr>
                                <a:rPr lang="en-US" sz="2000" b="0" i="1" smtClean="0">
                                  <a:solidFill>
                                    <a:srgbClr val="FEFEFE"/>
                                  </a:solidFill>
                                  <a:latin typeface="Cambria Math" panose="02040503050406030204" pitchFamily="18" charset="0"/>
                                  <a:sym typeface="Comic Sans MS"/>
                                </a:rPr>
                              </m:ctrlPr>
                            </m:sSupPr>
                            <m:e>
                              <m:r>
                                <a:rPr lang="en-US" sz="2000" b="0" i="1" smtClean="0">
                                  <a:solidFill>
                                    <a:srgbClr val="FEFEFE"/>
                                  </a:solidFill>
                                  <a:latin typeface="Cambria Math" panose="02040503050406030204" pitchFamily="18" charset="0"/>
                                  <a:sym typeface="Comic Sans MS"/>
                                </a:rPr>
                                <m:t>𝑒</m:t>
                              </m:r>
                            </m:e>
                            <m:sup>
                              <m:r>
                                <a:rPr lang="en-US" sz="2000" b="0" i="1" smtClean="0">
                                  <a:solidFill>
                                    <a:srgbClr val="FEFEFE"/>
                                  </a:solidFill>
                                  <a:latin typeface="Cambria Math" panose="02040503050406030204" pitchFamily="18" charset="0"/>
                                  <a:sym typeface="Comic Sans MS"/>
                                </a:rPr>
                                <m:t>−</m:t>
                              </m:r>
                              <m:f>
                                <m:fPr>
                                  <m:ctrlPr>
                                    <a:rPr lang="en-US" sz="2000" b="0" i="1" smtClean="0">
                                      <a:solidFill>
                                        <a:srgbClr val="FEFEFE"/>
                                      </a:solidFill>
                                      <a:latin typeface="Cambria Math" panose="02040503050406030204" pitchFamily="18" charset="0"/>
                                      <a:sym typeface="Comic Sans MS"/>
                                    </a:rPr>
                                  </m:ctrlPr>
                                </m:fPr>
                                <m:num>
                                  <m:sSup>
                                    <m:sSupPr>
                                      <m:ctrlPr>
                                        <a:rPr lang="en-US" sz="2000" b="0" i="1" smtClean="0">
                                          <a:solidFill>
                                            <a:srgbClr val="FEFEFE"/>
                                          </a:solidFill>
                                          <a:latin typeface="Cambria Math" panose="02040503050406030204" pitchFamily="18" charset="0"/>
                                          <a:sym typeface="Comic Sans MS"/>
                                        </a:rPr>
                                      </m:ctrlPr>
                                    </m:sSupPr>
                                    <m:e>
                                      <m:d>
                                        <m:dPr>
                                          <m:ctrlPr>
                                            <a:rPr lang="en-US" sz="2000" b="0" i="1" smtClean="0">
                                              <a:solidFill>
                                                <a:srgbClr val="FEFEFE"/>
                                              </a:solidFill>
                                              <a:latin typeface="Cambria Math" panose="02040503050406030204" pitchFamily="18" charset="0"/>
                                              <a:sym typeface="Comic Sans MS"/>
                                            </a:rPr>
                                          </m:ctrlPr>
                                        </m:dPr>
                                        <m:e>
                                          <m:sSub>
                                            <m:sSubPr>
                                              <m:ctrlPr>
                                                <a:rPr lang="en-US" sz="2000" b="0" i="1" smtClean="0">
                                                  <a:solidFill>
                                                    <a:srgbClr val="FEFEFE"/>
                                                  </a:solidFill>
                                                  <a:latin typeface="Cambria Math" panose="02040503050406030204" pitchFamily="18" charset="0"/>
                                                  <a:sym typeface="Comic Sans MS"/>
                                                </a:rPr>
                                              </m:ctrlPr>
                                            </m:sSubPr>
                                            <m:e>
                                              <m:r>
                                                <a:rPr lang="en-US" sz="2000" b="0" i="1" smtClean="0">
                                                  <a:solidFill>
                                                    <a:srgbClr val="FEFEFE"/>
                                                  </a:solidFill>
                                                  <a:latin typeface="Cambria Math" panose="02040503050406030204" pitchFamily="18" charset="0"/>
                                                  <a:sym typeface="Comic Sans MS"/>
                                                </a:rPr>
                                                <m:t>𝑦</m:t>
                                              </m:r>
                                            </m:e>
                                            <m:sub>
                                              <m:r>
                                                <a:rPr lang="en-US" sz="2000" b="0" i="1" smtClean="0">
                                                  <a:solidFill>
                                                    <a:srgbClr val="FEFEFE"/>
                                                  </a:solidFill>
                                                  <a:latin typeface="Cambria Math" panose="02040503050406030204" pitchFamily="18" charset="0"/>
                                                  <a:sym typeface="Comic Sans MS"/>
                                                </a:rPr>
                                                <m:t>𝑖</m:t>
                                              </m:r>
                                            </m:sub>
                                          </m:sSub>
                                          <m:r>
                                            <a:rPr lang="en-US" sz="2000" b="0" i="1" smtClean="0">
                                              <a:solidFill>
                                                <a:srgbClr val="FEFEFE"/>
                                              </a:solidFill>
                                              <a:latin typeface="Cambria Math" panose="02040503050406030204" pitchFamily="18" charset="0"/>
                                              <a:sym typeface="Comic Sans MS"/>
                                            </a:rPr>
                                            <m:t>−</m:t>
                                          </m:r>
                                          <m:sSub>
                                            <m:sSubPr>
                                              <m:ctrlPr>
                                                <a:rPr lang="en-US" sz="2000" b="0" i="1" smtClean="0">
                                                  <a:solidFill>
                                                    <a:srgbClr val="FEFEFE"/>
                                                  </a:solidFill>
                                                  <a:latin typeface="Cambria Math" panose="02040503050406030204" pitchFamily="18" charset="0"/>
                                                  <a:sym typeface="Comic Sans MS"/>
                                                </a:rPr>
                                              </m:ctrlPr>
                                            </m:sSubPr>
                                            <m:e>
                                              <m:acc>
                                                <m:accPr>
                                                  <m:chr m:val="̂"/>
                                                  <m:ctrlPr>
                                                    <a:rPr lang="en-US" sz="2000" b="0" i="1" smtClean="0">
                                                      <a:solidFill>
                                                        <a:srgbClr val="FEFEFE"/>
                                                      </a:solidFill>
                                                      <a:latin typeface="Cambria Math" panose="02040503050406030204" pitchFamily="18" charset="0"/>
                                                      <a:sym typeface="Comic Sans MS"/>
                                                    </a:rPr>
                                                  </m:ctrlPr>
                                                </m:accPr>
                                                <m:e>
                                                  <m:r>
                                                    <a:rPr lang="en-US" sz="2000" b="0" i="1" smtClean="0">
                                                      <a:solidFill>
                                                        <a:srgbClr val="FEFEFE"/>
                                                      </a:solidFill>
                                                      <a:latin typeface="Cambria Math" panose="02040503050406030204" pitchFamily="18" charset="0"/>
                                                      <a:sym typeface="Comic Sans MS"/>
                                                    </a:rPr>
                                                    <m:t>𝑦</m:t>
                                                  </m:r>
                                                </m:e>
                                              </m:acc>
                                            </m:e>
                                            <m:sub>
                                              <m:r>
                                                <a:rPr lang="en-US" sz="2000" b="0" i="1" smtClean="0">
                                                  <a:solidFill>
                                                    <a:srgbClr val="FEFEFE"/>
                                                  </a:solidFill>
                                                  <a:latin typeface="Cambria Math" panose="02040503050406030204" pitchFamily="18" charset="0"/>
                                                  <a:sym typeface="Comic Sans MS"/>
                                                </a:rPr>
                                                <m:t>𝑖</m:t>
                                              </m:r>
                                            </m:sub>
                                          </m:sSub>
                                          <m:d>
                                            <m:dPr>
                                              <m:ctrlPr>
                                                <a:rPr lang="en-US" sz="2000" i="1">
                                                  <a:solidFill>
                                                    <a:srgbClr val="FEFEFE"/>
                                                  </a:solidFill>
                                                  <a:latin typeface="Cambria Math" panose="02040503050406030204" pitchFamily="18" charset="0"/>
                                                  <a:sym typeface="Comic Sans MS"/>
                                                </a:rPr>
                                              </m:ctrlPr>
                                            </m:dPr>
                                            <m:e>
                                              <m:r>
                                                <a:rPr lang="en-US" sz="2000" i="1">
                                                  <a:solidFill>
                                                    <a:srgbClr val="FEFEFE"/>
                                                  </a:solidFill>
                                                  <a:latin typeface="Cambria Math" panose="02040503050406030204" pitchFamily="18" charset="0"/>
                                                  <a:sym typeface="Comic Sans MS"/>
                                                </a:rPr>
                                                <m:t>𝜃</m:t>
                                              </m:r>
                                            </m:e>
                                          </m:d>
                                        </m:e>
                                      </m:d>
                                    </m:e>
                                    <m:sup>
                                      <m:r>
                                        <a:rPr lang="en-US" sz="2000" b="0" i="1" smtClean="0">
                                          <a:solidFill>
                                            <a:srgbClr val="FEFEFE"/>
                                          </a:solidFill>
                                          <a:latin typeface="Cambria Math" panose="02040503050406030204" pitchFamily="18" charset="0"/>
                                          <a:sym typeface="Comic Sans MS"/>
                                        </a:rPr>
                                        <m:t>2</m:t>
                                      </m:r>
                                    </m:sup>
                                  </m:sSup>
                                </m:num>
                                <m:den>
                                  <m:r>
                                    <a:rPr lang="en-US" sz="2000" b="0" i="1" smtClean="0">
                                      <a:solidFill>
                                        <a:srgbClr val="FEFEFE"/>
                                      </a:solidFill>
                                      <a:latin typeface="Cambria Math" panose="02040503050406030204" pitchFamily="18" charset="0"/>
                                      <a:sym typeface="Comic Sans MS"/>
                                    </a:rPr>
                                    <m:t>2</m:t>
                                  </m:r>
                                  <m:sSubSup>
                                    <m:sSubSupPr>
                                      <m:ctrlPr>
                                        <a:rPr lang="en-US" sz="2000" b="0" i="1" smtClean="0">
                                          <a:solidFill>
                                            <a:srgbClr val="FEFEFE"/>
                                          </a:solidFill>
                                          <a:latin typeface="Cambria Math" panose="02040503050406030204" pitchFamily="18" charset="0"/>
                                          <a:sym typeface="Comic Sans MS"/>
                                        </a:rPr>
                                      </m:ctrlPr>
                                    </m:sSubSupPr>
                                    <m:e>
                                      <m:r>
                                        <a:rPr lang="en-US" sz="2000" b="0" i="1" smtClean="0">
                                          <a:solidFill>
                                            <a:srgbClr val="FEFEFE"/>
                                          </a:solidFill>
                                          <a:latin typeface="Cambria Math" panose="02040503050406030204" pitchFamily="18" charset="0"/>
                                          <a:sym typeface="Comic Sans MS"/>
                                        </a:rPr>
                                        <m:t>𝜎</m:t>
                                      </m:r>
                                    </m:e>
                                    <m:sub>
                                      <m:r>
                                        <a:rPr lang="en-US" sz="2000" b="0" i="1" smtClean="0">
                                          <a:solidFill>
                                            <a:srgbClr val="FEFEFE"/>
                                          </a:solidFill>
                                          <a:latin typeface="Cambria Math" panose="02040503050406030204" pitchFamily="18" charset="0"/>
                                          <a:sym typeface="Comic Sans MS"/>
                                        </a:rPr>
                                        <m:t>𝑖</m:t>
                                      </m:r>
                                    </m:sub>
                                    <m:sup>
                                      <m:r>
                                        <a:rPr lang="en-US" sz="2000" b="0" i="1" smtClean="0">
                                          <a:solidFill>
                                            <a:srgbClr val="FEFEFE"/>
                                          </a:solidFill>
                                          <a:latin typeface="Cambria Math" panose="02040503050406030204" pitchFamily="18" charset="0"/>
                                          <a:sym typeface="Comic Sans MS"/>
                                        </a:rPr>
                                        <m:t>2</m:t>
                                      </m:r>
                                    </m:sup>
                                  </m:sSubSup>
                                </m:den>
                              </m:f>
                            </m:sup>
                          </m:sSup>
                        </m:e>
                      </m:nary>
                    </m:oMath>
                  </m:oMathPara>
                </a14:m>
                <a:endParaRPr lang="en-US" sz="2000" b="0" dirty="0">
                  <a:solidFill>
                    <a:srgbClr val="FEFEFE"/>
                  </a:solidFill>
                  <a:latin typeface="Comic Sans MS" panose="030F0902030302020204" pitchFamily="66" charset="0"/>
                  <a:sym typeface="Comic Sans MS"/>
                </a:endParaRPr>
              </a:p>
            </p:txBody>
          </p:sp>
        </mc:Choice>
        <mc:Fallback xmlns="">
          <p:sp>
            <p:nvSpPr>
              <p:cNvPr id="3" name="Google Shape;98;g2ebeec5a5ef_1_5">
                <a:extLst>
                  <a:ext uri="{FF2B5EF4-FFF2-40B4-BE49-F238E27FC236}">
                    <a16:creationId xmlns:a16="http://schemas.microsoft.com/office/drawing/2014/main" id="{1EAD82D6-2A15-A7F9-9445-8373B0ED5A63}"/>
                  </a:ext>
                </a:extLst>
              </p:cNvPr>
              <p:cNvSpPr txBox="1">
                <a:spLocks noRot="1" noChangeAspect="1" noMove="1" noResize="1" noEditPoints="1" noAdjustHandles="1" noChangeArrowheads="1" noChangeShapeType="1" noTextEdit="1"/>
              </p:cNvSpPr>
              <p:nvPr/>
            </p:nvSpPr>
            <p:spPr>
              <a:xfrm>
                <a:off x="954937" y="2106251"/>
                <a:ext cx="5548407" cy="3687798"/>
              </a:xfrm>
              <a:prstGeom prst="rect">
                <a:avLst/>
              </a:prstGeom>
              <a:blipFill>
                <a:blip r:embed="rId3"/>
                <a:stretch>
                  <a:fillRect t="-687" r="-913" b="-3848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6579CC2-E0CE-5454-7474-CE3141B2F2DE}"/>
                  </a:ext>
                </a:extLst>
              </p:cNvPr>
              <p:cNvSpPr txBox="1"/>
              <p:nvPr/>
            </p:nvSpPr>
            <p:spPr>
              <a:xfrm>
                <a:off x="6503344" y="2106251"/>
                <a:ext cx="5084749" cy="31872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FEFEFE"/>
                          </a:solidFill>
                          <a:latin typeface="Cambria Math" panose="02040503050406030204" pitchFamily="18" charset="0"/>
                          <a:sym typeface="Comic Sans MS"/>
                        </a:rPr>
                        <m:t>𝐿𝐿𝐻</m:t>
                      </m:r>
                      <m:r>
                        <a:rPr lang="en-US" sz="2000" b="0" i="1" smtClean="0">
                          <a:solidFill>
                            <a:srgbClr val="FEFEFE"/>
                          </a:solidFill>
                          <a:latin typeface="Cambria Math" panose="02040503050406030204" pitchFamily="18" charset="0"/>
                          <a:sym typeface="Comic Sans MS"/>
                        </a:rPr>
                        <m:t>=</m:t>
                      </m:r>
                      <m:func>
                        <m:funcPr>
                          <m:ctrlPr>
                            <a:rPr lang="en-US" sz="2000" b="0" i="1" smtClean="0">
                              <a:solidFill>
                                <a:srgbClr val="FEFEFE"/>
                              </a:solidFill>
                              <a:latin typeface="Cambria Math" panose="02040503050406030204" pitchFamily="18" charset="0"/>
                              <a:sym typeface="Comic Sans MS"/>
                            </a:rPr>
                          </m:ctrlPr>
                        </m:funcPr>
                        <m:fName>
                          <m:r>
                            <m:rPr>
                              <m:sty m:val="p"/>
                            </m:rPr>
                            <a:rPr lang="en-US" sz="2000" b="0" i="0" smtClean="0">
                              <a:solidFill>
                                <a:srgbClr val="FEFEFE"/>
                              </a:solidFill>
                              <a:latin typeface="Cambria Math" panose="02040503050406030204" pitchFamily="18" charset="0"/>
                              <a:sym typeface="Comic Sans MS"/>
                            </a:rPr>
                            <m:t>l</m:t>
                          </m:r>
                          <m:r>
                            <a:rPr lang="en-US" sz="2000" b="0" i="1" smtClean="0">
                              <a:solidFill>
                                <a:srgbClr val="FEFEFE"/>
                              </a:solidFill>
                              <a:latin typeface="Cambria Math" panose="02040503050406030204" pitchFamily="18" charset="0"/>
                              <a:sym typeface="Comic Sans MS"/>
                            </a:rPr>
                            <m:t>𝑛</m:t>
                          </m:r>
                        </m:fName>
                        <m:e>
                          <m:d>
                            <m:dPr>
                              <m:ctrlPr>
                                <a:rPr lang="en-US" sz="2000" b="0" i="1" smtClean="0">
                                  <a:solidFill>
                                    <a:srgbClr val="FEFEFE"/>
                                  </a:solidFill>
                                  <a:latin typeface="Cambria Math" panose="02040503050406030204" pitchFamily="18" charset="0"/>
                                  <a:sym typeface="Comic Sans MS"/>
                                </a:rPr>
                              </m:ctrlPr>
                            </m:dPr>
                            <m:e>
                              <m:r>
                                <a:rPr lang="en-US" sz="2000" b="0" i="1" smtClean="0">
                                  <a:solidFill>
                                    <a:srgbClr val="FEFEFE"/>
                                  </a:solidFill>
                                  <a:latin typeface="Cambria Math" panose="02040503050406030204" pitchFamily="18" charset="0"/>
                                  <a:sym typeface="Comic Sans MS"/>
                                </a:rPr>
                                <m:t>𝐿𝐻</m:t>
                              </m:r>
                            </m:e>
                          </m:d>
                        </m:e>
                      </m:func>
                    </m:oMath>
                    <m:oMath xmlns:m="http://schemas.openxmlformats.org/officeDocument/2006/math">
                      <m:r>
                        <a:rPr lang="en-US" sz="2000" b="0" i="1" smtClean="0">
                          <a:solidFill>
                            <a:srgbClr val="FEFEFE"/>
                          </a:solidFill>
                          <a:latin typeface="Cambria Math" panose="02040503050406030204" pitchFamily="18" charset="0"/>
                          <a:sym typeface="Comic Sans MS"/>
                        </a:rPr>
                        <m:t>          =−</m:t>
                      </m:r>
                      <m:f>
                        <m:fPr>
                          <m:ctrlPr>
                            <a:rPr lang="en-US" sz="2000" b="0" i="1" smtClean="0">
                              <a:solidFill>
                                <a:srgbClr val="FEFEFE"/>
                              </a:solidFill>
                              <a:latin typeface="Cambria Math" panose="02040503050406030204" pitchFamily="18" charset="0"/>
                              <a:sym typeface="Comic Sans MS"/>
                            </a:rPr>
                          </m:ctrlPr>
                        </m:fPr>
                        <m:num>
                          <m:r>
                            <a:rPr lang="en-US" sz="2000" b="0" i="1" smtClean="0">
                              <a:solidFill>
                                <a:srgbClr val="FEFEFE"/>
                              </a:solidFill>
                              <a:latin typeface="Cambria Math" panose="02040503050406030204" pitchFamily="18" charset="0"/>
                              <a:sym typeface="Comic Sans MS"/>
                            </a:rPr>
                            <m:t>1</m:t>
                          </m:r>
                        </m:num>
                        <m:den>
                          <m:r>
                            <a:rPr lang="en-US" sz="2000" b="0" i="1" smtClean="0">
                              <a:solidFill>
                                <a:srgbClr val="FEFEFE"/>
                              </a:solidFill>
                              <a:latin typeface="Cambria Math" panose="02040503050406030204" pitchFamily="18" charset="0"/>
                              <a:sym typeface="Comic Sans MS"/>
                            </a:rPr>
                            <m:t>2</m:t>
                          </m:r>
                        </m:den>
                      </m:f>
                      <m:nary>
                        <m:naryPr>
                          <m:chr m:val="∑"/>
                          <m:ctrlPr>
                            <a:rPr lang="en-US" sz="2000" b="0" i="1" smtClean="0">
                              <a:solidFill>
                                <a:srgbClr val="FEFEFE"/>
                              </a:solidFill>
                              <a:latin typeface="Cambria Math" panose="02040503050406030204" pitchFamily="18" charset="0"/>
                              <a:sym typeface="Comic Sans MS"/>
                            </a:rPr>
                          </m:ctrlPr>
                        </m:naryPr>
                        <m:sub>
                          <m:r>
                            <m:rPr>
                              <m:brk m:alnAt="23"/>
                            </m:rPr>
                            <a:rPr lang="en-US" sz="2000" b="0" i="1" smtClean="0">
                              <a:solidFill>
                                <a:srgbClr val="FEFEFE"/>
                              </a:solidFill>
                              <a:latin typeface="Cambria Math" panose="02040503050406030204" pitchFamily="18" charset="0"/>
                              <a:sym typeface="Comic Sans MS"/>
                            </a:rPr>
                            <m:t>𝑖</m:t>
                          </m:r>
                          <m:r>
                            <a:rPr lang="en-US" sz="2000" b="0" i="1" smtClean="0">
                              <a:solidFill>
                                <a:srgbClr val="FEFEFE"/>
                              </a:solidFill>
                              <a:latin typeface="Cambria Math" panose="02040503050406030204" pitchFamily="18" charset="0"/>
                              <a:sym typeface="Comic Sans MS"/>
                            </a:rPr>
                            <m:t>=1</m:t>
                          </m:r>
                        </m:sub>
                        <m:sup>
                          <m:r>
                            <a:rPr lang="en-US" sz="2000" b="0" i="1" smtClean="0">
                              <a:solidFill>
                                <a:srgbClr val="FEFEFE"/>
                              </a:solidFill>
                              <a:latin typeface="Cambria Math" panose="02040503050406030204" pitchFamily="18" charset="0"/>
                              <a:sym typeface="Comic Sans MS"/>
                            </a:rPr>
                            <m:t>𝑁</m:t>
                          </m:r>
                        </m:sup>
                        <m:e>
                          <m:f>
                            <m:fPr>
                              <m:ctrlPr>
                                <a:rPr lang="en-US" sz="2000" i="1">
                                  <a:solidFill>
                                    <a:srgbClr val="FEFEFE"/>
                                  </a:solidFill>
                                  <a:latin typeface="Cambria Math" panose="02040503050406030204" pitchFamily="18" charset="0"/>
                                  <a:sym typeface="Comic Sans MS"/>
                                </a:rPr>
                              </m:ctrlPr>
                            </m:fPr>
                            <m:num>
                              <m:sSup>
                                <m:sSupPr>
                                  <m:ctrlPr>
                                    <a:rPr lang="en-US" sz="2000" i="1">
                                      <a:solidFill>
                                        <a:srgbClr val="FEFEFE"/>
                                      </a:solidFill>
                                      <a:latin typeface="Cambria Math" panose="02040503050406030204" pitchFamily="18" charset="0"/>
                                      <a:sym typeface="Comic Sans MS"/>
                                    </a:rPr>
                                  </m:ctrlPr>
                                </m:sSupPr>
                                <m:e>
                                  <m:d>
                                    <m:dPr>
                                      <m:ctrlPr>
                                        <a:rPr lang="en-US" sz="2000" i="1">
                                          <a:solidFill>
                                            <a:srgbClr val="FEFEFE"/>
                                          </a:solidFill>
                                          <a:latin typeface="Cambria Math" panose="02040503050406030204" pitchFamily="18" charset="0"/>
                                          <a:sym typeface="Comic Sans MS"/>
                                        </a:rPr>
                                      </m:ctrlPr>
                                    </m:dPr>
                                    <m:e>
                                      <m:sSub>
                                        <m:sSubPr>
                                          <m:ctrlPr>
                                            <a:rPr lang="en-US" sz="2000" i="1">
                                              <a:solidFill>
                                                <a:srgbClr val="FEFEFE"/>
                                              </a:solidFill>
                                              <a:latin typeface="Cambria Math" panose="02040503050406030204" pitchFamily="18" charset="0"/>
                                              <a:sym typeface="Comic Sans MS"/>
                                            </a:rPr>
                                          </m:ctrlPr>
                                        </m:sSubPr>
                                        <m:e>
                                          <m:r>
                                            <a:rPr lang="en-US" sz="2000" i="1">
                                              <a:solidFill>
                                                <a:srgbClr val="FEFEFE"/>
                                              </a:solidFill>
                                              <a:latin typeface="Cambria Math" panose="02040503050406030204" pitchFamily="18" charset="0"/>
                                              <a:sym typeface="Comic Sans MS"/>
                                            </a:rPr>
                                            <m:t>𝑦</m:t>
                                          </m:r>
                                        </m:e>
                                        <m:sub>
                                          <m:r>
                                            <a:rPr lang="en-US" sz="2000" i="1">
                                              <a:solidFill>
                                                <a:srgbClr val="FEFEFE"/>
                                              </a:solidFill>
                                              <a:latin typeface="Cambria Math" panose="02040503050406030204" pitchFamily="18" charset="0"/>
                                              <a:sym typeface="Comic Sans MS"/>
                                            </a:rPr>
                                            <m:t>𝑖</m:t>
                                          </m:r>
                                        </m:sub>
                                      </m:sSub>
                                      <m:r>
                                        <a:rPr lang="en-US" sz="2000" i="1">
                                          <a:solidFill>
                                            <a:srgbClr val="FEFEFE"/>
                                          </a:solidFill>
                                          <a:latin typeface="Cambria Math" panose="02040503050406030204" pitchFamily="18" charset="0"/>
                                          <a:sym typeface="Comic Sans MS"/>
                                        </a:rPr>
                                        <m:t>−</m:t>
                                      </m:r>
                                      <m:sSub>
                                        <m:sSubPr>
                                          <m:ctrlPr>
                                            <a:rPr lang="en-US" sz="2000" i="1">
                                              <a:solidFill>
                                                <a:srgbClr val="FEFEFE"/>
                                              </a:solidFill>
                                              <a:latin typeface="Cambria Math" panose="02040503050406030204" pitchFamily="18" charset="0"/>
                                              <a:sym typeface="Comic Sans MS"/>
                                            </a:rPr>
                                          </m:ctrlPr>
                                        </m:sSubPr>
                                        <m:e>
                                          <m:acc>
                                            <m:accPr>
                                              <m:chr m:val="̂"/>
                                              <m:ctrlPr>
                                                <a:rPr lang="en-US" sz="2000" i="1">
                                                  <a:solidFill>
                                                    <a:srgbClr val="FEFEFE"/>
                                                  </a:solidFill>
                                                  <a:latin typeface="Cambria Math" panose="02040503050406030204" pitchFamily="18" charset="0"/>
                                                  <a:sym typeface="Comic Sans MS"/>
                                                </a:rPr>
                                              </m:ctrlPr>
                                            </m:accPr>
                                            <m:e>
                                              <m:r>
                                                <a:rPr lang="en-US" sz="2000" i="1">
                                                  <a:solidFill>
                                                    <a:srgbClr val="FEFEFE"/>
                                                  </a:solidFill>
                                                  <a:latin typeface="Cambria Math" panose="02040503050406030204" pitchFamily="18" charset="0"/>
                                                  <a:sym typeface="Comic Sans MS"/>
                                                </a:rPr>
                                                <m:t>𝑦</m:t>
                                              </m:r>
                                            </m:e>
                                          </m:acc>
                                        </m:e>
                                        <m:sub>
                                          <m:r>
                                            <a:rPr lang="en-US" sz="2000" i="1">
                                              <a:solidFill>
                                                <a:srgbClr val="FEFEFE"/>
                                              </a:solidFill>
                                              <a:latin typeface="Cambria Math" panose="02040503050406030204" pitchFamily="18" charset="0"/>
                                              <a:sym typeface="Comic Sans MS"/>
                                            </a:rPr>
                                            <m:t>𝑖</m:t>
                                          </m:r>
                                        </m:sub>
                                      </m:sSub>
                                      <m:d>
                                        <m:dPr>
                                          <m:ctrlPr>
                                            <a:rPr lang="en-US" sz="2000" i="1">
                                              <a:solidFill>
                                                <a:srgbClr val="FEFEFE"/>
                                              </a:solidFill>
                                              <a:latin typeface="Cambria Math" panose="02040503050406030204" pitchFamily="18" charset="0"/>
                                              <a:sym typeface="Comic Sans MS"/>
                                            </a:rPr>
                                          </m:ctrlPr>
                                        </m:dPr>
                                        <m:e>
                                          <m:r>
                                            <a:rPr lang="en-US" sz="2000" i="1">
                                              <a:solidFill>
                                                <a:srgbClr val="FEFEFE"/>
                                              </a:solidFill>
                                              <a:latin typeface="Cambria Math" panose="02040503050406030204" pitchFamily="18" charset="0"/>
                                              <a:sym typeface="Comic Sans MS"/>
                                            </a:rPr>
                                            <m:t>𝜃</m:t>
                                          </m:r>
                                        </m:e>
                                      </m:d>
                                    </m:e>
                                  </m:d>
                                </m:e>
                                <m:sup>
                                  <m:r>
                                    <a:rPr lang="en-US" sz="2000" i="1">
                                      <a:solidFill>
                                        <a:srgbClr val="FEFEFE"/>
                                      </a:solidFill>
                                      <a:latin typeface="Cambria Math" panose="02040503050406030204" pitchFamily="18" charset="0"/>
                                      <a:sym typeface="Comic Sans MS"/>
                                    </a:rPr>
                                    <m:t>2</m:t>
                                  </m:r>
                                </m:sup>
                              </m:sSup>
                            </m:num>
                            <m:den>
                              <m:sSubSup>
                                <m:sSubSupPr>
                                  <m:ctrlPr>
                                    <a:rPr lang="en-US" sz="2000" i="1">
                                      <a:solidFill>
                                        <a:srgbClr val="FEFEFE"/>
                                      </a:solidFill>
                                      <a:latin typeface="Cambria Math" panose="02040503050406030204" pitchFamily="18" charset="0"/>
                                      <a:sym typeface="Comic Sans MS"/>
                                    </a:rPr>
                                  </m:ctrlPr>
                                </m:sSubSupPr>
                                <m:e>
                                  <m:r>
                                    <a:rPr lang="en-US" sz="2000" i="1">
                                      <a:solidFill>
                                        <a:srgbClr val="FEFEFE"/>
                                      </a:solidFill>
                                      <a:latin typeface="Cambria Math" panose="02040503050406030204" pitchFamily="18" charset="0"/>
                                      <a:sym typeface="Comic Sans MS"/>
                                    </a:rPr>
                                    <m:t>𝜎</m:t>
                                  </m:r>
                                </m:e>
                                <m:sub>
                                  <m:r>
                                    <a:rPr lang="en-US" sz="2000" i="1">
                                      <a:solidFill>
                                        <a:srgbClr val="FEFEFE"/>
                                      </a:solidFill>
                                      <a:latin typeface="Cambria Math" panose="02040503050406030204" pitchFamily="18" charset="0"/>
                                      <a:sym typeface="Comic Sans MS"/>
                                    </a:rPr>
                                    <m:t>𝑖</m:t>
                                  </m:r>
                                </m:sub>
                                <m:sup>
                                  <m:r>
                                    <a:rPr lang="en-US" sz="2000" i="1">
                                      <a:solidFill>
                                        <a:srgbClr val="FEFEFE"/>
                                      </a:solidFill>
                                      <a:latin typeface="Cambria Math" panose="02040503050406030204" pitchFamily="18" charset="0"/>
                                      <a:sym typeface="Comic Sans MS"/>
                                    </a:rPr>
                                    <m:t>2</m:t>
                                  </m:r>
                                </m:sup>
                              </m:sSubSup>
                            </m:den>
                          </m:f>
                          <m:r>
                            <a:rPr lang="en-US" sz="2000" b="0" i="1" smtClean="0">
                              <a:solidFill>
                                <a:srgbClr val="FEFEFE"/>
                              </a:solidFill>
                              <a:latin typeface="Cambria Math" panose="02040503050406030204" pitchFamily="18" charset="0"/>
                              <a:sym typeface="Comic Sans MS"/>
                            </a:rPr>
                            <m:t>+</m:t>
                          </m:r>
                          <m:r>
                            <a:rPr lang="en-US" sz="2000" b="0" i="1" smtClean="0">
                              <a:solidFill>
                                <a:srgbClr val="FEFEFE"/>
                              </a:solidFill>
                              <a:latin typeface="Cambria Math" panose="02040503050406030204" pitchFamily="18" charset="0"/>
                              <a:sym typeface="Comic Sans MS"/>
                            </a:rPr>
                            <m:t>𝐶</m:t>
                          </m:r>
                        </m:e>
                      </m:nary>
                    </m:oMath>
                    <m:oMath xmlns:m="http://schemas.openxmlformats.org/officeDocument/2006/math">
                      <m:r>
                        <a:rPr lang="en-US" sz="2000" b="0" i="1" smtClean="0">
                          <a:solidFill>
                            <a:srgbClr val="FEFEFE"/>
                          </a:solidFill>
                          <a:latin typeface="Cambria Math" panose="02040503050406030204" pitchFamily="18" charset="0"/>
                          <a:sym typeface="Comic Sans MS"/>
                        </a:rPr>
                        <m:t>          =−</m:t>
                      </m:r>
                      <m:f>
                        <m:fPr>
                          <m:ctrlPr>
                            <a:rPr lang="en-US" sz="2000" b="0" i="1" smtClean="0">
                              <a:solidFill>
                                <a:srgbClr val="FEFEFE"/>
                              </a:solidFill>
                              <a:latin typeface="Cambria Math" panose="02040503050406030204" pitchFamily="18" charset="0"/>
                              <a:sym typeface="Comic Sans MS"/>
                            </a:rPr>
                          </m:ctrlPr>
                        </m:fPr>
                        <m:num>
                          <m:r>
                            <a:rPr lang="en-US" sz="2000" b="0" i="1" smtClean="0">
                              <a:solidFill>
                                <a:srgbClr val="FEFEFE"/>
                              </a:solidFill>
                              <a:latin typeface="Cambria Math" panose="02040503050406030204" pitchFamily="18" charset="0"/>
                              <a:sym typeface="Comic Sans MS"/>
                            </a:rPr>
                            <m:t>1</m:t>
                          </m:r>
                        </m:num>
                        <m:den>
                          <m:r>
                            <a:rPr lang="en-US" sz="2000" b="0" i="1" smtClean="0">
                              <a:solidFill>
                                <a:srgbClr val="FEFEFE"/>
                              </a:solidFill>
                              <a:latin typeface="Cambria Math" panose="02040503050406030204" pitchFamily="18" charset="0"/>
                              <a:sym typeface="Comic Sans MS"/>
                            </a:rPr>
                            <m:t>2</m:t>
                          </m:r>
                        </m:den>
                      </m:f>
                      <m:sSup>
                        <m:sSupPr>
                          <m:ctrlPr>
                            <a:rPr lang="en-US" sz="2000" b="0" i="1" smtClean="0">
                              <a:solidFill>
                                <a:srgbClr val="FEFEFE"/>
                              </a:solidFill>
                              <a:latin typeface="Cambria Math" panose="02040503050406030204" pitchFamily="18" charset="0"/>
                              <a:sym typeface="Comic Sans MS"/>
                            </a:rPr>
                          </m:ctrlPr>
                        </m:sSupPr>
                        <m:e>
                          <m:r>
                            <a:rPr lang="en-US" sz="2000" b="0" i="1" smtClean="0">
                              <a:solidFill>
                                <a:srgbClr val="FEFEFE"/>
                              </a:solidFill>
                              <a:latin typeface="Cambria Math" panose="02040503050406030204" pitchFamily="18" charset="0"/>
                              <a:sym typeface="Comic Sans MS"/>
                            </a:rPr>
                            <m:t>𝜒</m:t>
                          </m:r>
                        </m:e>
                        <m:sup>
                          <m:r>
                            <a:rPr lang="en-US" sz="2000" b="0" i="1" smtClean="0">
                              <a:solidFill>
                                <a:srgbClr val="FEFEFE"/>
                              </a:solidFill>
                              <a:latin typeface="Cambria Math" panose="02040503050406030204" pitchFamily="18" charset="0"/>
                              <a:sym typeface="Comic Sans MS"/>
                            </a:rPr>
                            <m:t>2</m:t>
                          </m:r>
                        </m:sup>
                      </m:sSup>
                      <m:d>
                        <m:dPr>
                          <m:ctrlPr>
                            <a:rPr lang="en-US" sz="2000" i="1">
                              <a:solidFill>
                                <a:srgbClr val="FEFEFE"/>
                              </a:solidFill>
                              <a:latin typeface="Cambria Math" panose="02040503050406030204" pitchFamily="18" charset="0"/>
                              <a:sym typeface="Comic Sans MS"/>
                            </a:rPr>
                          </m:ctrlPr>
                        </m:dPr>
                        <m:e>
                          <m:r>
                            <a:rPr lang="en-US" sz="2000" i="1">
                              <a:solidFill>
                                <a:srgbClr val="FEFEFE"/>
                              </a:solidFill>
                              <a:latin typeface="Cambria Math" panose="02040503050406030204" pitchFamily="18" charset="0"/>
                              <a:sym typeface="Comic Sans MS"/>
                            </a:rPr>
                            <m:t>𝜃</m:t>
                          </m:r>
                        </m:e>
                      </m:d>
                      <m:r>
                        <a:rPr lang="en-US" sz="2000" b="0" i="1" smtClean="0">
                          <a:solidFill>
                            <a:srgbClr val="FEFEFE"/>
                          </a:solidFill>
                          <a:latin typeface="Cambria Math" panose="02040503050406030204" pitchFamily="18" charset="0"/>
                          <a:sym typeface="Comic Sans MS"/>
                        </a:rPr>
                        <m:t>+</m:t>
                      </m:r>
                      <m:r>
                        <a:rPr lang="en-US" sz="2000" b="0" i="1" smtClean="0">
                          <a:solidFill>
                            <a:srgbClr val="FEFEFE"/>
                          </a:solidFill>
                          <a:latin typeface="Cambria Math" panose="02040503050406030204" pitchFamily="18" charset="0"/>
                          <a:sym typeface="Comic Sans MS"/>
                        </a:rPr>
                        <m:t>𝐶</m:t>
                      </m:r>
                    </m:oMath>
                  </m:oMathPara>
                </a14:m>
                <a:endParaRPr lang="en-US" sz="2000" dirty="0">
                  <a:latin typeface="Comic Sans MS" panose="030F0902030302020204" pitchFamily="66" charset="0"/>
                </a:endParaRPr>
              </a:p>
              <a:p>
                <a:endParaRPr lang="en-US" sz="2000" dirty="0">
                  <a:latin typeface="Comic Sans MS" panose="030F0902030302020204" pitchFamily="66" charset="0"/>
                </a:endParaRPr>
              </a:p>
              <a:p>
                <a:pPr marL="457200" indent="-355600" algn="just">
                  <a:lnSpc>
                    <a:spcPct val="115000"/>
                  </a:lnSpc>
                  <a:buClr>
                    <a:srgbClr val="FEFEFE"/>
                  </a:buClr>
                  <a:buSzPts val="2000"/>
                  <a:buFont typeface="Comic Sans MS"/>
                  <a:buChar char="●"/>
                </a:pPr>
                <a:r>
                  <a:rPr lang="en-US" sz="2000" dirty="0">
                    <a:solidFill>
                      <a:srgbClr val="FEFEFE"/>
                    </a:solidFill>
                    <a:latin typeface="Comic Sans MS" panose="030F0902030302020204" pitchFamily="66" charset="0"/>
                    <a:ea typeface="Comic Sans MS"/>
                    <a:cs typeface="Comic Sans MS"/>
                    <a:sym typeface="Comic Sans MS"/>
                  </a:rPr>
                  <a:t>Minimizing the residual/least-square error is equivalent to maximizing the likelihood.</a:t>
                </a:r>
              </a:p>
            </p:txBody>
          </p:sp>
        </mc:Choice>
        <mc:Fallback xmlns="">
          <p:sp>
            <p:nvSpPr>
              <p:cNvPr id="7" name="TextBox 6">
                <a:extLst>
                  <a:ext uri="{FF2B5EF4-FFF2-40B4-BE49-F238E27FC236}">
                    <a16:creationId xmlns:a16="http://schemas.microsoft.com/office/drawing/2014/main" id="{26579CC2-E0CE-5454-7474-CE3141B2F2DE}"/>
                  </a:ext>
                </a:extLst>
              </p:cNvPr>
              <p:cNvSpPr txBox="1">
                <a:spLocks noRot="1" noChangeAspect="1" noMove="1" noResize="1" noEditPoints="1" noAdjustHandles="1" noChangeArrowheads="1" noChangeShapeType="1" noTextEdit="1"/>
              </p:cNvSpPr>
              <p:nvPr/>
            </p:nvSpPr>
            <p:spPr>
              <a:xfrm>
                <a:off x="6503344" y="2106251"/>
                <a:ext cx="5084749" cy="3187283"/>
              </a:xfrm>
              <a:prstGeom prst="rect">
                <a:avLst/>
              </a:prstGeom>
              <a:blipFill>
                <a:blip r:embed="rId4"/>
                <a:stretch>
                  <a:fillRect t="-20319" r="-1247" b="-2390"/>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18ACEA40-8368-DA11-CC07-9B8A0BE3DAA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24</a:t>
            </a:fld>
            <a:endParaRPr lang="en-US"/>
          </a:p>
        </p:txBody>
      </p:sp>
    </p:spTree>
    <p:extLst>
      <p:ext uri="{BB962C8B-B14F-4D97-AF65-F5344CB8AC3E}">
        <p14:creationId xmlns:p14="http://schemas.microsoft.com/office/powerpoint/2010/main" val="73593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EC960-3D8E-FAAB-0438-F32A204DFC13}"/>
              </a:ext>
            </a:extLst>
          </p:cNvPr>
          <p:cNvSpPr>
            <a:spLocks noGrp="1"/>
          </p:cNvSpPr>
          <p:nvPr>
            <p:ph type="ctrTitle"/>
          </p:nvPr>
        </p:nvSpPr>
        <p:spPr/>
        <p:txBody>
          <a:bodyPr>
            <a:normAutofit/>
          </a:bodyPr>
          <a:lstStyle/>
          <a:p>
            <a:r>
              <a:rPr lang="en-US" sz="4000" dirty="0">
                <a:latin typeface="Comic Sans MS" panose="030F0902030302020204" pitchFamily="66" charset="0"/>
              </a:rPr>
              <a:t>Gradient Descend</a:t>
            </a:r>
          </a:p>
        </p:txBody>
      </p:sp>
      <p:sp>
        <p:nvSpPr>
          <p:cNvPr id="5" name="Slide Number Placeholder 4">
            <a:extLst>
              <a:ext uri="{FF2B5EF4-FFF2-40B4-BE49-F238E27FC236}">
                <a16:creationId xmlns:a16="http://schemas.microsoft.com/office/drawing/2014/main" id="{C90CA202-CAE4-AB11-8CE5-2C6CAFEF73D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25</a:t>
            </a:fld>
            <a:endParaRPr lang="en-US"/>
          </a:p>
        </p:txBody>
      </p:sp>
    </p:spTree>
    <p:extLst>
      <p:ext uri="{BB962C8B-B14F-4D97-AF65-F5344CB8AC3E}">
        <p14:creationId xmlns:p14="http://schemas.microsoft.com/office/powerpoint/2010/main" val="14749133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3D54C-C9F3-A0DC-DEE6-F1B2D45D9E59}"/>
              </a:ext>
            </a:extLst>
          </p:cNvPr>
          <p:cNvSpPr>
            <a:spLocks noGrp="1"/>
          </p:cNvSpPr>
          <p:nvPr>
            <p:ph type="title"/>
          </p:nvPr>
        </p:nvSpPr>
        <p:spPr>
          <a:xfrm>
            <a:off x="2231136" y="477582"/>
            <a:ext cx="7729728" cy="1188720"/>
          </a:xfrm>
        </p:spPr>
        <p:txBody>
          <a:bodyPr/>
          <a:lstStyle/>
          <a:p>
            <a:r>
              <a:rPr lang="en-US" dirty="0">
                <a:latin typeface="Comic Sans MS" panose="030F0902030302020204" pitchFamily="66" charset="0"/>
              </a:rPr>
              <a:t>Physics Motivation</a:t>
            </a:r>
          </a:p>
        </p:txBody>
      </p:sp>
      <mc:AlternateContent xmlns:mc="http://schemas.openxmlformats.org/markup-compatibility/2006" xmlns:a14="http://schemas.microsoft.com/office/drawing/2010/main">
        <mc:Choice Requires="a14">
          <p:sp>
            <p:nvSpPr>
              <p:cNvPr id="3" name="Google Shape;98;g2ebeec5a5ef_1_5">
                <a:extLst>
                  <a:ext uri="{FF2B5EF4-FFF2-40B4-BE49-F238E27FC236}">
                    <a16:creationId xmlns:a16="http://schemas.microsoft.com/office/drawing/2014/main" id="{785A0482-6F6E-2CA6-3D0B-9E7891CB9426}"/>
                  </a:ext>
                </a:extLst>
              </p:cNvPr>
              <p:cNvSpPr txBox="1"/>
              <p:nvPr/>
            </p:nvSpPr>
            <p:spPr>
              <a:xfrm>
                <a:off x="1327443" y="2168697"/>
                <a:ext cx="5611739" cy="4171618"/>
              </a:xfrm>
              <a:prstGeom prst="rect">
                <a:avLst/>
              </a:prstGeom>
              <a:noFill/>
              <a:ln>
                <a:noFill/>
              </a:ln>
            </p:spPr>
            <p:txBody>
              <a:bodyPr spcFirstLastPara="1" wrap="square" lIns="91425" tIns="91425" rIns="91425" bIns="91425" anchor="t" anchorCtr="0">
                <a:noAutofit/>
              </a:bodyPr>
              <a:lstStyle/>
              <a:p>
                <a:pPr marL="444500" indent="-342900" algn="just">
                  <a:lnSpc>
                    <a:spcPct val="115000"/>
                  </a:lnSpc>
                  <a:buClr>
                    <a:srgbClr val="FEFEFE"/>
                  </a:buClr>
                  <a:buSzPts val="2000"/>
                  <a:buFont typeface="Arial" panose="020B0604020202020204" pitchFamily="34" charset="0"/>
                  <a:buChar char="•"/>
                </a:pPr>
                <a:r>
                  <a:rPr lang="en-US" sz="2000" dirty="0">
                    <a:solidFill>
                      <a:srgbClr val="FEFEFE"/>
                    </a:solidFill>
                    <a:latin typeface="Comic Sans MS" panose="030F0902030302020204" pitchFamily="66" charset="0"/>
                    <a:ea typeface="Comic Sans MS"/>
                    <a:cs typeface="Comic Sans MS"/>
                    <a:sym typeface="Comic Sans MS"/>
                  </a:rPr>
                  <a:t>Problem: Given a function </a:t>
                </a:r>
                <a14:m>
                  <m:oMath xmlns:m="http://schemas.openxmlformats.org/officeDocument/2006/math">
                    <m:r>
                      <a:rPr lang="en-US" sz="2000" b="0" i="1" smtClean="0">
                        <a:solidFill>
                          <a:srgbClr val="FEFEFE"/>
                        </a:solidFill>
                        <a:latin typeface="Cambria Math" panose="02040503050406030204" pitchFamily="18" charset="0"/>
                        <a:ea typeface="Comic Sans MS"/>
                        <a:cs typeface="Comic Sans MS"/>
                        <a:sym typeface="Comic Sans MS"/>
                      </a:rPr>
                      <m:t>𝑦</m:t>
                    </m:r>
                    <m:r>
                      <a:rPr lang="en-US" sz="2000" b="0" i="1" smtClean="0">
                        <a:solidFill>
                          <a:srgbClr val="FEFEFE"/>
                        </a:solidFill>
                        <a:latin typeface="Cambria Math" panose="02040503050406030204" pitchFamily="18" charset="0"/>
                        <a:ea typeface="Comic Sans MS"/>
                        <a:cs typeface="Comic Sans MS"/>
                        <a:sym typeface="Comic Sans MS"/>
                      </a:rPr>
                      <m:t>=</m:t>
                    </m:r>
                    <m:r>
                      <a:rPr lang="en-US" sz="2000" b="0" i="1" smtClean="0">
                        <a:solidFill>
                          <a:srgbClr val="FEFEFE"/>
                        </a:solidFill>
                        <a:latin typeface="Cambria Math" panose="02040503050406030204" pitchFamily="18" charset="0"/>
                        <a:ea typeface="Comic Sans MS"/>
                        <a:cs typeface="Comic Sans MS"/>
                        <a:sym typeface="Comic Sans MS"/>
                      </a:rPr>
                      <m:t>𝑓</m:t>
                    </m:r>
                    <m:d>
                      <m:dPr>
                        <m:ctrlPr>
                          <a:rPr lang="en-US" sz="2000" b="0" i="1" smtClean="0">
                            <a:solidFill>
                              <a:srgbClr val="FEFEFE"/>
                            </a:solidFill>
                            <a:latin typeface="Cambria Math" panose="02040503050406030204" pitchFamily="18" charset="0"/>
                            <a:ea typeface="Comic Sans MS"/>
                            <a:cs typeface="Comic Sans MS"/>
                            <a:sym typeface="Comic Sans MS"/>
                          </a:rPr>
                        </m:ctrlPr>
                      </m:dPr>
                      <m:e>
                        <m:r>
                          <a:rPr lang="en-US" sz="2000" b="0" i="1" smtClean="0">
                            <a:solidFill>
                              <a:srgbClr val="FEFEFE"/>
                            </a:solidFill>
                            <a:latin typeface="Cambria Math" panose="02040503050406030204" pitchFamily="18" charset="0"/>
                            <a:ea typeface="Comic Sans MS"/>
                            <a:cs typeface="Comic Sans MS"/>
                            <a:sym typeface="Comic Sans MS"/>
                          </a:rPr>
                          <m:t>𝑥</m:t>
                        </m:r>
                      </m:e>
                    </m:d>
                  </m:oMath>
                </a14:m>
                <a:r>
                  <a:rPr lang="en-US" sz="2000" dirty="0">
                    <a:solidFill>
                      <a:srgbClr val="FEFEFE"/>
                    </a:solidFill>
                    <a:latin typeface="Comic Sans MS" panose="030F0902030302020204" pitchFamily="66" charset="0"/>
                    <a:ea typeface="Comic Sans MS"/>
                    <a:cs typeface="Comic Sans MS"/>
                    <a:sym typeface="Comic Sans MS"/>
                  </a:rPr>
                  <a:t>, find </a:t>
                </a:r>
                <a14:m>
                  <m:oMath xmlns:m="http://schemas.openxmlformats.org/officeDocument/2006/math">
                    <m:sSub>
                      <m:sSubPr>
                        <m:ctrlPr>
                          <a:rPr lang="en-US" sz="2000" b="0" i="1" smtClean="0">
                            <a:solidFill>
                              <a:srgbClr val="FEFEFE"/>
                            </a:solidFill>
                            <a:latin typeface="Cambria Math" panose="02040503050406030204" pitchFamily="18" charset="0"/>
                            <a:ea typeface="Comic Sans MS"/>
                            <a:cs typeface="Comic Sans MS"/>
                            <a:sym typeface="Comic Sans MS"/>
                          </a:rPr>
                        </m:ctrlPr>
                      </m:sSubPr>
                      <m:e>
                        <m:r>
                          <a:rPr lang="en-US" sz="2000" b="0" i="1" smtClean="0">
                            <a:solidFill>
                              <a:srgbClr val="FEFEFE"/>
                            </a:solidFill>
                            <a:latin typeface="Cambria Math" panose="02040503050406030204" pitchFamily="18" charset="0"/>
                            <a:ea typeface="Comic Sans MS"/>
                            <a:cs typeface="Comic Sans MS"/>
                            <a:sym typeface="Comic Sans MS"/>
                          </a:rPr>
                          <m:t>𝑥</m:t>
                        </m:r>
                      </m:e>
                      <m:sub>
                        <m:r>
                          <m:rPr>
                            <m:sty m:val="p"/>
                          </m:rPr>
                          <a:rPr lang="en-US" sz="2000" b="0" i="0" smtClean="0">
                            <a:solidFill>
                              <a:srgbClr val="FEFEFE"/>
                            </a:solidFill>
                            <a:latin typeface="Cambria Math" panose="02040503050406030204" pitchFamily="18" charset="0"/>
                            <a:ea typeface="Comic Sans MS"/>
                            <a:cs typeface="Comic Sans MS"/>
                            <a:sym typeface="Comic Sans MS"/>
                          </a:rPr>
                          <m:t>min</m:t>
                        </m:r>
                      </m:sub>
                    </m:sSub>
                  </m:oMath>
                </a14:m>
                <a:r>
                  <a:rPr lang="en-US" sz="2000" dirty="0">
                    <a:solidFill>
                      <a:srgbClr val="FEFEFE"/>
                    </a:solidFill>
                    <a:latin typeface="Comic Sans MS" panose="030F0902030302020204" pitchFamily="66" charset="0"/>
                    <a:ea typeface="Comic Sans MS"/>
                    <a:cs typeface="Comic Sans MS"/>
                    <a:sym typeface="Comic Sans MS"/>
                  </a:rPr>
                  <a:t> that minimize </a:t>
                </a:r>
                <a14:m>
                  <m:oMath xmlns:m="http://schemas.openxmlformats.org/officeDocument/2006/math">
                    <m:r>
                      <a:rPr lang="en-US" sz="2000" b="0" i="1" smtClean="0">
                        <a:solidFill>
                          <a:srgbClr val="FEFEFE"/>
                        </a:solidFill>
                        <a:latin typeface="Cambria Math" panose="02040503050406030204" pitchFamily="18" charset="0"/>
                        <a:ea typeface="Comic Sans MS"/>
                        <a:cs typeface="Comic Sans MS"/>
                        <a:sym typeface="Comic Sans MS"/>
                      </a:rPr>
                      <m:t>𝑦</m:t>
                    </m:r>
                  </m:oMath>
                </a14:m>
                <a:r>
                  <a:rPr lang="en-US" sz="2000" dirty="0">
                    <a:solidFill>
                      <a:srgbClr val="FEFEFE"/>
                    </a:solidFill>
                    <a:latin typeface="Comic Sans MS" panose="030F0902030302020204" pitchFamily="66" charset="0"/>
                    <a:ea typeface="Comic Sans MS"/>
                    <a:cs typeface="Comic Sans MS"/>
                    <a:sym typeface="Comic Sans MS"/>
                  </a:rPr>
                  <a:t>.</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sym typeface="Comic Sans MS"/>
                  </a:rPr>
                  <a:t>A commonly used method: gradient descend.</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sym typeface="Comic Sans MS"/>
                  </a:rPr>
                  <a:t>Gradient descend: Take inspiration from physics, treat </a:t>
                </a:r>
                <a14:m>
                  <m:oMath xmlns:m="http://schemas.openxmlformats.org/officeDocument/2006/math">
                    <m:r>
                      <a:rPr lang="en-US" sz="2000" b="0" i="1" smtClean="0">
                        <a:solidFill>
                          <a:srgbClr val="FEFEFE"/>
                        </a:solidFill>
                        <a:latin typeface="Cambria Math" panose="02040503050406030204" pitchFamily="18" charset="0"/>
                        <a:sym typeface="Comic Sans MS"/>
                      </a:rPr>
                      <m:t>𝑦</m:t>
                    </m:r>
                    <m:r>
                      <a:rPr lang="en-US" sz="2000" b="0" i="1" smtClean="0">
                        <a:solidFill>
                          <a:srgbClr val="FEFEFE"/>
                        </a:solidFill>
                        <a:latin typeface="Cambria Math" panose="02040503050406030204" pitchFamily="18" charset="0"/>
                        <a:sym typeface="Comic Sans MS"/>
                      </a:rPr>
                      <m:t>=</m:t>
                    </m:r>
                    <m:r>
                      <a:rPr lang="en-US" sz="2000" b="0" i="1" smtClean="0">
                        <a:solidFill>
                          <a:srgbClr val="FEFEFE"/>
                        </a:solidFill>
                        <a:latin typeface="Cambria Math" panose="02040503050406030204" pitchFamily="18" charset="0"/>
                        <a:sym typeface="Comic Sans MS"/>
                      </a:rPr>
                      <m:t>𝑓</m:t>
                    </m:r>
                    <m:r>
                      <a:rPr lang="en-US" sz="2000" b="0" i="1" smtClean="0">
                        <a:solidFill>
                          <a:srgbClr val="FEFEFE"/>
                        </a:solidFill>
                        <a:latin typeface="Cambria Math" panose="02040503050406030204" pitchFamily="18" charset="0"/>
                        <a:sym typeface="Comic Sans MS"/>
                      </a:rPr>
                      <m:t>(</m:t>
                    </m:r>
                    <m:r>
                      <a:rPr lang="en-US" sz="2000" b="0" i="1" smtClean="0">
                        <a:solidFill>
                          <a:srgbClr val="FEFEFE"/>
                        </a:solidFill>
                        <a:latin typeface="Cambria Math" panose="02040503050406030204" pitchFamily="18" charset="0"/>
                        <a:sym typeface="Comic Sans MS"/>
                      </a:rPr>
                      <m:t>𝑥</m:t>
                    </m:r>
                    <m:r>
                      <a:rPr lang="en-US" sz="2000" b="0" i="1" smtClean="0">
                        <a:solidFill>
                          <a:srgbClr val="FEFEFE"/>
                        </a:solidFill>
                        <a:latin typeface="Cambria Math" panose="02040503050406030204" pitchFamily="18" charset="0"/>
                        <a:sym typeface="Comic Sans MS"/>
                      </a:rPr>
                      <m:t>)</m:t>
                    </m:r>
                  </m:oMath>
                </a14:m>
                <a:r>
                  <a:rPr lang="en-US" sz="2000" dirty="0">
                    <a:solidFill>
                      <a:srgbClr val="FEFEFE"/>
                    </a:solidFill>
                    <a:latin typeface="Comic Sans MS" panose="030F0902030302020204" pitchFamily="66" charset="0"/>
                    <a:sym typeface="Comic Sans MS"/>
                  </a:rPr>
                  <a:t> similar to the gravitational potential </a:t>
                </a:r>
                <a14:m>
                  <m:oMath xmlns:m="http://schemas.openxmlformats.org/officeDocument/2006/math">
                    <m:r>
                      <a:rPr lang="en-US" sz="2000" b="0" i="1" smtClean="0">
                        <a:solidFill>
                          <a:srgbClr val="FEFEFE"/>
                        </a:solidFill>
                        <a:latin typeface="Cambria Math" panose="02040503050406030204" pitchFamily="18" charset="0"/>
                        <a:sym typeface="Comic Sans MS"/>
                      </a:rPr>
                      <m:t>𝑈</m:t>
                    </m:r>
                    <m:r>
                      <a:rPr lang="en-US" sz="2000" b="0" i="1" smtClean="0">
                        <a:solidFill>
                          <a:srgbClr val="FEFEFE"/>
                        </a:solidFill>
                        <a:latin typeface="Cambria Math" panose="02040503050406030204" pitchFamily="18" charset="0"/>
                        <a:sym typeface="Comic Sans MS"/>
                      </a:rPr>
                      <m:t>(</m:t>
                    </m:r>
                    <m:r>
                      <a:rPr lang="en-US" sz="2000" b="0" i="1" smtClean="0">
                        <a:solidFill>
                          <a:srgbClr val="FEFEFE"/>
                        </a:solidFill>
                        <a:latin typeface="Cambria Math" panose="02040503050406030204" pitchFamily="18" charset="0"/>
                        <a:sym typeface="Comic Sans MS"/>
                      </a:rPr>
                      <m:t>𝑥</m:t>
                    </m:r>
                    <m:r>
                      <a:rPr lang="en-US" sz="2000" b="0" i="1" smtClean="0">
                        <a:solidFill>
                          <a:srgbClr val="FEFEFE"/>
                        </a:solidFill>
                        <a:latin typeface="Cambria Math" panose="02040503050406030204" pitchFamily="18" charset="0"/>
                        <a:sym typeface="Comic Sans MS"/>
                      </a:rPr>
                      <m:t>)</m:t>
                    </m:r>
                  </m:oMath>
                </a14:m>
                <a:r>
                  <a:rPr lang="en-US" sz="2000" b="0" dirty="0">
                    <a:solidFill>
                      <a:srgbClr val="FEFEFE"/>
                    </a:solidFill>
                    <a:latin typeface="Comic Sans MS" panose="030F0902030302020204" pitchFamily="66" charset="0"/>
                    <a:sym typeface="Comic Sans MS"/>
                  </a:rPr>
                  <a:t>, let the point naturally “fall down” to the lowest point.</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sym typeface="Comic Sans MS"/>
                  </a:rPr>
                  <a:t>Iterative step: </a:t>
                </a:r>
                <a14:m>
                  <m:oMath xmlns:m="http://schemas.openxmlformats.org/officeDocument/2006/math">
                    <m:sSub>
                      <m:sSubPr>
                        <m:ctrlPr>
                          <a:rPr lang="en-US" sz="2000" b="0" i="1" smtClean="0">
                            <a:solidFill>
                              <a:srgbClr val="FEFEFE"/>
                            </a:solidFill>
                            <a:latin typeface="Cambria Math" panose="02040503050406030204" pitchFamily="18" charset="0"/>
                            <a:sym typeface="Comic Sans MS"/>
                          </a:rPr>
                        </m:ctrlPr>
                      </m:sSubPr>
                      <m:e>
                        <m:r>
                          <a:rPr lang="en-US" sz="2000" b="0" i="1" smtClean="0">
                            <a:solidFill>
                              <a:srgbClr val="FEFEFE"/>
                            </a:solidFill>
                            <a:latin typeface="Cambria Math" panose="02040503050406030204" pitchFamily="18" charset="0"/>
                            <a:sym typeface="Comic Sans MS"/>
                          </a:rPr>
                          <m:t>𝑥</m:t>
                        </m:r>
                      </m:e>
                      <m:sub>
                        <m:r>
                          <a:rPr lang="en-US" sz="2000" b="0" i="1" smtClean="0">
                            <a:solidFill>
                              <a:srgbClr val="FEFEFE"/>
                            </a:solidFill>
                            <a:latin typeface="Cambria Math" panose="02040503050406030204" pitchFamily="18" charset="0"/>
                            <a:sym typeface="Comic Sans MS"/>
                          </a:rPr>
                          <m:t>𝑘</m:t>
                        </m:r>
                        <m:r>
                          <a:rPr lang="en-US" sz="2000" b="0" i="1" smtClean="0">
                            <a:solidFill>
                              <a:srgbClr val="FEFEFE"/>
                            </a:solidFill>
                            <a:latin typeface="Cambria Math" panose="02040503050406030204" pitchFamily="18" charset="0"/>
                            <a:sym typeface="Comic Sans MS"/>
                          </a:rPr>
                          <m:t>+1</m:t>
                        </m:r>
                      </m:sub>
                    </m:sSub>
                    <m:r>
                      <a:rPr lang="en-US" sz="2000" b="0" i="1" smtClean="0">
                        <a:solidFill>
                          <a:srgbClr val="FEFEFE"/>
                        </a:solidFill>
                        <a:latin typeface="Cambria Math" panose="02040503050406030204" pitchFamily="18" charset="0"/>
                        <a:sym typeface="Comic Sans MS"/>
                      </a:rPr>
                      <m:t>=</m:t>
                    </m:r>
                    <m:sSub>
                      <m:sSubPr>
                        <m:ctrlPr>
                          <a:rPr lang="en-US" sz="2000" b="0" i="1" smtClean="0">
                            <a:solidFill>
                              <a:srgbClr val="FEFEFE"/>
                            </a:solidFill>
                            <a:latin typeface="Cambria Math" panose="02040503050406030204" pitchFamily="18" charset="0"/>
                            <a:sym typeface="Comic Sans MS"/>
                          </a:rPr>
                        </m:ctrlPr>
                      </m:sSubPr>
                      <m:e>
                        <m:r>
                          <a:rPr lang="en-US" sz="2000" b="0" i="1" smtClean="0">
                            <a:solidFill>
                              <a:srgbClr val="FEFEFE"/>
                            </a:solidFill>
                            <a:latin typeface="Cambria Math" panose="02040503050406030204" pitchFamily="18" charset="0"/>
                            <a:sym typeface="Comic Sans MS"/>
                          </a:rPr>
                          <m:t>𝑥</m:t>
                        </m:r>
                      </m:e>
                      <m:sub>
                        <m:r>
                          <a:rPr lang="en-US" sz="2000" b="0" i="1" smtClean="0">
                            <a:solidFill>
                              <a:srgbClr val="FEFEFE"/>
                            </a:solidFill>
                            <a:latin typeface="Cambria Math" panose="02040503050406030204" pitchFamily="18" charset="0"/>
                            <a:sym typeface="Comic Sans MS"/>
                          </a:rPr>
                          <m:t>𝑘</m:t>
                        </m:r>
                      </m:sub>
                    </m:sSub>
                    <m:r>
                      <a:rPr lang="en-US" sz="2000" b="0" i="1" smtClean="0">
                        <a:solidFill>
                          <a:srgbClr val="FEFEFE"/>
                        </a:solidFill>
                        <a:latin typeface="Cambria Math" panose="02040503050406030204" pitchFamily="18" charset="0"/>
                        <a:sym typeface="Comic Sans MS"/>
                      </a:rPr>
                      <m:t>−</m:t>
                    </m:r>
                    <m:r>
                      <a:rPr lang="en-US" sz="2000" b="0" i="1" smtClean="0">
                        <a:solidFill>
                          <a:srgbClr val="FEFEFE"/>
                        </a:solidFill>
                        <a:latin typeface="Cambria Math" panose="02040503050406030204" pitchFamily="18" charset="0"/>
                        <a:sym typeface="Comic Sans MS"/>
                      </a:rPr>
                      <m:t>𝛼</m:t>
                    </m:r>
                    <m:sSup>
                      <m:sSupPr>
                        <m:ctrlPr>
                          <a:rPr lang="en-US" sz="2000" b="0" i="1" smtClean="0">
                            <a:solidFill>
                              <a:srgbClr val="FEFEFE"/>
                            </a:solidFill>
                            <a:latin typeface="Cambria Math" panose="02040503050406030204" pitchFamily="18" charset="0"/>
                            <a:sym typeface="Comic Sans MS"/>
                          </a:rPr>
                        </m:ctrlPr>
                      </m:sSupPr>
                      <m:e>
                        <m:r>
                          <a:rPr lang="en-US" sz="2000" b="0" i="1" smtClean="0">
                            <a:solidFill>
                              <a:srgbClr val="FEFEFE"/>
                            </a:solidFill>
                            <a:latin typeface="Cambria Math" panose="02040503050406030204" pitchFamily="18" charset="0"/>
                            <a:sym typeface="Comic Sans MS"/>
                          </a:rPr>
                          <m:t>𝑓</m:t>
                        </m:r>
                      </m:e>
                      <m:sup>
                        <m:r>
                          <a:rPr lang="en-US" sz="2000" b="0" i="1" smtClean="0">
                            <a:solidFill>
                              <a:srgbClr val="FEFEFE"/>
                            </a:solidFill>
                            <a:latin typeface="Cambria Math" panose="02040503050406030204" pitchFamily="18" charset="0"/>
                            <a:sym typeface="Comic Sans MS"/>
                          </a:rPr>
                          <m:t>′</m:t>
                        </m:r>
                      </m:sup>
                    </m:sSup>
                    <m:d>
                      <m:dPr>
                        <m:ctrlPr>
                          <a:rPr lang="en-US" sz="2000" b="0" i="1" smtClean="0">
                            <a:solidFill>
                              <a:srgbClr val="FEFEFE"/>
                            </a:solidFill>
                            <a:latin typeface="Cambria Math" panose="02040503050406030204" pitchFamily="18" charset="0"/>
                            <a:sym typeface="Comic Sans MS"/>
                          </a:rPr>
                        </m:ctrlPr>
                      </m:dPr>
                      <m:e>
                        <m:sSub>
                          <m:sSubPr>
                            <m:ctrlPr>
                              <a:rPr lang="en-US" sz="2000" b="0" i="1" smtClean="0">
                                <a:solidFill>
                                  <a:srgbClr val="FEFEFE"/>
                                </a:solidFill>
                                <a:latin typeface="Cambria Math" panose="02040503050406030204" pitchFamily="18" charset="0"/>
                                <a:sym typeface="Comic Sans MS"/>
                              </a:rPr>
                            </m:ctrlPr>
                          </m:sSubPr>
                          <m:e>
                            <m:r>
                              <a:rPr lang="en-US" sz="2000" b="0" i="1" smtClean="0">
                                <a:solidFill>
                                  <a:srgbClr val="FEFEFE"/>
                                </a:solidFill>
                                <a:latin typeface="Cambria Math" panose="02040503050406030204" pitchFamily="18" charset="0"/>
                                <a:sym typeface="Comic Sans MS"/>
                              </a:rPr>
                              <m:t>𝑥</m:t>
                            </m:r>
                          </m:e>
                          <m:sub>
                            <m:r>
                              <a:rPr lang="en-US" sz="2000" b="0" i="1" smtClean="0">
                                <a:solidFill>
                                  <a:srgbClr val="FEFEFE"/>
                                </a:solidFill>
                                <a:latin typeface="Cambria Math" panose="02040503050406030204" pitchFamily="18" charset="0"/>
                                <a:sym typeface="Comic Sans MS"/>
                              </a:rPr>
                              <m:t>𝑘</m:t>
                            </m:r>
                          </m:sub>
                        </m:sSub>
                      </m:e>
                    </m:d>
                  </m:oMath>
                </a14:m>
                <a:r>
                  <a:rPr lang="en-US" sz="2000" b="0" dirty="0">
                    <a:solidFill>
                      <a:srgbClr val="FEFEFE"/>
                    </a:solidFill>
                    <a:latin typeface="Comic Sans MS" panose="030F0902030302020204" pitchFamily="66" charset="0"/>
                    <a:sym typeface="Comic Sans MS"/>
                  </a:rPr>
                  <a:t>.</a:t>
                </a:r>
              </a:p>
              <a:p>
                <a:pPr marL="457200" lvl="0" indent="-355600" algn="just">
                  <a:lnSpc>
                    <a:spcPct val="115000"/>
                  </a:lnSpc>
                  <a:spcBef>
                    <a:spcPts val="1000"/>
                  </a:spcBef>
                  <a:buClr>
                    <a:srgbClr val="FEFEFE"/>
                  </a:buClr>
                  <a:buSzPts val="2000"/>
                  <a:buFont typeface="Comic Sans MS"/>
                  <a:buChar char="●"/>
                </a:pPr>
                <a14:m>
                  <m:oMath xmlns:m="http://schemas.openxmlformats.org/officeDocument/2006/math">
                    <m:r>
                      <a:rPr lang="en-US" sz="2000" b="0" i="1" smtClean="0">
                        <a:solidFill>
                          <a:srgbClr val="FEFEFE"/>
                        </a:solidFill>
                        <a:latin typeface="Cambria Math" panose="02040503050406030204" pitchFamily="18" charset="0"/>
                        <a:sym typeface="Comic Sans MS"/>
                      </a:rPr>
                      <m:t>𝛼</m:t>
                    </m:r>
                  </m:oMath>
                </a14:m>
                <a:r>
                  <a:rPr lang="en-US" sz="2000" b="0" dirty="0">
                    <a:solidFill>
                      <a:srgbClr val="FEFEFE"/>
                    </a:solidFill>
                    <a:latin typeface="Comic Sans MS" panose="030F0902030302020204" pitchFamily="66" charset="0"/>
                    <a:sym typeface="Comic Sans MS"/>
                  </a:rPr>
                  <a:t>: the learning rate.</a:t>
                </a:r>
              </a:p>
            </p:txBody>
          </p:sp>
        </mc:Choice>
        <mc:Fallback xmlns="">
          <p:sp>
            <p:nvSpPr>
              <p:cNvPr id="3" name="Google Shape;98;g2ebeec5a5ef_1_5">
                <a:extLst>
                  <a:ext uri="{FF2B5EF4-FFF2-40B4-BE49-F238E27FC236}">
                    <a16:creationId xmlns:a16="http://schemas.microsoft.com/office/drawing/2014/main" id="{785A0482-6F6E-2CA6-3D0B-9E7891CB9426}"/>
                  </a:ext>
                </a:extLst>
              </p:cNvPr>
              <p:cNvSpPr txBox="1">
                <a:spLocks noRot="1" noChangeAspect="1" noMove="1" noResize="1" noEditPoints="1" noAdjustHandles="1" noChangeArrowheads="1" noChangeShapeType="1" noTextEdit="1"/>
              </p:cNvSpPr>
              <p:nvPr/>
            </p:nvSpPr>
            <p:spPr>
              <a:xfrm>
                <a:off x="1327443" y="2168697"/>
                <a:ext cx="5611739" cy="4171618"/>
              </a:xfrm>
              <a:prstGeom prst="rect">
                <a:avLst/>
              </a:prstGeom>
              <a:blipFill>
                <a:blip r:embed="rId2"/>
                <a:stretch>
                  <a:fillRect r="-1129" b="-2424"/>
                </a:stretch>
              </a:blipFill>
              <a:ln>
                <a:noFill/>
              </a:ln>
            </p:spPr>
            <p:txBody>
              <a:bodyPr/>
              <a:lstStyle/>
              <a:p>
                <a:r>
                  <a:rPr lang="en-US">
                    <a:noFill/>
                  </a:rPr>
                  <a:t> </a:t>
                </a:r>
              </a:p>
            </p:txBody>
          </p:sp>
        </mc:Fallback>
      </mc:AlternateContent>
      <p:pic>
        <p:nvPicPr>
          <p:cNvPr id="4" name="Picture 3">
            <a:extLst>
              <a:ext uri="{FF2B5EF4-FFF2-40B4-BE49-F238E27FC236}">
                <a16:creationId xmlns:a16="http://schemas.microsoft.com/office/drawing/2014/main" id="{CD9C82C8-A4F8-5BE9-BC35-0796FEC9EA2A}"/>
              </a:ext>
            </a:extLst>
          </p:cNvPr>
          <p:cNvPicPr>
            <a:picLocks noChangeAspect="1"/>
          </p:cNvPicPr>
          <p:nvPr/>
        </p:nvPicPr>
        <p:blipFill>
          <a:blip r:embed="rId3"/>
          <a:stretch>
            <a:fillRect/>
          </a:stretch>
        </p:blipFill>
        <p:spPr>
          <a:xfrm>
            <a:off x="7273775" y="2168697"/>
            <a:ext cx="4241800" cy="3924300"/>
          </a:xfrm>
          <a:prstGeom prst="rect">
            <a:avLst/>
          </a:prstGeom>
        </p:spPr>
      </p:pic>
      <p:pic>
        <p:nvPicPr>
          <p:cNvPr id="6" name="Picture 5">
            <a:extLst>
              <a:ext uri="{FF2B5EF4-FFF2-40B4-BE49-F238E27FC236}">
                <a16:creationId xmlns:a16="http://schemas.microsoft.com/office/drawing/2014/main" id="{FD927B38-1C70-605D-1D0D-A0ECC614E444}"/>
              </a:ext>
            </a:extLst>
          </p:cNvPr>
          <p:cNvPicPr>
            <a:picLocks noChangeAspect="1"/>
          </p:cNvPicPr>
          <p:nvPr/>
        </p:nvPicPr>
        <p:blipFill>
          <a:blip r:embed="rId4"/>
          <a:stretch>
            <a:fillRect/>
          </a:stretch>
        </p:blipFill>
        <p:spPr>
          <a:xfrm>
            <a:off x="7273775" y="2168697"/>
            <a:ext cx="4241800" cy="3924300"/>
          </a:xfrm>
          <a:prstGeom prst="rect">
            <a:avLst/>
          </a:prstGeom>
        </p:spPr>
      </p:pic>
      <p:pic>
        <p:nvPicPr>
          <p:cNvPr id="7" name="Picture 6">
            <a:extLst>
              <a:ext uri="{FF2B5EF4-FFF2-40B4-BE49-F238E27FC236}">
                <a16:creationId xmlns:a16="http://schemas.microsoft.com/office/drawing/2014/main" id="{045B4C13-0C12-6DBB-21AA-12936A1DC1ED}"/>
              </a:ext>
            </a:extLst>
          </p:cNvPr>
          <p:cNvPicPr>
            <a:picLocks noChangeAspect="1"/>
          </p:cNvPicPr>
          <p:nvPr/>
        </p:nvPicPr>
        <p:blipFill>
          <a:blip r:embed="rId5"/>
          <a:stretch>
            <a:fillRect/>
          </a:stretch>
        </p:blipFill>
        <p:spPr>
          <a:xfrm>
            <a:off x="7273775" y="2168697"/>
            <a:ext cx="4241800" cy="3924300"/>
          </a:xfrm>
          <a:prstGeom prst="rect">
            <a:avLst/>
          </a:prstGeom>
        </p:spPr>
      </p:pic>
      <p:sp>
        <p:nvSpPr>
          <p:cNvPr id="9" name="Slide Number Placeholder 8">
            <a:extLst>
              <a:ext uri="{FF2B5EF4-FFF2-40B4-BE49-F238E27FC236}">
                <a16:creationId xmlns:a16="http://schemas.microsoft.com/office/drawing/2014/main" id="{641F9622-42AA-48B9-5125-A72D9317555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26</a:t>
            </a:fld>
            <a:endParaRPr lang="en-US"/>
          </a:p>
        </p:txBody>
      </p:sp>
    </p:spTree>
    <p:extLst>
      <p:ext uri="{BB962C8B-B14F-4D97-AF65-F5344CB8AC3E}">
        <p14:creationId xmlns:p14="http://schemas.microsoft.com/office/powerpoint/2010/main" val="735151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3D54C-C9F3-A0DC-DEE6-F1B2D45D9E59}"/>
              </a:ext>
            </a:extLst>
          </p:cNvPr>
          <p:cNvSpPr>
            <a:spLocks noGrp="1"/>
          </p:cNvSpPr>
          <p:nvPr>
            <p:ph type="title"/>
          </p:nvPr>
        </p:nvSpPr>
        <p:spPr>
          <a:xfrm>
            <a:off x="2231136" y="477582"/>
            <a:ext cx="7729728" cy="1188720"/>
          </a:xfrm>
        </p:spPr>
        <p:txBody>
          <a:bodyPr/>
          <a:lstStyle/>
          <a:p>
            <a:r>
              <a:rPr lang="en-US" dirty="0">
                <a:latin typeface="Comic Sans MS" panose="030F0902030302020204" pitchFamily="66" charset="0"/>
              </a:rPr>
              <a:t>Local Minimum</a:t>
            </a:r>
          </a:p>
        </p:txBody>
      </p:sp>
      <mc:AlternateContent xmlns:mc="http://schemas.openxmlformats.org/markup-compatibility/2006" xmlns:a14="http://schemas.microsoft.com/office/drawing/2010/main">
        <mc:Choice Requires="a14">
          <p:sp>
            <p:nvSpPr>
              <p:cNvPr id="3" name="Google Shape;98;g2ebeec5a5ef_1_5">
                <a:extLst>
                  <a:ext uri="{FF2B5EF4-FFF2-40B4-BE49-F238E27FC236}">
                    <a16:creationId xmlns:a16="http://schemas.microsoft.com/office/drawing/2014/main" id="{785A0482-6F6E-2CA6-3D0B-9E7891CB9426}"/>
                  </a:ext>
                </a:extLst>
              </p:cNvPr>
              <p:cNvSpPr txBox="1"/>
              <p:nvPr/>
            </p:nvSpPr>
            <p:spPr>
              <a:xfrm>
                <a:off x="1327443" y="2168697"/>
                <a:ext cx="5611739" cy="4171618"/>
              </a:xfrm>
              <a:prstGeom prst="rect">
                <a:avLst/>
              </a:prstGeom>
              <a:noFill/>
              <a:ln>
                <a:noFill/>
              </a:ln>
            </p:spPr>
            <p:txBody>
              <a:bodyPr spcFirstLastPara="1" wrap="square" lIns="91425" tIns="91425" rIns="91425" bIns="91425" anchor="t" anchorCtr="0">
                <a:noAutofit/>
              </a:bodyPr>
              <a:lstStyle/>
              <a:p>
                <a:pPr marL="444500" indent="-342900" algn="just">
                  <a:lnSpc>
                    <a:spcPct val="115000"/>
                  </a:lnSpc>
                  <a:buClr>
                    <a:srgbClr val="FEFEFE"/>
                  </a:buClr>
                  <a:buSzPts val="2000"/>
                  <a:buFont typeface="Arial" panose="020B0604020202020204" pitchFamily="34" charset="0"/>
                  <a:buChar char="•"/>
                </a:pPr>
                <a:r>
                  <a:rPr lang="en-US" sz="2000" dirty="0">
                    <a:solidFill>
                      <a:srgbClr val="FEFEFE"/>
                    </a:solidFill>
                    <a:latin typeface="Comic Sans MS" panose="030F0902030302020204" pitchFamily="66" charset="0"/>
                    <a:ea typeface="Comic Sans MS"/>
                    <a:cs typeface="Comic Sans MS"/>
                    <a:sym typeface="Comic Sans MS"/>
                  </a:rPr>
                  <a:t>Choosing a bad initial guess for the gradient descend can result in a local minimum.</a:t>
                </a:r>
              </a:p>
              <a:p>
                <a:pPr marL="457200" lvl="0" indent="-355600" algn="just">
                  <a:lnSpc>
                    <a:spcPct val="115000"/>
                  </a:lnSpc>
                  <a:spcBef>
                    <a:spcPts val="1000"/>
                  </a:spcBef>
                  <a:buClr>
                    <a:srgbClr val="FEFEFE"/>
                  </a:buClr>
                  <a:buSzPts val="2000"/>
                  <a:buFont typeface="Comic Sans MS"/>
                  <a:buChar char="●"/>
                </a:pPr>
                <a:r>
                  <a:rPr lang="en-US" sz="2000" b="0" dirty="0">
                    <a:solidFill>
                      <a:srgbClr val="FEFEFE"/>
                    </a:solidFill>
                    <a:latin typeface="Comic Sans MS" panose="030F0902030302020204" pitchFamily="66" charset="0"/>
                    <a:sym typeface="Comic Sans MS"/>
                  </a:rPr>
                  <a:t>A potential solution is increasing the learning rate </a:t>
                </a:r>
                <a14:m>
                  <m:oMath xmlns:m="http://schemas.openxmlformats.org/officeDocument/2006/math">
                    <m:r>
                      <a:rPr lang="en-US" sz="2000" b="0" i="1" smtClean="0">
                        <a:solidFill>
                          <a:srgbClr val="FEFEFE"/>
                        </a:solidFill>
                        <a:latin typeface="Cambria Math" panose="02040503050406030204" pitchFamily="18" charset="0"/>
                        <a:sym typeface="Comic Sans MS"/>
                      </a:rPr>
                      <m:t>𝛼</m:t>
                    </m:r>
                  </m:oMath>
                </a14:m>
                <a:r>
                  <a:rPr lang="en-US" sz="2000" b="0" dirty="0">
                    <a:solidFill>
                      <a:srgbClr val="FEFEFE"/>
                    </a:solidFill>
                    <a:latin typeface="Comic Sans MS" panose="030F0902030302020204" pitchFamily="66" charset="0"/>
                    <a:sym typeface="Comic Sans MS"/>
                  </a:rPr>
                  <a:t>.</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sym typeface="Comic Sans MS"/>
                  </a:rPr>
                  <a:t>Another is to use more complicated algorithms, e.g. stochastic gradient descend,..</a:t>
                </a:r>
                <a:endParaRPr lang="en-US" sz="2000" b="0" dirty="0">
                  <a:solidFill>
                    <a:srgbClr val="FEFEFE"/>
                  </a:solidFill>
                  <a:latin typeface="Comic Sans MS" panose="030F0902030302020204" pitchFamily="66" charset="0"/>
                  <a:sym typeface="Comic Sans MS"/>
                </a:endParaRPr>
              </a:p>
            </p:txBody>
          </p:sp>
        </mc:Choice>
        <mc:Fallback xmlns="">
          <p:sp>
            <p:nvSpPr>
              <p:cNvPr id="3" name="Google Shape;98;g2ebeec5a5ef_1_5">
                <a:extLst>
                  <a:ext uri="{FF2B5EF4-FFF2-40B4-BE49-F238E27FC236}">
                    <a16:creationId xmlns:a16="http://schemas.microsoft.com/office/drawing/2014/main" id="{785A0482-6F6E-2CA6-3D0B-9E7891CB9426}"/>
                  </a:ext>
                </a:extLst>
              </p:cNvPr>
              <p:cNvSpPr txBox="1">
                <a:spLocks noRot="1" noChangeAspect="1" noMove="1" noResize="1" noEditPoints="1" noAdjustHandles="1" noChangeArrowheads="1" noChangeShapeType="1" noTextEdit="1"/>
              </p:cNvSpPr>
              <p:nvPr/>
            </p:nvSpPr>
            <p:spPr>
              <a:xfrm>
                <a:off x="1327443" y="2168697"/>
                <a:ext cx="5611739" cy="4171618"/>
              </a:xfrm>
              <a:prstGeom prst="rect">
                <a:avLst/>
              </a:prstGeom>
              <a:blipFill>
                <a:blip r:embed="rId2"/>
                <a:stretch>
                  <a:fillRect r="-1129"/>
                </a:stretch>
              </a:blipFill>
              <a:ln>
                <a:noFill/>
              </a:ln>
            </p:spPr>
            <p:txBody>
              <a:bodyPr/>
              <a:lstStyle/>
              <a:p>
                <a:r>
                  <a:rPr lang="en-US">
                    <a:noFill/>
                  </a:rPr>
                  <a:t> </a:t>
                </a:r>
              </a:p>
            </p:txBody>
          </p:sp>
        </mc:Fallback>
      </mc:AlternateContent>
      <p:pic>
        <p:nvPicPr>
          <p:cNvPr id="9" name="Picture 8">
            <a:extLst>
              <a:ext uri="{FF2B5EF4-FFF2-40B4-BE49-F238E27FC236}">
                <a16:creationId xmlns:a16="http://schemas.microsoft.com/office/drawing/2014/main" id="{B8F33E8F-81C2-EE16-63F7-FE7A8EB7F854}"/>
              </a:ext>
            </a:extLst>
          </p:cNvPr>
          <p:cNvPicPr>
            <a:picLocks noChangeAspect="1"/>
          </p:cNvPicPr>
          <p:nvPr/>
        </p:nvPicPr>
        <p:blipFill>
          <a:blip r:embed="rId3"/>
          <a:stretch>
            <a:fillRect/>
          </a:stretch>
        </p:blipFill>
        <p:spPr>
          <a:xfrm>
            <a:off x="7273775" y="2168697"/>
            <a:ext cx="4356100" cy="3924300"/>
          </a:xfrm>
          <a:prstGeom prst="rect">
            <a:avLst/>
          </a:prstGeom>
        </p:spPr>
      </p:pic>
      <p:pic>
        <p:nvPicPr>
          <p:cNvPr id="10" name="Picture 9">
            <a:extLst>
              <a:ext uri="{FF2B5EF4-FFF2-40B4-BE49-F238E27FC236}">
                <a16:creationId xmlns:a16="http://schemas.microsoft.com/office/drawing/2014/main" id="{9EC5E415-9AE5-0058-7432-CDF6D1FB5E6E}"/>
              </a:ext>
            </a:extLst>
          </p:cNvPr>
          <p:cNvPicPr>
            <a:picLocks noChangeAspect="1"/>
          </p:cNvPicPr>
          <p:nvPr/>
        </p:nvPicPr>
        <p:blipFill>
          <a:blip r:embed="rId4"/>
          <a:stretch>
            <a:fillRect/>
          </a:stretch>
        </p:blipFill>
        <p:spPr>
          <a:xfrm>
            <a:off x="7273775" y="2168697"/>
            <a:ext cx="4356100" cy="3924300"/>
          </a:xfrm>
          <a:prstGeom prst="rect">
            <a:avLst/>
          </a:prstGeom>
        </p:spPr>
      </p:pic>
      <p:pic>
        <p:nvPicPr>
          <p:cNvPr id="11" name="Picture 10">
            <a:extLst>
              <a:ext uri="{FF2B5EF4-FFF2-40B4-BE49-F238E27FC236}">
                <a16:creationId xmlns:a16="http://schemas.microsoft.com/office/drawing/2014/main" id="{6EC36915-2C09-E934-60BF-60F94E6007AD}"/>
              </a:ext>
            </a:extLst>
          </p:cNvPr>
          <p:cNvPicPr>
            <a:picLocks noChangeAspect="1"/>
          </p:cNvPicPr>
          <p:nvPr/>
        </p:nvPicPr>
        <p:blipFill>
          <a:blip r:embed="rId5"/>
          <a:stretch>
            <a:fillRect/>
          </a:stretch>
        </p:blipFill>
        <p:spPr>
          <a:xfrm>
            <a:off x="7273775" y="2168697"/>
            <a:ext cx="4356100" cy="3924300"/>
          </a:xfrm>
          <a:prstGeom prst="rect">
            <a:avLst/>
          </a:prstGeom>
        </p:spPr>
      </p:pic>
      <p:sp>
        <p:nvSpPr>
          <p:cNvPr id="6" name="Slide Number Placeholder 5">
            <a:extLst>
              <a:ext uri="{FF2B5EF4-FFF2-40B4-BE49-F238E27FC236}">
                <a16:creationId xmlns:a16="http://schemas.microsoft.com/office/drawing/2014/main" id="{BB20E0E1-ECFB-9FA2-74BD-7AEF9300C86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27</a:t>
            </a:fld>
            <a:endParaRPr lang="en-US"/>
          </a:p>
        </p:txBody>
      </p:sp>
    </p:spTree>
    <p:extLst>
      <p:ext uri="{BB962C8B-B14F-4D97-AF65-F5344CB8AC3E}">
        <p14:creationId xmlns:p14="http://schemas.microsoft.com/office/powerpoint/2010/main" val="811075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B0EFA-D415-3079-ECE3-4D7732BAA153}"/>
              </a:ext>
            </a:extLst>
          </p:cNvPr>
          <p:cNvSpPr>
            <a:spLocks noGrp="1"/>
          </p:cNvSpPr>
          <p:nvPr>
            <p:ph type="ctrTitle"/>
          </p:nvPr>
        </p:nvSpPr>
        <p:spPr/>
        <p:txBody>
          <a:bodyPr>
            <a:normAutofit/>
          </a:bodyPr>
          <a:lstStyle/>
          <a:p>
            <a:r>
              <a:rPr lang="en-US" sz="4000" dirty="0">
                <a:latin typeface="Comic Sans MS" panose="030F0902030302020204" pitchFamily="66" charset="0"/>
              </a:rPr>
              <a:t>Uncertainty in Fitted Parameters</a:t>
            </a:r>
          </a:p>
        </p:txBody>
      </p:sp>
      <p:sp>
        <p:nvSpPr>
          <p:cNvPr id="5" name="Slide Number Placeholder 4">
            <a:extLst>
              <a:ext uri="{FF2B5EF4-FFF2-40B4-BE49-F238E27FC236}">
                <a16:creationId xmlns:a16="http://schemas.microsoft.com/office/drawing/2014/main" id="{9A6CCE4B-A81A-D580-9232-5ADFCD2363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28</a:t>
            </a:fld>
            <a:endParaRPr lang="en-US"/>
          </a:p>
        </p:txBody>
      </p:sp>
    </p:spTree>
    <p:extLst>
      <p:ext uri="{BB962C8B-B14F-4D97-AF65-F5344CB8AC3E}">
        <p14:creationId xmlns:p14="http://schemas.microsoft.com/office/powerpoint/2010/main" val="2148930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0BA1A-448A-9EDD-66D1-7B36C04D1F77}"/>
              </a:ext>
            </a:extLst>
          </p:cNvPr>
          <p:cNvSpPr>
            <a:spLocks noGrp="1"/>
          </p:cNvSpPr>
          <p:nvPr>
            <p:ph type="ctrTitle"/>
          </p:nvPr>
        </p:nvSpPr>
        <p:spPr/>
        <p:txBody>
          <a:bodyPr>
            <a:normAutofit/>
          </a:bodyPr>
          <a:lstStyle/>
          <a:p>
            <a:r>
              <a:rPr lang="en-US" sz="4000" dirty="0">
                <a:latin typeface="Comic Sans MS" panose="030F0902030302020204" pitchFamily="66" charset="0"/>
              </a:rPr>
              <a:t>Basis of Probability</a:t>
            </a:r>
          </a:p>
        </p:txBody>
      </p:sp>
      <p:sp>
        <p:nvSpPr>
          <p:cNvPr id="5" name="Slide Number Placeholder 4">
            <a:extLst>
              <a:ext uri="{FF2B5EF4-FFF2-40B4-BE49-F238E27FC236}">
                <a16:creationId xmlns:a16="http://schemas.microsoft.com/office/drawing/2014/main" id="{943D650C-D989-A7D4-637D-62931AD6798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a:t>
            </a:fld>
            <a:endParaRPr lang="en-US"/>
          </a:p>
        </p:txBody>
      </p:sp>
    </p:spTree>
    <p:extLst>
      <p:ext uri="{BB962C8B-B14F-4D97-AF65-F5344CB8AC3E}">
        <p14:creationId xmlns:p14="http://schemas.microsoft.com/office/powerpoint/2010/main" val="24386053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3D54C-C9F3-A0DC-DEE6-F1B2D45D9E59}"/>
              </a:ext>
            </a:extLst>
          </p:cNvPr>
          <p:cNvSpPr>
            <a:spLocks noGrp="1"/>
          </p:cNvSpPr>
          <p:nvPr>
            <p:ph type="title"/>
          </p:nvPr>
        </p:nvSpPr>
        <p:spPr>
          <a:xfrm>
            <a:off x="2231136" y="331776"/>
            <a:ext cx="7729728" cy="1188720"/>
          </a:xfrm>
        </p:spPr>
        <p:txBody>
          <a:bodyPr/>
          <a:lstStyle/>
          <a:p>
            <a:r>
              <a:rPr lang="en-US" dirty="0">
                <a:latin typeface="Comic Sans MS" panose="030F0902030302020204" pitchFamily="66" charset="0"/>
              </a:rPr>
              <a:t>Uncertainty in Fitted Parameters</a:t>
            </a:r>
          </a:p>
        </p:txBody>
      </p:sp>
      <mc:AlternateContent xmlns:mc="http://schemas.openxmlformats.org/markup-compatibility/2006" xmlns:a14="http://schemas.microsoft.com/office/drawing/2010/main">
        <mc:Choice Requires="a14">
          <p:sp>
            <p:nvSpPr>
              <p:cNvPr id="3" name="Google Shape;98;g2ebeec5a5ef_1_5">
                <a:extLst>
                  <a:ext uri="{FF2B5EF4-FFF2-40B4-BE49-F238E27FC236}">
                    <a16:creationId xmlns:a16="http://schemas.microsoft.com/office/drawing/2014/main" id="{785A0482-6F6E-2CA6-3D0B-9E7891CB9426}"/>
                  </a:ext>
                </a:extLst>
              </p:cNvPr>
              <p:cNvSpPr txBox="1"/>
              <p:nvPr/>
            </p:nvSpPr>
            <p:spPr>
              <a:xfrm>
                <a:off x="575413" y="1798394"/>
                <a:ext cx="6509052" cy="4932605"/>
              </a:xfrm>
              <a:prstGeom prst="rect">
                <a:avLst/>
              </a:prstGeom>
              <a:noFill/>
              <a:ln>
                <a:noFill/>
              </a:ln>
            </p:spPr>
            <p:txBody>
              <a:bodyPr spcFirstLastPara="1" wrap="square" lIns="91425" tIns="91425" rIns="91425" bIns="91425" anchor="t" anchorCtr="0">
                <a:noAutofit/>
              </a:bodyPr>
              <a:lstStyle/>
              <a:p>
                <a:pPr marL="444500" indent="-342900" algn="just">
                  <a:lnSpc>
                    <a:spcPct val="115000"/>
                  </a:lnSpc>
                  <a:buClr>
                    <a:srgbClr val="FEFEFE"/>
                  </a:buClr>
                  <a:buSzPts val="2000"/>
                  <a:buFont typeface="Arial" panose="020B0604020202020204" pitchFamily="34" charset="0"/>
                  <a:buChar char="•"/>
                </a:pPr>
                <a:r>
                  <a:rPr lang="en-US" sz="2000" dirty="0">
                    <a:solidFill>
                      <a:srgbClr val="FEFEFE"/>
                    </a:solidFill>
                    <a:latin typeface="Comic Sans MS" panose="030F0902030302020204" pitchFamily="66" charset="0"/>
                    <a:ea typeface="Comic Sans MS"/>
                    <a:cs typeface="Comic Sans MS"/>
                    <a:sym typeface="Comic Sans MS"/>
                  </a:rPr>
                  <a:t>Reminder: The residual follow a </a:t>
                </a:r>
                <a14:m>
                  <m:oMath xmlns:m="http://schemas.openxmlformats.org/officeDocument/2006/math">
                    <m:sSup>
                      <m:sSupPr>
                        <m:ctrlPr>
                          <a:rPr lang="en-US" sz="2000" b="0" i="1" smtClean="0">
                            <a:solidFill>
                              <a:srgbClr val="FEFEFE"/>
                            </a:solidFill>
                            <a:latin typeface="Cambria Math" panose="02040503050406030204" pitchFamily="18" charset="0"/>
                            <a:ea typeface="Comic Sans MS"/>
                            <a:cs typeface="Comic Sans MS"/>
                            <a:sym typeface="Comic Sans MS"/>
                          </a:rPr>
                        </m:ctrlPr>
                      </m:sSupPr>
                      <m:e>
                        <m:r>
                          <a:rPr lang="en-US" sz="2000" b="0" i="1" smtClean="0">
                            <a:solidFill>
                              <a:srgbClr val="FEFEFE"/>
                            </a:solidFill>
                            <a:latin typeface="Cambria Math" panose="02040503050406030204" pitchFamily="18" charset="0"/>
                            <a:ea typeface="Comic Sans MS"/>
                            <a:cs typeface="Comic Sans MS"/>
                            <a:sym typeface="Comic Sans MS"/>
                          </a:rPr>
                          <m:t>𝜒</m:t>
                        </m:r>
                      </m:e>
                      <m:sup>
                        <m:r>
                          <a:rPr lang="en-US" sz="2000" b="0" i="1" smtClean="0">
                            <a:solidFill>
                              <a:srgbClr val="FEFEFE"/>
                            </a:solidFill>
                            <a:latin typeface="Cambria Math" panose="02040503050406030204" pitchFamily="18" charset="0"/>
                            <a:ea typeface="Comic Sans MS"/>
                            <a:cs typeface="Comic Sans MS"/>
                            <a:sym typeface="Comic Sans MS"/>
                          </a:rPr>
                          <m:t>2</m:t>
                        </m:r>
                      </m:sup>
                    </m:sSup>
                  </m:oMath>
                </a14:m>
                <a:r>
                  <a:rPr lang="en-US" sz="2000" dirty="0">
                    <a:solidFill>
                      <a:srgbClr val="FEFEFE"/>
                    </a:solidFill>
                    <a:latin typeface="Comic Sans MS" panose="030F0902030302020204" pitchFamily="66" charset="0"/>
                    <a:ea typeface="Comic Sans MS"/>
                    <a:cs typeface="Comic Sans MS"/>
                    <a:sym typeface="Comic Sans MS"/>
                  </a:rPr>
                  <a:t> distribution with </a:t>
                </a:r>
                <a14:m>
                  <m:oMath xmlns:m="http://schemas.openxmlformats.org/officeDocument/2006/math">
                    <m:sSup>
                      <m:sSupPr>
                        <m:ctrlPr>
                          <a:rPr lang="en-US" sz="2000" b="0" i="1" smtClean="0">
                            <a:solidFill>
                              <a:srgbClr val="FEFEFE"/>
                            </a:solidFill>
                            <a:latin typeface="Cambria Math" panose="02040503050406030204" pitchFamily="18" charset="0"/>
                            <a:ea typeface="Comic Sans MS"/>
                            <a:cs typeface="Comic Sans MS"/>
                            <a:sym typeface="Comic Sans MS"/>
                          </a:rPr>
                        </m:ctrlPr>
                      </m:sSupPr>
                      <m:e>
                        <m:r>
                          <m:rPr>
                            <m:sty m:val="p"/>
                          </m:rPr>
                          <a:rPr lang="en-US" sz="2000" b="0" i="0" smtClean="0">
                            <a:solidFill>
                              <a:srgbClr val="FEFEFE"/>
                            </a:solidFill>
                            <a:latin typeface="Cambria Math" panose="02040503050406030204" pitchFamily="18" charset="0"/>
                            <a:ea typeface="Comic Sans MS"/>
                            <a:cs typeface="Comic Sans MS"/>
                            <a:sym typeface="Comic Sans MS"/>
                          </a:rPr>
                          <m:t>N</m:t>
                        </m:r>
                      </m:e>
                      <m:sup>
                        <m:r>
                          <a:rPr lang="en-US" sz="2000" b="0" i="0" smtClean="0">
                            <a:solidFill>
                              <a:srgbClr val="FEFEFE"/>
                            </a:solidFill>
                            <a:latin typeface="Cambria Math" panose="02040503050406030204" pitchFamily="18" charset="0"/>
                            <a:ea typeface="Comic Sans MS"/>
                            <a:cs typeface="Comic Sans MS"/>
                            <a:sym typeface="Comic Sans MS"/>
                          </a:rPr>
                          <m:t>∗</m:t>
                        </m:r>
                      </m:sup>
                    </m:sSup>
                    <m:r>
                      <a:rPr lang="en-US" sz="2000" b="0" i="0" smtClean="0">
                        <a:solidFill>
                          <a:srgbClr val="FEFEFE"/>
                        </a:solidFill>
                        <a:latin typeface="Cambria Math" panose="02040503050406030204" pitchFamily="18" charset="0"/>
                        <a:ea typeface="Comic Sans MS"/>
                        <a:cs typeface="Comic Sans MS"/>
                        <a:sym typeface="Comic Sans MS"/>
                      </a:rPr>
                      <m:t>=</m:t>
                    </m:r>
                    <m:r>
                      <a:rPr lang="en-US" sz="2000" b="0" i="1" smtClean="0">
                        <a:solidFill>
                          <a:srgbClr val="FEFEFE"/>
                        </a:solidFill>
                        <a:latin typeface="Cambria Math" panose="02040503050406030204" pitchFamily="18" charset="0"/>
                        <a:ea typeface="Comic Sans MS"/>
                        <a:cs typeface="Comic Sans MS"/>
                        <a:sym typeface="Comic Sans MS"/>
                      </a:rPr>
                      <m:t>𝑁</m:t>
                    </m:r>
                    <m:r>
                      <a:rPr lang="en-US" sz="2000" b="0" i="1" smtClean="0">
                        <a:solidFill>
                          <a:srgbClr val="FEFEFE"/>
                        </a:solidFill>
                        <a:latin typeface="Cambria Math" panose="02040503050406030204" pitchFamily="18" charset="0"/>
                        <a:ea typeface="Comic Sans MS"/>
                        <a:cs typeface="Comic Sans MS"/>
                        <a:sym typeface="Comic Sans MS"/>
                      </a:rPr>
                      <m:t>−</m:t>
                    </m:r>
                    <m:r>
                      <m:rPr>
                        <m:sty m:val="p"/>
                      </m:rPr>
                      <a:rPr lang="en-US" sz="2000" b="0" i="0" smtClean="0">
                        <a:solidFill>
                          <a:srgbClr val="FEFEFE"/>
                        </a:solidFill>
                        <a:latin typeface="Cambria Math" panose="02040503050406030204" pitchFamily="18" charset="0"/>
                        <a:ea typeface="Comic Sans MS"/>
                        <a:cs typeface="Comic Sans MS"/>
                        <a:sym typeface="Comic Sans MS"/>
                      </a:rPr>
                      <m:t>DOF</m:t>
                    </m:r>
                    <m:r>
                      <a:rPr lang="en-US" sz="2000" b="0" i="1" smtClean="0">
                        <a:solidFill>
                          <a:srgbClr val="FEFEFE"/>
                        </a:solidFill>
                        <a:latin typeface="Cambria Math" panose="02040503050406030204" pitchFamily="18" charset="0"/>
                        <a:ea typeface="Comic Sans MS"/>
                        <a:cs typeface="Comic Sans MS"/>
                        <a:sym typeface="Comic Sans MS"/>
                      </a:rPr>
                      <m:t>(</m:t>
                    </m:r>
                    <m:r>
                      <a:rPr lang="en-US" sz="2000" b="0" i="1" smtClean="0">
                        <a:solidFill>
                          <a:srgbClr val="FEFEFE"/>
                        </a:solidFill>
                        <a:latin typeface="Cambria Math" panose="02040503050406030204" pitchFamily="18" charset="0"/>
                        <a:ea typeface="Comic Sans MS"/>
                        <a:cs typeface="Comic Sans MS"/>
                        <a:sym typeface="Comic Sans MS"/>
                      </a:rPr>
                      <m:t>𝜃</m:t>
                    </m:r>
                    <m:r>
                      <a:rPr lang="en-US" sz="2000" b="0" i="1" smtClean="0">
                        <a:solidFill>
                          <a:srgbClr val="FEFEFE"/>
                        </a:solidFill>
                        <a:latin typeface="Cambria Math" panose="02040503050406030204" pitchFamily="18" charset="0"/>
                        <a:ea typeface="Comic Sans MS"/>
                        <a:cs typeface="Comic Sans MS"/>
                        <a:sym typeface="Comic Sans MS"/>
                      </a:rPr>
                      <m:t>)</m:t>
                    </m:r>
                  </m:oMath>
                </a14:m>
                <a:r>
                  <a:rPr lang="en-US" sz="2000" dirty="0">
                    <a:solidFill>
                      <a:srgbClr val="FEFEFE"/>
                    </a:solidFill>
                    <a:latin typeface="Comic Sans MS" panose="030F0902030302020204" pitchFamily="66" charset="0"/>
                    <a:ea typeface="Comic Sans MS"/>
                    <a:cs typeface="Comic Sans MS"/>
                    <a:sym typeface="Comic Sans MS"/>
                  </a:rPr>
                  <a:t> DOFs (</a:t>
                </a:r>
                <a14:m>
                  <m:oMath xmlns:m="http://schemas.openxmlformats.org/officeDocument/2006/math">
                    <m:r>
                      <a:rPr lang="en-US" sz="2000" i="1">
                        <a:solidFill>
                          <a:srgbClr val="FEFEFE"/>
                        </a:solidFill>
                        <a:latin typeface="Cambria Math" panose="02040503050406030204" pitchFamily="18" charset="0"/>
                        <a:ea typeface="Comic Sans MS"/>
                        <a:cs typeface="Comic Sans MS"/>
                        <a:sym typeface="Comic Sans MS"/>
                      </a:rPr>
                      <m:t>𝑁</m:t>
                    </m:r>
                  </m:oMath>
                </a14:m>
                <a:r>
                  <a:rPr lang="en-US" sz="2000" dirty="0">
                    <a:solidFill>
                      <a:srgbClr val="FEFEFE"/>
                    </a:solidFill>
                    <a:latin typeface="Comic Sans MS" panose="030F0902030302020204" pitchFamily="66" charset="0"/>
                    <a:ea typeface="Comic Sans MS"/>
                    <a:cs typeface="Comic Sans MS"/>
                    <a:sym typeface="Comic Sans MS"/>
                  </a:rPr>
                  <a:t> is the number of data point, </a:t>
                </a:r>
                <a14:m>
                  <m:oMath xmlns:m="http://schemas.openxmlformats.org/officeDocument/2006/math">
                    <m:r>
                      <m:rPr>
                        <m:sty m:val="p"/>
                      </m:rPr>
                      <a:rPr lang="en-US" sz="2000">
                        <a:solidFill>
                          <a:srgbClr val="FEFEFE"/>
                        </a:solidFill>
                        <a:latin typeface="Cambria Math" panose="02040503050406030204" pitchFamily="18" charset="0"/>
                        <a:ea typeface="Comic Sans MS"/>
                        <a:cs typeface="Comic Sans MS"/>
                        <a:sym typeface="Comic Sans MS"/>
                      </a:rPr>
                      <m:t>DOF</m:t>
                    </m:r>
                    <m:d>
                      <m:dPr>
                        <m:ctrlPr>
                          <a:rPr lang="en-US" sz="2000" i="1">
                            <a:solidFill>
                              <a:srgbClr val="FEFEFE"/>
                            </a:solidFill>
                            <a:latin typeface="Cambria Math" panose="02040503050406030204" pitchFamily="18" charset="0"/>
                            <a:ea typeface="Comic Sans MS"/>
                            <a:cs typeface="Comic Sans MS"/>
                            <a:sym typeface="Comic Sans MS"/>
                          </a:rPr>
                        </m:ctrlPr>
                      </m:dPr>
                      <m:e>
                        <m:r>
                          <a:rPr lang="en-US" sz="2000" i="1">
                            <a:solidFill>
                              <a:srgbClr val="FEFEFE"/>
                            </a:solidFill>
                            <a:latin typeface="Cambria Math" panose="02040503050406030204" pitchFamily="18" charset="0"/>
                            <a:ea typeface="Comic Sans MS"/>
                            <a:cs typeface="Comic Sans MS"/>
                            <a:sym typeface="Comic Sans MS"/>
                          </a:rPr>
                          <m:t>𝜃</m:t>
                        </m:r>
                      </m:e>
                    </m:d>
                  </m:oMath>
                </a14:m>
                <a:r>
                  <a:rPr lang="en-US" sz="2000" dirty="0">
                    <a:solidFill>
                      <a:srgbClr val="FEFEFE"/>
                    </a:solidFill>
                    <a:latin typeface="Comic Sans MS" panose="030F0902030302020204" pitchFamily="66" charset="0"/>
                    <a:ea typeface="Comic Sans MS"/>
                    <a:cs typeface="Comic Sans MS"/>
                    <a:sym typeface="Comic Sans MS"/>
                  </a:rPr>
                  <a:t> is the number of parameters of the prior.</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sym typeface="Comic Sans MS"/>
                  </a:rPr>
                  <a:t>Fixing all except 1 fitting parameter </a:t>
                </a:r>
                <a14:m>
                  <m:oMath xmlns:m="http://schemas.openxmlformats.org/officeDocument/2006/math">
                    <m:sSub>
                      <m:sSubPr>
                        <m:ctrlPr>
                          <a:rPr lang="en-US" sz="2000" b="0" i="1" smtClean="0">
                            <a:solidFill>
                              <a:srgbClr val="FEFEFE"/>
                            </a:solidFill>
                            <a:latin typeface="Cambria Math" panose="02040503050406030204" pitchFamily="18" charset="0"/>
                            <a:sym typeface="Comic Sans MS"/>
                          </a:rPr>
                        </m:ctrlPr>
                      </m:sSubPr>
                      <m:e>
                        <m:r>
                          <a:rPr lang="en-US" sz="2000" b="0" i="1" smtClean="0">
                            <a:solidFill>
                              <a:srgbClr val="FEFEFE"/>
                            </a:solidFill>
                            <a:latin typeface="Cambria Math" panose="02040503050406030204" pitchFamily="18" charset="0"/>
                            <a:sym typeface="Comic Sans MS"/>
                          </a:rPr>
                          <m:t>𝜃</m:t>
                        </m:r>
                      </m:e>
                      <m:sub>
                        <m:r>
                          <a:rPr lang="en-US" sz="2000" b="0" i="1" smtClean="0">
                            <a:solidFill>
                              <a:srgbClr val="FEFEFE"/>
                            </a:solidFill>
                            <a:latin typeface="Cambria Math" panose="02040503050406030204" pitchFamily="18" charset="0"/>
                            <a:sym typeface="Comic Sans MS"/>
                          </a:rPr>
                          <m:t>1</m:t>
                        </m:r>
                      </m:sub>
                    </m:sSub>
                  </m:oMath>
                </a14:m>
                <a:r>
                  <a:rPr lang="en-US" sz="2000" dirty="0">
                    <a:solidFill>
                      <a:srgbClr val="FEFEFE"/>
                    </a:solidFill>
                    <a:latin typeface="Comic Sans MS" panose="030F0902030302020204" pitchFamily="66" charset="0"/>
                    <a:sym typeface="Comic Sans MS"/>
                  </a:rPr>
                  <a:t> would reduce the chi square distribution to 1 DOF, </a:t>
                </a:r>
                <a14:m>
                  <m:oMath xmlns:m="http://schemas.openxmlformats.org/officeDocument/2006/math">
                    <m:r>
                      <a:rPr lang="en-US" sz="2000" b="0" i="0" smtClean="0">
                        <a:solidFill>
                          <a:srgbClr val="FEFEFE"/>
                        </a:solidFill>
                        <a:latin typeface="Cambria Math" panose="02040503050406030204" pitchFamily="18" charset="0"/>
                        <a:sym typeface="Comic Sans MS"/>
                      </a:rPr>
                      <m:t> </m:t>
                    </m:r>
                    <m:sSup>
                      <m:sSupPr>
                        <m:ctrlPr>
                          <a:rPr lang="en-US" sz="2000" i="1">
                            <a:solidFill>
                              <a:srgbClr val="FEFEFE"/>
                            </a:solidFill>
                            <a:latin typeface="Cambria Math" panose="02040503050406030204" pitchFamily="18" charset="0"/>
                            <a:sym typeface="Comic Sans MS"/>
                          </a:rPr>
                        </m:ctrlPr>
                      </m:sSupPr>
                      <m:e>
                        <m:r>
                          <a:rPr lang="en-US" sz="2000" i="1">
                            <a:solidFill>
                              <a:srgbClr val="FEFEFE"/>
                            </a:solidFill>
                            <a:latin typeface="Cambria Math" panose="02040503050406030204" pitchFamily="18" charset="0"/>
                            <a:sym typeface="Comic Sans MS"/>
                          </a:rPr>
                          <m:t>𝜒</m:t>
                        </m:r>
                      </m:e>
                      <m:sup>
                        <m:r>
                          <a:rPr lang="en-US" sz="2000" i="1">
                            <a:solidFill>
                              <a:srgbClr val="FEFEFE"/>
                            </a:solidFill>
                            <a:latin typeface="Cambria Math" panose="02040503050406030204" pitchFamily="18" charset="0"/>
                            <a:sym typeface="Comic Sans MS"/>
                          </a:rPr>
                          <m:t>2</m:t>
                        </m:r>
                      </m:sup>
                    </m:sSup>
                    <m:d>
                      <m:dPr>
                        <m:ctrlPr>
                          <a:rPr lang="en-US" sz="2000" i="1">
                            <a:solidFill>
                              <a:srgbClr val="FEFEFE"/>
                            </a:solidFill>
                            <a:latin typeface="Cambria Math" panose="02040503050406030204" pitchFamily="18" charset="0"/>
                            <a:sym typeface="Comic Sans MS"/>
                          </a:rPr>
                        </m:ctrlPr>
                      </m:dPr>
                      <m:e>
                        <m:r>
                          <a:rPr lang="en-US" sz="2000" b="0" i="1" smtClean="0">
                            <a:solidFill>
                              <a:srgbClr val="FEFEFE"/>
                            </a:solidFill>
                            <a:latin typeface="Cambria Math" panose="02040503050406030204" pitchFamily="18" charset="0"/>
                            <a:sym typeface="Comic Sans MS"/>
                          </a:rPr>
                          <m:t>𝜃</m:t>
                        </m:r>
                      </m:e>
                    </m:d>
                    <m:r>
                      <a:rPr lang="en-US" sz="2000" b="0" i="1" smtClean="0">
                        <a:solidFill>
                          <a:srgbClr val="FEFEFE"/>
                        </a:solidFill>
                        <a:latin typeface="Cambria Math" panose="02040503050406030204" pitchFamily="18" charset="0"/>
                        <a:sym typeface="Comic Sans MS"/>
                      </a:rPr>
                      <m:t>=</m:t>
                    </m:r>
                    <m:sSup>
                      <m:sSupPr>
                        <m:ctrlPr>
                          <a:rPr lang="en-US" sz="2000" i="1">
                            <a:solidFill>
                              <a:srgbClr val="FEFEFE"/>
                            </a:solidFill>
                            <a:latin typeface="Cambria Math" panose="02040503050406030204" pitchFamily="18" charset="0"/>
                            <a:sym typeface="Comic Sans MS"/>
                          </a:rPr>
                        </m:ctrlPr>
                      </m:sSupPr>
                      <m:e>
                        <m:r>
                          <a:rPr lang="en-US" sz="2000" i="1">
                            <a:solidFill>
                              <a:srgbClr val="FEFEFE"/>
                            </a:solidFill>
                            <a:latin typeface="Cambria Math" panose="02040503050406030204" pitchFamily="18" charset="0"/>
                            <a:sym typeface="Comic Sans MS"/>
                          </a:rPr>
                          <m:t>𝜒</m:t>
                        </m:r>
                      </m:e>
                      <m:sup>
                        <m:r>
                          <a:rPr lang="en-US" sz="2000" i="1">
                            <a:solidFill>
                              <a:srgbClr val="FEFEFE"/>
                            </a:solidFill>
                            <a:latin typeface="Cambria Math" panose="02040503050406030204" pitchFamily="18" charset="0"/>
                            <a:sym typeface="Comic Sans MS"/>
                          </a:rPr>
                          <m:t>2</m:t>
                        </m:r>
                      </m:sup>
                    </m:sSup>
                    <m:d>
                      <m:dPr>
                        <m:ctrlPr>
                          <a:rPr lang="en-US" sz="2000" i="1">
                            <a:solidFill>
                              <a:srgbClr val="FEFEFE"/>
                            </a:solidFill>
                            <a:latin typeface="Cambria Math" panose="02040503050406030204" pitchFamily="18" charset="0"/>
                            <a:sym typeface="Comic Sans MS"/>
                          </a:rPr>
                        </m:ctrlPr>
                      </m:dPr>
                      <m:e>
                        <m:sSub>
                          <m:sSubPr>
                            <m:ctrlPr>
                              <a:rPr lang="en-US" sz="2000" b="0" i="1" smtClean="0">
                                <a:solidFill>
                                  <a:srgbClr val="FEFEFE"/>
                                </a:solidFill>
                                <a:latin typeface="Cambria Math" panose="02040503050406030204" pitchFamily="18" charset="0"/>
                                <a:sym typeface="Comic Sans MS"/>
                              </a:rPr>
                            </m:ctrlPr>
                          </m:sSubPr>
                          <m:e>
                            <m:r>
                              <a:rPr lang="en-US" sz="2000" b="0" i="1" smtClean="0">
                                <a:solidFill>
                                  <a:srgbClr val="FEFEFE"/>
                                </a:solidFill>
                                <a:latin typeface="Cambria Math" panose="02040503050406030204" pitchFamily="18" charset="0"/>
                                <a:sym typeface="Comic Sans MS"/>
                              </a:rPr>
                              <m:t>𝜃</m:t>
                            </m:r>
                          </m:e>
                          <m:sub>
                            <m:r>
                              <a:rPr lang="en-US" sz="2000" b="0" i="1" smtClean="0">
                                <a:solidFill>
                                  <a:srgbClr val="FEFEFE"/>
                                </a:solidFill>
                                <a:latin typeface="Cambria Math" panose="02040503050406030204" pitchFamily="18" charset="0"/>
                                <a:sym typeface="Comic Sans MS"/>
                              </a:rPr>
                              <m:t>1</m:t>
                            </m:r>
                          </m:sub>
                        </m:sSub>
                        <m:r>
                          <a:rPr lang="en-US" sz="2000" i="1">
                            <a:solidFill>
                              <a:srgbClr val="FEFEFE"/>
                            </a:solidFill>
                            <a:latin typeface="Cambria Math" panose="02040503050406030204" pitchFamily="18" charset="0"/>
                            <a:sym typeface="Comic Sans MS"/>
                          </a:rPr>
                          <m:t>,</m:t>
                        </m:r>
                        <m:r>
                          <a:rPr lang="en-US" sz="2000" b="0" i="1" smtClean="0">
                            <a:solidFill>
                              <a:srgbClr val="FEFEFE"/>
                            </a:solidFill>
                            <a:latin typeface="Cambria Math" panose="02040503050406030204" pitchFamily="18" charset="0"/>
                            <a:sym typeface="Comic Sans MS"/>
                          </a:rPr>
                          <m:t>1</m:t>
                        </m:r>
                      </m:e>
                    </m:d>
                    <m:r>
                      <a:rPr lang="en-US" sz="2000" b="0" i="1" smtClean="0">
                        <a:solidFill>
                          <a:srgbClr val="FEFEFE"/>
                        </a:solidFill>
                        <a:latin typeface="Cambria Math" panose="02040503050406030204" pitchFamily="18" charset="0"/>
                        <a:sym typeface="Comic Sans MS"/>
                      </a:rPr>
                      <m:t>+</m:t>
                    </m:r>
                    <m:r>
                      <a:rPr lang="en-US" sz="2000" b="0" i="1" smtClean="0">
                        <a:solidFill>
                          <a:srgbClr val="FEFEFE"/>
                        </a:solidFill>
                        <a:latin typeface="Cambria Math" panose="02040503050406030204" pitchFamily="18" charset="0"/>
                        <a:sym typeface="Comic Sans MS"/>
                      </a:rPr>
                      <m:t>𝐶</m:t>
                    </m:r>
                    <m:r>
                      <a:rPr lang="en-US" sz="2000" b="0" i="1" smtClean="0">
                        <a:solidFill>
                          <a:srgbClr val="FEFEFE"/>
                        </a:solidFill>
                        <a:latin typeface="Cambria Math" panose="02040503050406030204" pitchFamily="18" charset="0"/>
                        <a:sym typeface="Comic Sans MS"/>
                      </a:rPr>
                      <m:t>=</m:t>
                    </m:r>
                    <m:f>
                      <m:fPr>
                        <m:ctrlPr>
                          <a:rPr lang="en-US" sz="2000" b="0" i="1" smtClean="0">
                            <a:solidFill>
                              <a:srgbClr val="FEFEFE"/>
                            </a:solidFill>
                            <a:latin typeface="Cambria Math" panose="02040503050406030204" pitchFamily="18" charset="0"/>
                            <a:sym typeface="Comic Sans MS"/>
                          </a:rPr>
                        </m:ctrlPr>
                      </m:fPr>
                      <m:num>
                        <m:sSup>
                          <m:sSupPr>
                            <m:ctrlPr>
                              <a:rPr lang="en-US" sz="2000" b="0" i="1" smtClean="0">
                                <a:solidFill>
                                  <a:srgbClr val="FEFEFE"/>
                                </a:solidFill>
                                <a:latin typeface="Cambria Math" panose="02040503050406030204" pitchFamily="18" charset="0"/>
                                <a:sym typeface="Comic Sans MS"/>
                              </a:rPr>
                            </m:ctrlPr>
                          </m:sSupPr>
                          <m:e>
                            <m:d>
                              <m:dPr>
                                <m:ctrlPr>
                                  <a:rPr lang="en-US" sz="2000" b="0" i="1" smtClean="0">
                                    <a:solidFill>
                                      <a:srgbClr val="FEFEFE"/>
                                    </a:solidFill>
                                    <a:latin typeface="Cambria Math" panose="02040503050406030204" pitchFamily="18" charset="0"/>
                                    <a:sym typeface="Comic Sans MS"/>
                                  </a:rPr>
                                </m:ctrlPr>
                              </m:dPr>
                              <m:e>
                                <m:sSub>
                                  <m:sSubPr>
                                    <m:ctrlPr>
                                      <a:rPr lang="en-US" sz="2000" b="0" i="1" smtClean="0">
                                        <a:solidFill>
                                          <a:srgbClr val="FEFEFE"/>
                                        </a:solidFill>
                                        <a:latin typeface="Cambria Math" panose="02040503050406030204" pitchFamily="18" charset="0"/>
                                        <a:sym typeface="Comic Sans MS"/>
                                      </a:rPr>
                                    </m:ctrlPr>
                                  </m:sSubPr>
                                  <m:e>
                                    <m:r>
                                      <a:rPr lang="en-US" sz="2000" b="0" i="1" smtClean="0">
                                        <a:solidFill>
                                          <a:srgbClr val="FEFEFE"/>
                                        </a:solidFill>
                                        <a:latin typeface="Cambria Math" panose="02040503050406030204" pitchFamily="18" charset="0"/>
                                        <a:sym typeface="Comic Sans MS"/>
                                      </a:rPr>
                                      <m:t>𝜃</m:t>
                                    </m:r>
                                  </m:e>
                                  <m:sub>
                                    <m:r>
                                      <a:rPr lang="en-US" sz="2000" b="0" i="1" smtClean="0">
                                        <a:solidFill>
                                          <a:srgbClr val="FEFEFE"/>
                                        </a:solidFill>
                                        <a:latin typeface="Cambria Math" panose="02040503050406030204" pitchFamily="18" charset="0"/>
                                        <a:sym typeface="Comic Sans MS"/>
                                      </a:rPr>
                                      <m:t>1</m:t>
                                    </m:r>
                                  </m:sub>
                                </m:sSub>
                                <m:r>
                                  <a:rPr lang="en-US" sz="2000" b="0" i="1" smtClean="0">
                                    <a:solidFill>
                                      <a:srgbClr val="FEFEFE"/>
                                    </a:solidFill>
                                    <a:latin typeface="Cambria Math" panose="02040503050406030204" pitchFamily="18" charset="0"/>
                                    <a:sym typeface="Comic Sans MS"/>
                                  </a:rPr>
                                  <m:t>−</m:t>
                                </m:r>
                                <m:sSub>
                                  <m:sSubPr>
                                    <m:ctrlPr>
                                      <a:rPr lang="en-US" sz="2000" b="0" i="1" smtClean="0">
                                        <a:solidFill>
                                          <a:srgbClr val="FEFEFE"/>
                                        </a:solidFill>
                                        <a:latin typeface="Cambria Math" panose="02040503050406030204" pitchFamily="18" charset="0"/>
                                        <a:sym typeface="Comic Sans MS"/>
                                      </a:rPr>
                                    </m:ctrlPr>
                                  </m:sSubPr>
                                  <m:e>
                                    <m:r>
                                      <a:rPr lang="en-US" sz="2000" b="0" i="1" smtClean="0">
                                        <a:solidFill>
                                          <a:srgbClr val="FEFEFE"/>
                                        </a:solidFill>
                                        <a:latin typeface="Cambria Math" panose="02040503050406030204" pitchFamily="18" charset="0"/>
                                        <a:sym typeface="Comic Sans MS"/>
                                      </a:rPr>
                                      <m:t>𝜃</m:t>
                                    </m:r>
                                  </m:e>
                                  <m:sub>
                                    <m:r>
                                      <a:rPr lang="en-US" sz="2000" b="0" i="1" smtClean="0">
                                        <a:solidFill>
                                          <a:srgbClr val="FEFEFE"/>
                                        </a:solidFill>
                                        <a:latin typeface="Cambria Math" panose="02040503050406030204" pitchFamily="18" charset="0"/>
                                        <a:sym typeface="Comic Sans MS"/>
                                      </a:rPr>
                                      <m:t>1,0</m:t>
                                    </m:r>
                                  </m:sub>
                                </m:sSub>
                              </m:e>
                            </m:d>
                          </m:e>
                          <m:sup>
                            <m:r>
                              <a:rPr lang="en-US" sz="2000" b="0" i="1" smtClean="0">
                                <a:solidFill>
                                  <a:srgbClr val="FEFEFE"/>
                                </a:solidFill>
                                <a:latin typeface="Cambria Math" panose="02040503050406030204" pitchFamily="18" charset="0"/>
                                <a:sym typeface="Comic Sans MS"/>
                              </a:rPr>
                              <m:t>2</m:t>
                            </m:r>
                          </m:sup>
                        </m:sSup>
                      </m:num>
                      <m:den>
                        <m:sSubSup>
                          <m:sSubSupPr>
                            <m:ctrlPr>
                              <a:rPr lang="en-US" sz="2000" b="0" i="1" smtClean="0">
                                <a:solidFill>
                                  <a:srgbClr val="FEFEFE"/>
                                </a:solidFill>
                                <a:latin typeface="Cambria Math" panose="02040503050406030204" pitchFamily="18" charset="0"/>
                                <a:sym typeface="Comic Sans MS"/>
                              </a:rPr>
                            </m:ctrlPr>
                          </m:sSubSupPr>
                          <m:e>
                            <m:r>
                              <a:rPr lang="en-US" sz="2000" b="0" i="1" smtClean="0">
                                <a:solidFill>
                                  <a:srgbClr val="FEFEFE"/>
                                </a:solidFill>
                                <a:latin typeface="Cambria Math" panose="02040503050406030204" pitchFamily="18" charset="0"/>
                                <a:sym typeface="Comic Sans MS"/>
                              </a:rPr>
                              <m:t>𝜎</m:t>
                            </m:r>
                          </m:e>
                          <m:sub>
                            <m:sSub>
                              <m:sSubPr>
                                <m:ctrlPr>
                                  <a:rPr lang="en-US" sz="2000" b="0" i="1" smtClean="0">
                                    <a:solidFill>
                                      <a:srgbClr val="FEFEFE"/>
                                    </a:solidFill>
                                    <a:latin typeface="Cambria Math" panose="02040503050406030204" pitchFamily="18" charset="0"/>
                                    <a:sym typeface="Comic Sans MS"/>
                                  </a:rPr>
                                </m:ctrlPr>
                              </m:sSubPr>
                              <m:e>
                                <m:r>
                                  <a:rPr lang="en-US" sz="2000" b="0" i="1" smtClean="0">
                                    <a:solidFill>
                                      <a:srgbClr val="FEFEFE"/>
                                    </a:solidFill>
                                    <a:latin typeface="Cambria Math" panose="02040503050406030204" pitchFamily="18" charset="0"/>
                                    <a:sym typeface="Comic Sans MS"/>
                                  </a:rPr>
                                  <m:t>𝜃</m:t>
                                </m:r>
                              </m:e>
                              <m:sub>
                                <m:r>
                                  <a:rPr lang="en-US" sz="2000" b="0" i="1" smtClean="0">
                                    <a:solidFill>
                                      <a:srgbClr val="FEFEFE"/>
                                    </a:solidFill>
                                    <a:latin typeface="Cambria Math" panose="02040503050406030204" pitchFamily="18" charset="0"/>
                                    <a:sym typeface="Comic Sans MS"/>
                                  </a:rPr>
                                  <m:t>1</m:t>
                                </m:r>
                              </m:sub>
                            </m:sSub>
                          </m:sub>
                          <m:sup>
                            <m:r>
                              <a:rPr lang="en-US" sz="2000" b="0" i="1" smtClean="0">
                                <a:solidFill>
                                  <a:srgbClr val="FEFEFE"/>
                                </a:solidFill>
                                <a:latin typeface="Cambria Math" panose="02040503050406030204" pitchFamily="18" charset="0"/>
                                <a:sym typeface="Comic Sans MS"/>
                              </a:rPr>
                              <m:t>2</m:t>
                            </m:r>
                          </m:sup>
                        </m:sSubSup>
                      </m:den>
                    </m:f>
                    <m:r>
                      <a:rPr lang="en-US" sz="2000" b="0" i="1" smtClean="0">
                        <a:solidFill>
                          <a:srgbClr val="FEFEFE"/>
                        </a:solidFill>
                        <a:latin typeface="Cambria Math" panose="02040503050406030204" pitchFamily="18" charset="0"/>
                        <a:sym typeface="Comic Sans MS"/>
                      </a:rPr>
                      <m:t>+</m:t>
                    </m:r>
                    <m:r>
                      <a:rPr lang="en-US" sz="2000" b="0" i="1" smtClean="0">
                        <a:solidFill>
                          <a:srgbClr val="FEFEFE"/>
                        </a:solidFill>
                        <a:latin typeface="Cambria Math" panose="02040503050406030204" pitchFamily="18" charset="0"/>
                        <a:sym typeface="Comic Sans MS"/>
                      </a:rPr>
                      <m:t>𝐶</m:t>
                    </m:r>
                  </m:oMath>
                </a14:m>
                <a:r>
                  <a:rPr lang="en-US" sz="2000" dirty="0">
                    <a:solidFill>
                      <a:srgbClr val="FEFEFE"/>
                    </a:solidFill>
                    <a:latin typeface="Comic Sans MS" panose="030F0902030302020204" pitchFamily="66" charset="0"/>
                    <a:sym typeface="Comic Sans MS"/>
                  </a:rPr>
                  <a:t>.</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sym typeface="Comic Sans MS"/>
                  </a:rPr>
                  <a:t>Taking </a:t>
                </a:r>
                <a14:m>
                  <m:oMath xmlns:m="http://schemas.openxmlformats.org/officeDocument/2006/math">
                    <m:sSub>
                      <m:sSubPr>
                        <m:ctrlPr>
                          <a:rPr lang="en-US" sz="2000" i="1">
                            <a:solidFill>
                              <a:srgbClr val="FEFEFE"/>
                            </a:solidFill>
                            <a:latin typeface="Cambria Math" panose="02040503050406030204" pitchFamily="18" charset="0"/>
                            <a:sym typeface="Comic Sans MS"/>
                          </a:rPr>
                        </m:ctrlPr>
                      </m:sSubPr>
                      <m:e>
                        <m:r>
                          <a:rPr lang="en-US" sz="2000" i="1">
                            <a:solidFill>
                              <a:srgbClr val="FEFEFE"/>
                            </a:solidFill>
                            <a:latin typeface="Cambria Math" panose="02040503050406030204" pitchFamily="18" charset="0"/>
                            <a:sym typeface="Comic Sans MS"/>
                          </a:rPr>
                          <m:t>𝜃</m:t>
                        </m:r>
                      </m:e>
                      <m:sub>
                        <m:r>
                          <a:rPr lang="en-US" sz="2000" i="1">
                            <a:solidFill>
                              <a:srgbClr val="FEFEFE"/>
                            </a:solidFill>
                            <a:latin typeface="Cambria Math" panose="02040503050406030204" pitchFamily="18" charset="0"/>
                            <a:sym typeface="Comic Sans MS"/>
                          </a:rPr>
                          <m:t>1,0</m:t>
                        </m:r>
                      </m:sub>
                    </m:sSub>
                  </m:oMath>
                </a14:m>
                <a:r>
                  <a:rPr lang="en-US" sz="2000" dirty="0">
                    <a:solidFill>
                      <a:srgbClr val="FEFEFE"/>
                    </a:solidFill>
                    <a:latin typeface="Comic Sans MS" panose="030F0902030302020204" pitchFamily="66" charset="0"/>
                    <a:sym typeface="Comic Sans MS"/>
                  </a:rPr>
                  <a:t> to be the parameter with the highest likelihood, varying </a:t>
                </a:r>
                <a14:m>
                  <m:oMath xmlns:m="http://schemas.openxmlformats.org/officeDocument/2006/math">
                    <m:sSub>
                      <m:sSubPr>
                        <m:ctrlPr>
                          <a:rPr lang="en-US" sz="2000" i="1">
                            <a:solidFill>
                              <a:srgbClr val="FEFEFE"/>
                            </a:solidFill>
                            <a:latin typeface="Cambria Math" panose="02040503050406030204" pitchFamily="18" charset="0"/>
                            <a:sym typeface="Comic Sans MS"/>
                          </a:rPr>
                        </m:ctrlPr>
                      </m:sSubPr>
                      <m:e>
                        <m:r>
                          <a:rPr lang="en-US" sz="2000" i="1">
                            <a:solidFill>
                              <a:srgbClr val="FEFEFE"/>
                            </a:solidFill>
                            <a:latin typeface="Cambria Math" panose="02040503050406030204" pitchFamily="18" charset="0"/>
                            <a:sym typeface="Comic Sans MS"/>
                          </a:rPr>
                          <m:t>𝜃</m:t>
                        </m:r>
                      </m:e>
                      <m:sub>
                        <m:r>
                          <a:rPr lang="en-US" sz="2000" i="1">
                            <a:solidFill>
                              <a:srgbClr val="FEFEFE"/>
                            </a:solidFill>
                            <a:latin typeface="Cambria Math" panose="02040503050406030204" pitchFamily="18" charset="0"/>
                            <a:sym typeface="Comic Sans MS"/>
                          </a:rPr>
                          <m:t>1</m:t>
                        </m:r>
                      </m:sub>
                    </m:sSub>
                  </m:oMath>
                </a14:m>
                <a:r>
                  <a:rPr lang="en-US" sz="2000" dirty="0">
                    <a:solidFill>
                      <a:srgbClr val="FEFEFE"/>
                    </a:solidFill>
                    <a:latin typeface="Comic Sans MS" panose="030F0902030302020204" pitchFamily="66" charset="0"/>
                    <a:sym typeface="Comic Sans MS"/>
                  </a:rPr>
                  <a:t> by </a:t>
                </a:r>
                <a14:m>
                  <m:oMath xmlns:m="http://schemas.openxmlformats.org/officeDocument/2006/math">
                    <m:sSub>
                      <m:sSubPr>
                        <m:ctrlPr>
                          <a:rPr lang="en-US" sz="2000" b="0" i="1" smtClean="0">
                            <a:solidFill>
                              <a:srgbClr val="FEFEFE"/>
                            </a:solidFill>
                            <a:latin typeface="Cambria Math" panose="02040503050406030204" pitchFamily="18" charset="0"/>
                            <a:sym typeface="Comic Sans MS"/>
                          </a:rPr>
                        </m:ctrlPr>
                      </m:sSubPr>
                      <m:e>
                        <m:r>
                          <a:rPr lang="en-US" sz="2000" b="0" i="1" smtClean="0">
                            <a:solidFill>
                              <a:srgbClr val="FEFEFE"/>
                            </a:solidFill>
                            <a:latin typeface="Cambria Math" panose="02040503050406030204" pitchFamily="18" charset="0"/>
                            <a:sym typeface="Comic Sans MS"/>
                          </a:rPr>
                          <m:t>𝜎</m:t>
                        </m:r>
                      </m:e>
                      <m:sub>
                        <m:sSub>
                          <m:sSubPr>
                            <m:ctrlPr>
                              <a:rPr lang="en-US" sz="2000" b="0" i="1" smtClean="0">
                                <a:solidFill>
                                  <a:srgbClr val="FEFEFE"/>
                                </a:solidFill>
                                <a:latin typeface="Cambria Math" panose="02040503050406030204" pitchFamily="18" charset="0"/>
                                <a:sym typeface="Comic Sans MS"/>
                              </a:rPr>
                            </m:ctrlPr>
                          </m:sSubPr>
                          <m:e>
                            <m:r>
                              <a:rPr lang="en-US" sz="2000" b="0" i="1" smtClean="0">
                                <a:solidFill>
                                  <a:srgbClr val="FEFEFE"/>
                                </a:solidFill>
                                <a:latin typeface="Cambria Math" panose="02040503050406030204" pitchFamily="18" charset="0"/>
                                <a:sym typeface="Comic Sans MS"/>
                              </a:rPr>
                              <m:t>𝜃</m:t>
                            </m:r>
                          </m:e>
                          <m:sub>
                            <m:r>
                              <a:rPr lang="en-US" sz="2000" b="0" i="1" smtClean="0">
                                <a:solidFill>
                                  <a:srgbClr val="FEFEFE"/>
                                </a:solidFill>
                                <a:latin typeface="Cambria Math" panose="02040503050406030204" pitchFamily="18" charset="0"/>
                                <a:sym typeface="Comic Sans MS"/>
                              </a:rPr>
                              <m:t>1</m:t>
                            </m:r>
                          </m:sub>
                        </m:sSub>
                      </m:sub>
                    </m:sSub>
                  </m:oMath>
                </a14:m>
                <a:r>
                  <a:rPr lang="en-US" sz="2000" dirty="0">
                    <a:solidFill>
                      <a:srgbClr val="FEFEFE"/>
                    </a:solidFill>
                    <a:latin typeface="Comic Sans MS" panose="030F0902030302020204" pitchFamily="66" charset="0"/>
                    <a:sym typeface="Comic Sans MS"/>
                  </a:rPr>
                  <a:t> would vary </a:t>
                </a:r>
                <a14:m>
                  <m:oMath xmlns:m="http://schemas.openxmlformats.org/officeDocument/2006/math">
                    <m:sSup>
                      <m:sSupPr>
                        <m:ctrlPr>
                          <a:rPr lang="en-US" sz="2000" i="1">
                            <a:solidFill>
                              <a:srgbClr val="FEFEFE"/>
                            </a:solidFill>
                            <a:latin typeface="Cambria Math" panose="02040503050406030204" pitchFamily="18" charset="0"/>
                            <a:sym typeface="Comic Sans MS"/>
                          </a:rPr>
                        </m:ctrlPr>
                      </m:sSupPr>
                      <m:e>
                        <m:r>
                          <a:rPr lang="en-US" sz="2000" i="1">
                            <a:solidFill>
                              <a:srgbClr val="FEFEFE"/>
                            </a:solidFill>
                            <a:latin typeface="Cambria Math" panose="02040503050406030204" pitchFamily="18" charset="0"/>
                            <a:sym typeface="Comic Sans MS"/>
                          </a:rPr>
                          <m:t>𝜒</m:t>
                        </m:r>
                      </m:e>
                      <m:sup>
                        <m:r>
                          <a:rPr lang="en-US" sz="2000" i="1">
                            <a:solidFill>
                              <a:srgbClr val="FEFEFE"/>
                            </a:solidFill>
                            <a:latin typeface="Cambria Math" panose="02040503050406030204" pitchFamily="18" charset="0"/>
                            <a:sym typeface="Comic Sans MS"/>
                          </a:rPr>
                          <m:t>2</m:t>
                        </m:r>
                      </m:sup>
                    </m:sSup>
                    <m:d>
                      <m:dPr>
                        <m:ctrlPr>
                          <a:rPr lang="en-US" sz="2000" i="1">
                            <a:solidFill>
                              <a:srgbClr val="FEFEFE"/>
                            </a:solidFill>
                            <a:latin typeface="Cambria Math" panose="02040503050406030204" pitchFamily="18" charset="0"/>
                            <a:sym typeface="Comic Sans MS"/>
                          </a:rPr>
                        </m:ctrlPr>
                      </m:dPr>
                      <m:e>
                        <m:r>
                          <a:rPr lang="en-US" sz="2000" i="1">
                            <a:solidFill>
                              <a:srgbClr val="FEFEFE"/>
                            </a:solidFill>
                            <a:latin typeface="Cambria Math" panose="02040503050406030204" pitchFamily="18" charset="0"/>
                            <a:sym typeface="Comic Sans MS"/>
                          </a:rPr>
                          <m:t>𝜃</m:t>
                        </m:r>
                      </m:e>
                    </m:d>
                  </m:oMath>
                </a14:m>
                <a:r>
                  <a:rPr lang="en-US" sz="2000" dirty="0">
                    <a:solidFill>
                      <a:srgbClr val="FEFEFE"/>
                    </a:solidFill>
                    <a:latin typeface="Comic Sans MS" panose="030F0902030302020204" pitchFamily="66" charset="0"/>
                    <a:sym typeface="Comic Sans MS"/>
                  </a:rPr>
                  <a:t> by 1 and vice versa.</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sym typeface="Comic Sans MS"/>
                  </a:rPr>
                  <a:t>More complicated treatment: Wilks’ theorem.</a:t>
                </a:r>
              </a:p>
            </p:txBody>
          </p:sp>
        </mc:Choice>
        <mc:Fallback xmlns="">
          <p:sp>
            <p:nvSpPr>
              <p:cNvPr id="3" name="Google Shape;98;g2ebeec5a5ef_1_5">
                <a:extLst>
                  <a:ext uri="{FF2B5EF4-FFF2-40B4-BE49-F238E27FC236}">
                    <a16:creationId xmlns:a16="http://schemas.microsoft.com/office/drawing/2014/main" id="{785A0482-6F6E-2CA6-3D0B-9E7891CB9426}"/>
                  </a:ext>
                </a:extLst>
              </p:cNvPr>
              <p:cNvSpPr txBox="1">
                <a:spLocks noRot="1" noChangeAspect="1" noMove="1" noResize="1" noEditPoints="1" noAdjustHandles="1" noChangeArrowheads="1" noChangeShapeType="1" noTextEdit="1"/>
              </p:cNvSpPr>
              <p:nvPr/>
            </p:nvSpPr>
            <p:spPr>
              <a:xfrm>
                <a:off x="575413" y="1798394"/>
                <a:ext cx="6509052" cy="4932605"/>
              </a:xfrm>
              <a:prstGeom prst="rect">
                <a:avLst/>
              </a:prstGeom>
              <a:blipFill>
                <a:blip r:embed="rId2"/>
                <a:stretch>
                  <a:fillRect r="-1170"/>
                </a:stretch>
              </a:blipFill>
              <a:ln>
                <a:no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8C2C9D9F-A285-4880-749F-5448C576F49A}"/>
              </a:ext>
            </a:extLst>
          </p:cNvPr>
          <p:cNvPicPr>
            <a:picLocks noChangeAspect="1"/>
          </p:cNvPicPr>
          <p:nvPr/>
        </p:nvPicPr>
        <p:blipFill>
          <a:blip r:embed="rId3"/>
          <a:stretch>
            <a:fillRect/>
          </a:stretch>
        </p:blipFill>
        <p:spPr>
          <a:xfrm>
            <a:off x="7456225" y="2049056"/>
            <a:ext cx="4406900" cy="3924300"/>
          </a:xfrm>
          <a:prstGeom prst="rect">
            <a:avLst/>
          </a:prstGeom>
        </p:spPr>
      </p:pic>
      <p:pic>
        <p:nvPicPr>
          <p:cNvPr id="4" name="Picture 3">
            <a:extLst>
              <a:ext uri="{FF2B5EF4-FFF2-40B4-BE49-F238E27FC236}">
                <a16:creationId xmlns:a16="http://schemas.microsoft.com/office/drawing/2014/main" id="{FAA86E40-1A03-5D51-9BD7-9FE27BC51672}"/>
              </a:ext>
            </a:extLst>
          </p:cNvPr>
          <p:cNvPicPr>
            <a:picLocks noChangeAspect="1"/>
          </p:cNvPicPr>
          <p:nvPr/>
        </p:nvPicPr>
        <p:blipFill>
          <a:blip r:embed="rId4"/>
          <a:stretch>
            <a:fillRect/>
          </a:stretch>
        </p:blipFill>
        <p:spPr>
          <a:xfrm>
            <a:off x="7456226" y="2049055"/>
            <a:ext cx="4406900" cy="392429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215ECB8-5E7E-DE5E-7CC6-FD45C97FE3B0}"/>
                  </a:ext>
                </a:extLst>
              </p:cNvPr>
              <p:cNvSpPr txBox="1"/>
              <p:nvPr/>
            </p:nvSpPr>
            <p:spPr>
              <a:xfrm>
                <a:off x="8072175" y="6180363"/>
                <a:ext cx="317500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𝑎</m:t>
                      </m:r>
                      <m:r>
                        <a:rPr lang="en-US" sz="2000" b="0" i="1" smtClean="0">
                          <a:solidFill>
                            <a:schemeClr val="bg1"/>
                          </a:solidFill>
                          <a:latin typeface="Cambria Math" panose="02040503050406030204" pitchFamily="18" charset="0"/>
                        </a:rPr>
                        <m:t>=0.115±0.011</m:t>
                      </m:r>
                    </m:oMath>
                  </m:oMathPara>
                </a14:m>
                <a:endParaRPr lang="en-US" sz="2000" dirty="0">
                  <a:solidFill>
                    <a:schemeClr val="bg1"/>
                  </a:solidFill>
                  <a:latin typeface="Comic Sans MS" panose="030F0902030302020204" pitchFamily="66" charset="0"/>
                </a:endParaRPr>
              </a:p>
            </p:txBody>
          </p:sp>
        </mc:Choice>
        <mc:Fallback xmlns="">
          <p:sp>
            <p:nvSpPr>
              <p:cNvPr id="6" name="TextBox 5">
                <a:extLst>
                  <a:ext uri="{FF2B5EF4-FFF2-40B4-BE49-F238E27FC236}">
                    <a16:creationId xmlns:a16="http://schemas.microsoft.com/office/drawing/2014/main" id="{E215ECB8-5E7E-DE5E-7CC6-FD45C97FE3B0}"/>
                  </a:ext>
                </a:extLst>
              </p:cNvPr>
              <p:cNvSpPr txBox="1">
                <a:spLocks noRot="1" noChangeAspect="1" noMove="1" noResize="1" noEditPoints="1" noAdjustHandles="1" noChangeArrowheads="1" noChangeShapeType="1" noTextEdit="1"/>
              </p:cNvSpPr>
              <p:nvPr/>
            </p:nvSpPr>
            <p:spPr>
              <a:xfrm>
                <a:off x="8072175" y="6180363"/>
                <a:ext cx="3175000" cy="400110"/>
              </a:xfrm>
              <a:prstGeom prst="rect">
                <a:avLst/>
              </a:prstGeom>
              <a:blipFill>
                <a:blip r:embed="rId5"/>
                <a:stretch>
                  <a:fillRect b="-3125"/>
                </a:stretch>
              </a:blipFill>
            </p:spPr>
            <p:txBody>
              <a:bodyPr/>
              <a:lstStyle/>
              <a:p>
                <a:r>
                  <a:rPr lang="en-US">
                    <a:noFill/>
                  </a:rPr>
                  <a:t> </a:t>
                </a:r>
              </a:p>
            </p:txBody>
          </p:sp>
        </mc:Fallback>
      </mc:AlternateContent>
      <p:sp>
        <p:nvSpPr>
          <p:cNvPr id="9" name="Slide Number Placeholder 8">
            <a:extLst>
              <a:ext uri="{FF2B5EF4-FFF2-40B4-BE49-F238E27FC236}">
                <a16:creationId xmlns:a16="http://schemas.microsoft.com/office/drawing/2014/main" id="{B0CA8C05-6BC4-7D78-5117-6E4F5A3FF81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29</a:t>
            </a:fld>
            <a:endParaRPr lang="en-US"/>
          </a:p>
        </p:txBody>
      </p:sp>
      <p:pic>
        <p:nvPicPr>
          <p:cNvPr id="8" name="Picture 7">
            <a:extLst>
              <a:ext uri="{FF2B5EF4-FFF2-40B4-BE49-F238E27FC236}">
                <a16:creationId xmlns:a16="http://schemas.microsoft.com/office/drawing/2014/main" id="{F16C8442-24A2-E206-E183-CA9079564EF4}"/>
              </a:ext>
            </a:extLst>
          </p:cNvPr>
          <p:cNvPicPr>
            <a:picLocks noChangeAspect="1"/>
          </p:cNvPicPr>
          <p:nvPr/>
        </p:nvPicPr>
        <p:blipFill>
          <a:blip r:embed="rId6"/>
          <a:stretch>
            <a:fillRect/>
          </a:stretch>
        </p:blipFill>
        <p:spPr>
          <a:xfrm>
            <a:off x="7380214" y="2049055"/>
            <a:ext cx="4558922" cy="3924299"/>
          </a:xfrm>
          <a:prstGeom prst="rect">
            <a:avLst/>
          </a:prstGeom>
        </p:spPr>
      </p:pic>
    </p:spTree>
    <p:extLst>
      <p:ext uri="{BB962C8B-B14F-4D97-AF65-F5344CB8AC3E}">
        <p14:creationId xmlns:p14="http://schemas.microsoft.com/office/powerpoint/2010/main" val="487177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149A1-1FD9-D806-456D-DE070B18AFDF}"/>
              </a:ext>
            </a:extLst>
          </p:cNvPr>
          <p:cNvSpPr>
            <a:spLocks noGrp="1"/>
          </p:cNvSpPr>
          <p:nvPr>
            <p:ph type="ctrTitle"/>
          </p:nvPr>
        </p:nvSpPr>
        <p:spPr/>
        <p:txBody>
          <a:bodyPr>
            <a:normAutofit/>
          </a:bodyPr>
          <a:lstStyle/>
          <a:p>
            <a:r>
              <a:rPr lang="en-US" sz="4000" dirty="0">
                <a:latin typeface="Comic Sans MS" panose="030F0902030302020204" pitchFamily="66" charset="0"/>
              </a:rPr>
              <a:t>Cubic Spline Method</a:t>
            </a:r>
          </a:p>
        </p:txBody>
      </p:sp>
      <p:sp>
        <p:nvSpPr>
          <p:cNvPr id="5" name="Slide Number Placeholder 4">
            <a:extLst>
              <a:ext uri="{FF2B5EF4-FFF2-40B4-BE49-F238E27FC236}">
                <a16:creationId xmlns:a16="http://schemas.microsoft.com/office/drawing/2014/main" id="{4D6E0741-297B-FAAB-6E57-F8B1CFC8AFB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30</a:t>
            </a:fld>
            <a:endParaRPr lang="en-US"/>
          </a:p>
        </p:txBody>
      </p:sp>
    </p:spTree>
    <p:extLst>
      <p:ext uri="{BB962C8B-B14F-4D97-AF65-F5344CB8AC3E}">
        <p14:creationId xmlns:p14="http://schemas.microsoft.com/office/powerpoint/2010/main" val="40121233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3D54C-C9F3-A0DC-DEE6-F1B2D45D9E59}"/>
              </a:ext>
            </a:extLst>
          </p:cNvPr>
          <p:cNvSpPr>
            <a:spLocks noGrp="1"/>
          </p:cNvSpPr>
          <p:nvPr>
            <p:ph type="title"/>
          </p:nvPr>
        </p:nvSpPr>
        <p:spPr>
          <a:xfrm>
            <a:off x="2231136" y="331776"/>
            <a:ext cx="7729728" cy="1188720"/>
          </a:xfrm>
        </p:spPr>
        <p:txBody>
          <a:bodyPr/>
          <a:lstStyle/>
          <a:p>
            <a:r>
              <a:rPr lang="en-US" dirty="0">
                <a:latin typeface="Comic Sans MS" panose="030F0902030302020204" pitchFamily="66" charset="0"/>
              </a:rPr>
              <a:t>Histogram</a:t>
            </a:r>
          </a:p>
        </p:txBody>
      </p:sp>
      <mc:AlternateContent xmlns:mc="http://schemas.openxmlformats.org/markup-compatibility/2006" xmlns:a14="http://schemas.microsoft.com/office/drawing/2010/main">
        <mc:Choice Requires="a14">
          <p:sp>
            <p:nvSpPr>
              <p:cNvPr id="3" name="Google Shape;98;g2ebeec5a5ef_1_5">
                <a:extLst>
                  <a:ext uri="{FF2B5EF4-FFF2-40B4-BE49-F238E27FC236}">
                    <a16:creationId xmlns:a16="http://schemas.microsoft.com/office/drawing/2014/main" id="{785A0482-6F6E-2CA6-3D0B-9E7891CB9426}"/>
                  </a:ext>
                </a:extLst>
              </p:cNvPr>
              <p:cNvSpPr txBox="1"/>
              <p:nvPr/>
            </p:nvSpPr>
            <p:spPr>
              <a:xfrm>
                <a:off x="1142680" y="1798394"/>
                <a:ext cx="5774587" cy="4932605"/>
              </a:xfrm>
              <a:prstGeom prst="rect">
                <a:avLst/>
              </a:prstGeom>
              <a:noFill/>
              <a:ln>
                <a:noFill/>
              </a:ln>
            </p:spPr>
            <p:txBody>
              <a:bodyPr spcFirstLastPara="1" wrap="square" lIns="91425" tIns="91425" rIns="91425" bIns="91425" anchor="t" anchorCtr="0">
                <a:noAutofit/>
              </a:bodyPr>
              <a:lstStyle/>
              <a:p>
                <a:pPr marL="444500" indent="-342900" algn="just">
                  <a:lnSpc>
                    <a:spcPct val="115000"/>
                  </a:lnSpc>
                  <a:buClr>
                    <a:srgbClr val="FEFEFE"/>
                  </a:buClr>
                  <a:buSzPts val="2000"/>
                  <a:buFont typeface="Arial" panose="020B0604020202020204" pitchFamily="34" charset="0"/>
                  <a:buChar char="•"/>
                </a:pPr>
                <a:r>
                  <a:rPr lang="en-US" sz="2000" dirty="0">
                    <a:solidFill>
                      <a:srgbClr val="FEFEFE"/>
                    </a:solidFill>
                    <a:latin typeface="Comic Sans MS" panose="030F0902030302020204" pitchFamily="66" charset="0"/>
                    <a:ea typeface="Comic Sans MS"/>
                    <a:cs typeface="Comic Sans MS"/>
                    <a:sym typeface="Comic Sans MS"/>
                  </a:rPr>
                  <a:t>Histogram: a type of plot showing how many points </a:t>
                </a:r>
                <a14:m>
                  <m:oMath xmlns:m="http://schemas.openxmlformats.org/officeDocument/2006/math">
                    <m:sSub>
                      <m:sSubPr>
                        <m:ctrlPr>
                          <a:rPr lang="en-US" sz="2000" b="0" i="1" smtClean="0">
                            <a:solidFill>
                              <a:srgbClr val="FEFEFE"/>
                            </a:solidFill>
                            <a:latin typeface="Cambria Math" panose="02040503050406030204" pitchFamily="18" charset="0"/>
                            <a:ea typeface="Comic Sans MS"/>
                            <a:cs typeface="Comic Sans MS"/>
                            <a:sym typeface="Comic Sans MS"/>
                          </a:rPr>
                        </m:ctrlPr>
                      </m:sSubPr>
                      <m:e>
                        <m:r>
                          <a:rPr lang="en-US" sz="2000" b="0" i="1" smtClean="0">
                            <a:solidFill>
                              <a:srgbClr val="FEFEFE"/>
                            </a:solidFill>
                            <a:latin typeface="Cambria Math" panose="02040503050406030204" pitchFamily="18" charset="0"/>
                            <a:ea typeface="Comic Sans MS"/>
                            <a:cs typeface="Comic Sans MS"/>
                            <a:sym typeface="Comic Sans MS"/>
                          </a:rPr>
                          <m:t>𝑥</m:t>
                        </m:r>
                      </m:e>
                      <m:sub>
                        <m:r>
                          <a:rPr lang="en-US" sz="2000" b="0" i="1" smtClean="0">
                            <a:solidFill>
                              <a:srgbClr val="FEFEFE"/>
                            </a:solidFill>
                            <a:latin typeface="Cambria Math" panose="02040503050406030204" pitchFamily="18" charset="0"/>
                            <a:ea typeface="Comic Sans MS"/>
                            <a:cs typeface="Comic Sans MS"/>
                            <a:sym typeface="Comic Sans MS"/>
                          </a:rPr>
                          <m:t>𝑖</m:t>
                        </m:r>
                      </m:sub>
                    </m:sSub>
                  </m:oMath>
                </a14:m>
                <a:r>
                  <a:rPr lang="en-US" sz="2000" dirty="0">
                    <a:solidFill>
                      <a:srgbClr val="FEFEFE"/>
                    </a:solidFill>
                    <a:latin typeface="Comic Sans MS" panose="030F0902030302020204" pitchFamily="66" charset="0"/>
                    <a:ea typeface="Comic Sans MS"/>
                    <a:cs typeface="Comic Sans MS"/>
                    <a:sym typeface="Comic Sans MS"/>
                  </a:rPr>
                  <a:t> of a sample </a:t>
                </a:r>
                <a14:m>
                  <m:oMath xmlns:m="http://schemas.openxmlformats.org/officeDocument/2006/math">
                    <m:d>
                      <m:dPr>
                        <m:begChr m:val="{"/>
                        <m:endChr m:val="}"/>
                        <m:ctrlPr>
                          <a:rPr lang="en-US" sz="2000" b="0" i="1" smtClean="0">
                            <a:solidFill>
                              <a:srgbClr val="FEFEFE"/>
                            </a:solidFill>
                            <a:latin typeface="Cambria Math" panose="02040503050406030204" pitchFamily="18" charset="0"/>
                            <a:ea typeface="Comic Sans MS"/>
                            <a:cs typeface="Comic Sans MS"/>
                            <a:sym typeface="Comic Sans MS"/>
                          </a:rPr>
                        </m:ctrlPr>
                      </m:dPr>
                      <m:e>
                        <m:sSub>
                          <m:sSubPr>
                            <m:ctrlPr>
                              <a:rPr lang="en-US" sz="2000" b="0" i="1" smtClean="0">
                                <a:solidFill>
                                  <a:srgbClr val="FEFEFE"/>
                                </a:solidFill>
                                <a:latin typeface="Cambria Math" panose="02040503050406030204" pitchFamily="18" charset="0"/>
                                <a:ea typeface="Comic Sans MS"/>
                                <a:cs typeface="Comic Sans MS"/>
                                <a:sym typeface="Comic Sans MS"/>
                              </a:rPr>
                            </m:ctrlPr>
                          </m:sSubPr>
                          <m:e>
                            <m:r>
                              <a:rPr lang="en-US" sz="2000" b="0" i="1" smtClean="0">
                                <a:solidFill>
                                  <a:srgbClr val="FEFEFE"/>
                                </a:solidFill>
                                <a:latin typeface="Cambria Math" panose="02040503050406030204" pitchFamily="18" charset="0"/>
                                <a:ea typeface="Comic Sans MS"/>
                                <a:cs typeface="Comic Sans MS"/>
                                <a:sym typeface="Comic Sans MS"/>
                              </a:rPr>
                              <m:t>𝑥</m:t>
                            </m:r>
                          </m:e>
                          <m:sub>
                            <m:r>
                              <a:rPr lang="en-US" sz="2000" b="0" i="1" smtClean="0">
                                <a:solidFill>
                                  <a:srgbClr val="FEFEFE"/>
                                </a:solidFill>
                                <a:latin typeface="Cambria Math" panose="02040503050406030204" pitchFamily="18" charset="0"/>
                                <a:ea typeface="Comic Sans MS"/>
                                <a:cs typeface="Comic Sans MS"/>
                                <a:sym typeface="Comic Sans MS"/>
                              </a:rPr>
                              <m:t>𝑖</m:t>
                            </m:r>
                          </m:sub>
                        </m:sSub>
                      </m:e>
                    </m:d>
                  </m:oMath>
                </a14:m>
                <a:r>
                  <a:rPr lang="en-US" sz="2000" dirty="0">
                    <a:solidFill>
                      <a:srgbClr val="FEFEFE"/>
                    </a:solidFill>
                    <a:latin typeface="Comic Sans MS" panose="030F0902030302020204" pitchFamily="66" charset="0"/>
                    <a:ea typeface="Comic Sans MS"/>
                    <a:cs typeface="Comic Sans MS"/>
                    <a:sym typeface="Comic Sans MS"/>
                  </a:rPr>
                  <a:t> are within each of a set of range </a:t>
                </a:r>
                <a14:m>
                  <m:oMath xmlns:m="http://schemas.openxmlformats.org/officeDocument/2006/math">
                    <m:d>
                      <m:dPr>
                        <m:begChr m:val="{"/>
                        <m:endChr m:val="}"/>
                        <m:ctrlPr>
                          <a:rPr lang="en-US" sz="2000" b="0" i="1" smtClean="0">
                            <a:solidFill>
                              <a:srgbClr val="FEFEFE"/>
                            </a:solidFill>
                            <a:latin typeface="Cambria Math" panose="02040503050406030204" pitchFamily="18" charset="0"/>
                            <a:ea typeface="Comic Sans MS"/>
                            <a:cs typeface="Comic Sans MS"/>
                            <a:sym typeface="Comic Sans MS"/>
                          </a:rPr>
                        </m:ctrlPr>
                      </m:dPr>
                      <m:e>
                        <m:d>
                          <m:dPr>
                            <m:begChr m:val="["/>
                            <m:endChr m:val="]"/>
                            <m:ctrlPr>
                              <a:rPr lang="en-US" sz="2000" i="1">
                                <a:solidFill>
                                  <a:srgbClr val="FEFEFE"/>
                                </a:solidFill>
                                <a:latin typeface="Cambria Math" panose="02040503050406030204" pitchFamily="18" charset="0"/>
                                <a:ea typeface="Comic Sans MS"/>
                                <a:cs typeface="Comic Sans MS"/>
                                <a:sym typeface="Comic Sans MS"/>
                              </a:rPr>
                            </m:ctrlPr>
                          </m:dPr>
                          <m:e>
                            <m:sSub>
                              <m:sSubPr>
                                <m:ctrlPr>
                                  <a:rPr lang="en-US" sz="2000" i="1">
                                    <a:solidFill>
                                      <a:srgbClr val="FEFEFE"/>
                                    </a:solidFill>
                                    <a:latin typeface="Cambria Math" panose="02040503050406030204" pitchFamily="18" charset="0"/>
                                    <a:ea typeface="Comic Sans MS"/>
                                    <a:cs typeface="Comic Sans MS"/>
                                    <a:sym typeface="Comic Sans MS"/>
                                  </a:rPr>
                                </m:ctrlPr>
                              </m:sSubPr>
                              <m:e>
                                <m:r>
                                  <a:rPr lang="en-US" sz="2000" i="1">
                                    <a:solidFill>
                                      <a:srgbClr val="FEFEFE"/>
                                    </a:solidFill>
                                    <a:latin typeface="Cambria Math" panose="02040503050406030204" pitchFamily="18" charset="0"/>
                                    <a:ea typeface="Comic Sans MS"/>
                                    <a:cs typeface="Comic Sans MS"/>
                                    <a:sym typeface="Comic Sans MS"/>
                                  </a:rPr>
                                  <m:t>𝑥</m:t>
                                </m:r>
                              </m:e>
                              <m:sub>
                                <m:r>
                                  <a:rPr lang="en-US" sz="2000" i="1">
                                    <a:solidFill>
                                      <a:srgbClr val="FEFEFE"/>
                                    </a:solidFill>
                                    <a:latin typeface="Cambria Math" panose="02040503050406030204" pitchFamily="18" charset="0"/>
                                    <a:ea typeface="Comic Sans MS"/>
                                    <a:cs typeface="Comic Sans MS"/>
                                    <a:sym typeface="Comic Sans MS"/>
                                  </a:rPr>
                                  <m:t>𝑙𝑜𝑤</m:t>
                                </m:r>
                                <m:r>
                                  <a:rPr lang="en-US" sz="2000" i="1">
                                    <a:solidFill>
                                      <a:srgbClr val="FEFEFE"/>
                                    </a:solidFill>
                                    <a:latin typeface="Cambria Math" panose="02040503050406030204" pitchFamily="18" charset="0"/>
                                    <a:ea typeface="Comic Sans MS"/>
                                    <a:cs typeface="Comic Sans MS"/>
                                    <a:sym typeface="Comic Sans MS"/>
                                  </a:rPr>
                                  <m:t>,</m:t>
                                </m:r>
                                <m:r>
                                  <a:rPr lang="en-US" sz="2000" i="1">
                                    <a:solidFill>
                                      <a:srgbClr val="FEFEFE"/>
                                    </a:solidFill>
                                    <a:latin typeface="Cambria Math" panose="02040503050406030204" pitchFamily="18" charset="0"/>
                                    <a:ea typeface="Comic Sans MS"/>
                                    <a:cs typeface="Comic Sans MS"/>
                                    <a:sym typeface="Comic Sans MS"/>
                                  </a:rPr>
                                  <m:t>𝑖</m:t>
                                </m:r>
                              </m:sub>
                            </m:sSub>
                            <m:r>
                              <a:rPr lang="en-US" sz="2000" i="1">
                                <a:solidFill>
                                  <a:srgbClr val="FEFEFE"/>
                                </a:solidFill>
                                <a:latin typeface="Cambria Math" panose="02040503050406030204" pitchFamily="18" charset="0"/>
                                <a:ea typeface="Comic Sans MS"/>
                                <a:cs typeface="Comic Sans MS"/>
                                <a:sym typeface="Comic Sans MS"/>
                              </a:rPr>
                              <m:t> ;</m:t>
                            </m:r>
                            <m:sSub>
                              <m:sSubPr>
                                <m:ctrlPr>
                                  <a:rPr lang="en-US" sz="2000" i="1">
                                    <a:solidFill>
                                      <a:srgbClr val="FEFEFE"/>
                                    </a:solidFill>
                                    <a:latin typeface="Cambria Math" panose="02040503050406030204" pitchFamily="18" charset="0"/>
                                    <a:ea typeface="Comic Sans MS"/>
                                    <a:cs typeface="Comic Sans MS"/>
                                    <a:sym typeface="Comic Sans MS"/>
                                  </a:rPr>
                                </m:ctrlPr>
                              </m:sSubPr>
                              <m:e>
                                <m:r>
                                  <a:rPr lang="en-US" sz="2000" i="1">
                                    <a:solidFill>
                                      <a:srgbClr val="FEFEFE"/>
                                    </a:solidFill>
                                    <a:latin typeface="Cambria Math" panose="02040503050406030204" pitchFamily="18" charset="0"/>
                                    <a:ea typeface="Comic Sans MS"/>
                                    <a:cs typeface="Comic Sans MS"/>
                                    <a:sym typeface="Comic Sans MS"/>
                                  </a:rPr>
                                  <m:t>𝑥</m:t>
                                </m:r>
                              </m:e>
                              <m:sub>
                                <m:r>
                                  <a:rPr lang="en-US" sz="2000" i="1">
                                    <a:solidFill>
                                      <a:srgbClr val="FEFEFE"/>
                                    </a:solidFill>
                                    <a:latin typeface="Cambria Math" panose="02040503050406030204" pitchFamily="18" charset="0"/>
                                    <a:ea typeface="Comic Sans MS"/>
                                    <a:cs typeface="Comic Sans MS"/>
                                    <a:sym typeface="Comic Sans MS"/>
                                  </a:rPr>
                                  <m:t>h𝑖𝑔h</m:t>
                                </m:r>
                                <m:r>
                                  <a:rPr lang="en-US" sz="2000" i="1">
                                    <a:solidFill>
                                      <a:srgbClr val="FEFEFE"/>
                                    </a:solidFill>
                                    <a:latin typeface="Cambria Math" panose="02040503050406030204" pitchFamily="18" charset="0"/>
                                    <a:ea typeface="Comic Sans MS"/>
                                    <a:cs typeface="Comic Sans MS"/>
                                    <a:sym typeface="Comic Sans MS"/>
                                  </a:rPr>
                                  <m:t>,</m:t>
                                </m:r>
                                <m:r>
                                  <a:rPr lang="en-US" sz="2000" i="1">
                                    <a:solidFill>
                                      <a:srgbClr val="FEFEFE"/>
                                    </a:solidFill>
                                    <a:latin typeface="Cambria Math" panose="02040503050406030204" pitchFamily="18" charset="0"/>
                                    <a:ea typeface="Comic Sans MS"/>
                                    <a:cs typeface="Comic Sans MS"/>
                                    <a:sym typeface="Comic Sans MS"/>
                                  </a:rPr>
                                  <m:t>𝑖</m:t>
                                </m:r>
                              </m:sub>
                            </m:sSub>
                          </m:e>
                        </m:d>
                      </m:e>
                    </m:d>
                  </m:oMath>
                </a14:m>
                <a:r>
                  <a:rPr lang="en-US" sz="2000" dirty="0">
                    <a:solidFill>
                      <a:srgbClr val="FEFEFE"/>
                    </a:solidFill>
                    <a:latin typeface="Comic Sans MS" panose="030F0902030302020204" pitchFamily="66" charset="0"/>
                    <a:ea typeface="Comic Sans MS"/>
                    <a:cs typeface="Comic Sans MS"/>
                    <a:sym typeface="Comic Sans MS"/>
                  </a:rPr>
                  <a:t> called bins.</a:t>
                </a:r>
              </a:p>
              <a:p>
                <a:pPr marL="45720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ea typeface="Comic Sans MS"/>
                    <a:cs typeface="Comic Sans MS"/>
                    <a:sym typeface="Comic Sans MS"/>
                  </a:rPr>
                  <a:t>Histogram describe the distribution of a sample. A normalized histogram is basically a probability density function </a:t>
                </a:r>
                <a14:m>
                  <m:oMath xmlns:m="http://schemas.openxmlformats.org/officeDocument/2006/math">
                    <m:r>
                      <a:rPr lang="en-US" sz="2000" b="0" i="1" smtClean="0">
                        <a:solidFill>
                          <a:srgbClr val="FEFEFE"/>
                        </a:solidFill>
                        <a:latin typeface="Cambria Math" panose="02040503050406030204" pitchFamily="18" charset="0"/>
                        <a:ea typeface="Comic Sans MS"/>
                        <a:cs typeface="Comic Sans MS"/>
                        <a:sym typeface="Comic Sans MS"/>
                      </a:rPr>
                      <m:t>𝑝</m:t>
                    </m:r>
                    <m:d>
                      <m:dPr>
                        <m:ctrlPr>
                          <a:rPr lang="en-US" sz="2000" b="0" i="1" smtClean="0">
                            <a:solidFill>
                              <a:srgbClr val="FEFEFE"/>
                            </a:solidFill>
                            <a:latin typeface="Cambria Math" panose="02040503050406030204" pitchFamily="18" charset="0"/>
                            <a:ea typeface="Comic Sans MS"/>
                            <a:cs typeface="Comic Sans MS"/>
                            <a:sym typeface="Comic Sans MS"/>
                          </a:rPr>
                        </m:ctrlPr>
                      </m:dPr>
                      <m:e>
                        <m:r>
                          <a:rPr lang="en-US" sz="2000" b="0" i="1" smtClean="0">
                            <a:solidFill>
                              <a:srgbClr val="FEFEFE"/>
                            </a:solidFill>
                            <a:latin typeface="Cambria Math" panose="02040503050406030204" pitchFamily="18" charset="0"/>
                            <a:ea typeface="Comic Sans MS"/>
                            <a:cs typeface="Comic Sans MS"/>
                            <a:sym typeface="Comic Sans MS"/>
                          </a:rPr>
                          <m:t>𝑥</m:t>
                        </m:r>
                      </m:e>
                    </m:d>
                  </m:oMath>
                </a14:m>
                <a:r>
                  <a:rPr lang="en-US" sz="2000" dirty="0">
                    <a:solidFill>
                      <a:srgbClr val="FEFEFE"/>
                    </a:solidFill>
                    <a:latin typeface="Comic Sans MS" panose="030F0902030302020204" pitchFamily="66" charset="0"/>
                    <a:ea typeface="Comic Sans MS"/>
                    <a:cs typeface="Comic Sans MS"/>
                    <a:sym typeface="Comic Sans MS"/>
                  </a:rPr>
                  <a:t>.</a:t>
                </a:r>
              </a:p>
              <a:p>
                <a:pPr marL="45720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ea typeface="Comic Sans MS"/>
                    <a:cs typeface="Comic Sans MS"/>
                    <a:sym typeface="Comic Sans MS"/>
                  </a:rPr>
                  <a:t>Example: sampling 10000 numbers from a normal/gaussian distribution.</a:t>
                </a:r>
              </a:p>
              <a:p>
                <a:pPr marL="45720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ea typeface="Comic Sans MS"/>
                    <a:cs typeface="Comic Sans MS"/>
                    <a:sym typeface="Comic Sans MS"/>
                  </a:rPr>
                  <a:t>Error bars are from (Poisson) counting errors.</a:t>
                </a:r>
              </a:p>
              <a:p>
                <a:pPr marL="457200" lvl="0" indent="-355600" algn="just">
                  <a:lnSpc>
                    <a:spcPct val="115000"/>
                  </a:lnSpc>
                  <a:spcBef>
                    <a:spcPts val="1000"/>
                  </a:spcBef>
                  <a:buClr>
                    <a:srgbClr val="FEFEFE"/>
                  </a:buClr>
                  <a:buSzPts val="2000"/>
                  <a:buFont typeface="Comic Sans MS"/>
                  <a:buChar char="●"/>
                </a:pPr>
                <a:endParaRPr lang="en-US" sz="2000" dirty="0">
                  <a:solidFill>
                    <a:srgbClr val="FEFEFE"/>
                  </a:solidFill>
                  <a:latin typeface="Comic Sans MS" panose="030F0902030302020204" pitchFamily="66" charset="0"/>
                  <a:sym typeface="Comic Sans MS"/>
                </a:endParaRPr>
              </a:p>
            </p:txBody>
          </p:sp>
        </mc:Choice>
        <mc:Fallback xmlns="">
          <p:sp>
            <p:nvSpPr>
              <p:cNvPr id="3" name="Google Shape;98;g2ebeec5a5ef_1_5">
                <a:extLst>
                  <a:ext uri="{FF2B5EF4-FFF2-40B4-BE49-F238E27FC236}">
                    <a16:creationId xmlns:a16="http://schemas.microsoft.com/office/drawing/2014/main" id="{785A0482-6F6E-2CA6-3D0B-9E7891CB9426}"/>
                  </a:ext>
                </a:extLst>
              </p:cNvPr>
              <p:cNvSpPr txBox="1">
                <a:spLocks noRot="1" noChangeAspect="1" noMove="1" noResize="1" noEditPoints="1" noAdjustHandles="1" noChangeArrowheads="1" noChangeShapeType="1" noTextEdit="1"/>
              </p:cNvSpPr>
              <p:nvPr/>
            </p:nvSpPr>
            <p:spPr>
              <a:xfrm>
                <a:off x="1142680" y="1798394"/>
                <a:ext cx="5774587" cy="4932605"/>
              </a:xfrm>
              <a:prstGeom prst="rect">
                <a:avLst/>
              </a:prstGeom>
              <a:blipFill>
                <a:blip r:embed="rId2"/>
                <a:stretch>
                  <a:fillRect r="-1096"/>
                </a:stretch>
              </a:blipFill>
              <a:ln>
                <a:noFill/>
              </a:ln>
            </p:spPr>
            <p:txBody>
              <a:bodyPr/>
              <a:lstStyle/>
              <a:p>
                <a:r>
                  <a:rPr lang="en-US">
                    <a:noFill/>
                  </a:rPr>
                  <a:t> </a:t>
                </a:r>
              </a:p>
            </p:txBody>
          </p:sp>
        </mc:Fallback>
      </mc:AlternateContent>
      <p:pic>
        <p:nvPicPr>
          <p:cNvPr id="8" name="Picture 7">
            <a:extLst>
              <a:ext uri="{FF2B5EF4-FFF2-40B4-BE49-F238E27FC236}">
                <a16:creationId xmlns:a16="http://schemas.microsoft.com/office/drawing/2014/main" id="{CF8ABA82-B78E-8163-454D-0E0A30B6B20E}"/>
              </a:ext>
            </a:extLst>
          </p:cNvPr>
          <p:cNvPicPr>
            <a:picLocks noChangeAspect="1"/>
          </p:cNvPicPr>
          <p:nvPr/>
        </p:nvPicPr>
        <p:blipFill>
          <a:blip r:embed="rId3"/>
          <a:stretch>
            <a:fillRect/>
          </a:stretch>
        </p:blipFill>
        <p:spPr>
          <a:xfrm>
            <a:off x="7262283" y="2042584"/>
            <a:ext cx="4406900" cy="3924300"/>
          </a:xfrm>
          <a:prstGeom prst="rect">
            <a:avLst/>
          </a:prstGeom>
        </p:spPr>
      </p:pic>
      <p:sp>
        <p:nvSpPr>
          <p:cNvPr id="6" name="Slide Number Placeholder 5">
            <a:extLst>
              <a:ext uri="{FF2B5EF4-FFF2-40B4-BE49-F238E27FC236}">
                <a16:creationId xmlns:a16="http://schemas.microsoft.com/office/drawing/2014/main" id="{55C7EAF8-E244-44E5-CDC7-2163916C64E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31</a:t>
            </a:fld>
            <a:endParaRPr lang="en-US"/>
          </a:p>
        </p:txBody>
      </p:sp>
    </p:spTree>
    <p:extLst>
      <p:ext uri="{BB962C8B-B14F-4D97-AF65-F5344CB8AC3E}">
        <p14:creationId xmlns:p14="http://schemas.microsoft.com/office/powerpoint/2010/main" val="2724853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3D54C-C9F3-A0DC-DEE6-F1B2D45D9E59}"/>
              </a:ext>
            </a:extLst>
          </p:cNvPr>
          <p:cNvSpPr>
            <a:spLocks noGrp="1"/>
          </p:cNvSpPr>
          <p:nvPr>
            <p:ph type="title"/>
          </p:nvPr>
        </p:nvSpPr>
        <p:spPr>
          <a:xfrm>
            <a:off x="2231136" y="331776"/>
            <a:ext cx="7729728" cy="1188720"/>
          </a:xfrm>
        </p:spPr>
        <p:txBody>
          <a:bodyPr/>
          <a:lstStyle/>
          <a:p>
            <a:r>
              <a:rPr lang="en-US" dirty="0">
                <a:latin typeface="Comic Sans MS" panose="030F0902030302020204" pitchFamily="66" charset="0"/>
              </a:rPr>
              <a:t>From Scatter Points to Function</a:t>
            </a:r>
          </a:p>
        </p:txBody>
      </p:sp>
      <p:sp>
        <p:nvSpPr>
          <p:cNvPr id="3" name="Google Shape;98;g2ebeec5a5ef_1_5">
            <a:extLst>
              <a:ext uri="{FF2B5EF4-FFF2-40B4-BE49-F238E27FC236}">
                <a16:creationId xmlns:a16="http://schemas.microsoft.com/office/drawing/2014/main" id="{785A0482-6F6E-2CA6-3D0B-9E7891CB9426}"/>
              </a:ext>
            </a:extLst>
          </p:cNvPr>
          <p:cNvSpPr txBox="1"/>
          <p:nvPr/>
        </p:nvSpPr>
        <p:spPr>
          <a:xfrm>
            <a:off x="575413" y="1713724"/>
            <a:ext cx="6509052" cy="4932605"/>
          </a:xfrm>
          <a:prstGeom prst="rect">
            <a:avLst/>
          </a:prstGeom>
          <a:noFill/>
          <a:ln>
            <a:noFill/>
          </a:ln>
        </p:spPr>
        <p:txBody>
          <a:bodyPr spcFirstLastPara="1" wrap="square" lIns="91425" tIns="91425" rIns="91425" bIns="91425" anchor="t" anchorCtr="0">
            <a:noAutofit/>
          </a:bodyPr>
          <a:lstStyle/>
          <a:p>
            <a:pPr marL="444500" indent="-342900" algn="just">
              <a:lnSpc>
                <a:spcPct val="115000"/>
              </a:lnSpc>
              <a:buClr>
                <a:srgbClr val="FEFEFE"/>
              </a:buClr>
              <a:buSzPts val="2000"/>
              <a:buFont typeface="Arial" panose="020B0604020202020204" pitchFamily="34" charset="0"/>
              <a:buChar char="•"/>
            </a:pPr>
            <a:r>
              <a:rPr lang="en-US" sz="2000" dirty="0">
                <a:solidFill>
                  <a:srgbClr val="FEFEFE"/>
                </a:solidFill>
                <a:latin typeface="Comic Sans MS" panose="030F0902030302020204" pitchFamily="66" charset="0"/>
                <a:ea typeface="Comic Sans MS"/>
                <a:cs typeface="Comic Sans MS"/>
                <a:sym typeface="Comic Sans MS"/>
              </a:rPr>
              <a:t>Problem: what if we want to sample points from the distribution described by a histogram via the inversion sampling method, i.e. require a function form or interpolation of the CDF.</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sym typeface="Comic Sans MS"/>
              </a:rPr>
              <a:t>(Cubic) spline interpolation: every 5 points, fit a third order polynomial and ensuring continuity (i.e. requiring the function and first order derivative to be continuous).</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sym typeface="Comic Sans MS"/>
              </a:rPr>
              <a:t>Does not work very well when uncertainties are high or point are too dense, in which case, the fit function similar to a linear interpolation. Also does not work well with extrapolate, unless special treatments are applied (talk to me).</a:t>
            </a:r>
          </a:p>
          <a:p>
            <a:pPr marL="101600" lvl="0" algn="just">
              <a:lnSpc>
                <a:spcPct val="115000"/>
              </a:lnSpc>
              <a:spcBef>
                <a:spcPts val="1000"/>
              </a:spcBef>
              <a:buClr>
                <a:srgbClr val="FEFEFE"/>
              </a:buClr>
              <a:buSzPts val="2000"/>
            </a:pPr>
            <a:endParaRPr lang="en-US" sz="2000" dirty="0">
              <a:solidFill>
                <a:srgbClr val="FEFEFE"/>
              </a:solidFill>
              <a:latin typeface="Comic Sans MS" panose="030F0902030302020204" pitchFamily="66" charset="0"/>
              <a:sym typeface="Comic Sans MS"/>
            </a:endParaRPr>
          </a:p>
        </p:txBody>
      </p:sp>
      <p:pic>
        <p:nvPicPr>
          <p:cNvPr id="4" name="Picture 3">
            <a:extLst>
              <a:ext uri="{FF2B5EF4-FFF2-40B4-BE49-F238E27FC236}">
                <a16:creationId xmlns:a16="http://schemas.microsoft.com/office/drawing/2014/main" id="{8A1CFC57-09A1-7092-9FAA-6F4D07C32FC1}"/>
              </a:ext>
            </a:extLst>
          </p:cNvPr>
          <p:cNvPicPr>
            <a:picLocks noChangeAspect="1"/>
          </p:cNvPicPr>
          <p:nvPr/>
        </p:nvPicPr>
        <p:blipFill>
          <a:blip r:embed="rId2"/>
          <a:stretch>
            <a:fillRect/>
          </a:stretch>
        </p:blipFill>
        <p:spPr>
          <a:xfrm>
            <a:off x="7427384" y="1991779"/>
            <a:ext cx="4432300" cy="3924300"/>
          </a:xfrm>
          <a:prstGeom prst="rect">
            <a:avLst/>
          </a:prstGeom>
        </p:spPr>
      </p:pic>
      <p:sp>
        <p:nvSpPr>
          <p:cNvPr id="7" name="Slide Number Placeholder 6">
            <a:extLst>
              <a:ext uri="{FF2B5EF4-FFF2-40B4-BE49-F238E27FC236}">
                <a16:creationId xmlns:a16="http://schemas.microsoft.com/office/drawing/2014/main" id="{FD76B0A3-5A2D-3210-F6D7-34DC49E246A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32</a:t>
            </a:fld>
            <a:endParaRPr lang="en-US"/>
          </a:p>
        </p:txBody>
      </p:sp>
    </p:spTree>
    <p:extLst>
      <p:ext uri="{BB962C8B-B14F-4D97-AF65-F5344CB8AC3E}">
        <p14:creationId xmlns:p14="http://schemas.microsoft.com/office/powerpoint/2010/main" val="515219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3D54C-C9F3-A0DC-DEE6-F1B2D45D9E59}"/>
              </a:ext>
            </a:extLst>
          </p:cNvPr>
          <p:cNvSpPr>
            <a:spLocks noGrp="1"/>
          </p:cNvSpPr>
          <p:nvPr>
            <p:ph type="title"/>
          </p:nvPr>
        </p:nvSpPr>
        <p:spPr>
          <a:xfrm>
            <a:off x="2231136" y="331776"/>
            <a:ext cx="7729728" cy="1188720"/>
          </a:xfrm>
        </p:spPr>
        <p:txBody>
          <a:bodyPr/>
          <a:lstStyle/>
          <a:p>
            <a:r>
              <a:rPr lang="en-US" dirty="0">
                <a:latin typeface="Comic Sans MS" panose="030F0902030302020204" pitchFamily="66" charset="0"/>
              </a:rPr>
              <a:t>Benefits and (more) Limits</a:t>
            </a:r>
          </a:p>
        </p:txBody>
      </p:sp>
      <p:sp>
        <p:nvSpPr>
          <p:cNvPr id="3" name="Google Shape;98;g2ebeec5a5ef_1_5">
            <a:extLst>
              <a:ext uri="{FF2B5EF4-FFF2-40B4-BE49-F238E27FC236}">
                <a16:creationId xmlns:a16="http://schemas.microsoft.com/office/drawing/2014/main" id="{785A0482-6F6E-2CA6-3D0B-9E7891CB9426}"/>
              </a:ext>
            </a:extLst>
          </p:cNvPr>
          <p:cNvSpPr txBox="1"/>
          <p:nvPr/>
        </p:nvSpPr>
        <p:spPr>
          <a:xfrm>
            <a:off x="2841474" y="1925395"/>
            <a:ext cx="6509052" cy="4600829"/>
          </a:xfrm>
          <a:prstGeom prst="rect">
            <a:avLst/>
          </a:prstGeom>
          <a:noFill/>
          <a:ln>
            <a:noFill/>
          </a:ln>
        </p:spPr>
        <p:txBody>
          <a:bodyPr spcFirstLastPara="1" wrap="square" lIns="91425" tIns="91425" rIns="91425" bIns="91425" anchor="t" anchorCtr="0">
            <a:noAutofit/>
          </a:bodyPr>
          <a:lstStyle/>
          <a:p>
            <a:pPr marL="444500" indent="-342900" algn="just">
              <a:lnSpc>
                <a:spcPct val="115000"/>
              </a:lnSpc>
              <a:buClr>
                <a:srgbClr val="FEFEFE"/>
              </a:buClr>
              <a:buSzPts val="2000"/>
              <a:buFont typeface="Arial" panose="020B0604020202020204" pitchFamily="34" charset="0"/>
              <a:buChar char="•"/>
            </a:pPr>
            <a:r>
              <a:rPr lang="en-US" sz="2000" dirty="0">
                <a:solidFill>
                  <a:srgbClr val="FEFEFE"/>
                </a:solidFill>
                <a:latin typeface="Comic Sans MS" panose="030F0902030302020204" pitchFamily="66" charset="0"/>
                <a:ea typeface="Comic Sans MS"/>
                <a:cs typeface="Comic Sans MS"/>
                <a:sym typeface="Comic Sans MS"/>
              </a:rPr>
              <a:t>Derivative and integral are easier to perform</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sym typeface="Comic Sans MS"/>
              </a:rPr>
              <a:t>Spline fitting and interpolation reduce computing cost in many complicated functions, especially those that require integration (talk to me, my main research employ a lot of these techniques).</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sym typeface="Comic Sans MS"/>
              </a:rPr>
              <a:t>Spline fit always include original data points, so they may be overfitting.</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sym typeface="Comic Sans MS"/>
              </a:rPr>
              <a:t>Again, edge cases and extrapolation require special care.</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sym typeface="Comic Sans MS"/>
              </a:rPr>
              <a:t>Employing spline fit is more art than science!</a:t>
            </a:r>
          </a:p>
        </p:txBody>
      </p:sp>
      <p:sp>
        <p:nvSpPr>
          <p:cNvPr id="6" name="Slide Number Placeholder 5">
            <a:extLst>
              <a:ext uri="{FF2B5EF4-FFF2-40B4-BE49-F238E27FC236}">
                <a16:creationId xmlns:a16="http://schemas.microsoft.com/office/drawing/2014/main" id="{A6A94F6D-4F53-2A12-A8DF-504746604A6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33</a:t>
            </a:fld>
            <a:endParaRPr lang="en-US"/>
          </a:p>
        </p:txBody>
      </p:sp>
    </p:spTree>
    <p:extLst>
      <p:ext uri="{BB962C8B-B14F-4D97-AF65-F5344CB8AC3E}">
        <p14:creationId xmlns:p14="http://schemas.microsoft.com/office/powerpoint/2010/main" val="88430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E514D-59FD-E1D8-E4E0-E63FD2704F5B}"/>
              </a:ext>
            </a:extLst>
          </p:cNvPr>
          <p:cNvSpPr>
            <a:spLocks noGrp="1"/>
          </p:cNvSpPr>
          <p:nvPr>
            <p:ph type="title"/>
          </p:nvPr>
        </p:nvSpPr>
        <p:spPr/>
        <p:txBody>
          <a:bodyPr>
            <a:normAutofit/>
          </a:bodyPr>
          <a:lstStyle/>
          <a:p>
            <a:r>
              <a:rPr lang="en-US" sz="4000" dirty="0">
                <a:latin typeface="Comic Sans MS" panose="030F0902030302020204" pitchFamily="66" charset="0"/>
              </a:rPr>
              <a:t>Hypothesis Testing</a:t>
            </a:r>
          </a:p>
        </p:txBody>
      </p:sp>
      <p:sp>
        <p:nvSpPr>
          <p:cNvPr id="5" name="Slide Number Placeholder 4">
            <a:extLst>
              <a:ext uri="{FF2B5EF4-FFF2-40B4-BE49-F238E27FC236}">
                <a16:creationId xmlns:a16="http://schemas.microsoft.com/office/drawing/2014/main" id="{BFE47C6D-844F-D7D3-3BDA-CE5A345CD7F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34</a:t>
            </a:fld>
            <a:endParaRPr lang="en-US"/>
          </a:p>
        </p:txBody>
      </p:sp>
    </p:spTree>
    <p:extLst>
      <p:ext uri="{BB962C8B-B14F-4D97-AF65-F5344CB8AC3E}">
        <p14:creationId xmlns:p14="http://schemas.microsoft.com/office/powerpoint/2010/main" val="13397029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0EA56-81B8-D3FB-770E-63C7E2BA57A6}"/>
              </a:ext>
            </a:extLst>
          </p:cNvPr>
          <p:cNvSpPr>
            <a:spLocks noGrp="1"/>
          </p:cNvSpPr>
          <p:nvPr>
            <p:ph type="ctrTitle"/>
          </p:nvPr>
        </p:nvSpPr>
        <p:spPr/>
        <p:txBody>
          <a:bodyPr>
            <a:normAutofit/>
          </a:bodyPr>
          <a:lstStyle/>
          <a:p>
            <a:r>
              <a:rPr lang="en-US" sz="4000" dirty="0">
                <a:latin typeface="Comic Sans MS" panose="030F0902030302020204" pitchFamily="66" charset="0"/>
              </a:rPr>
              <a:t>Basis of Hypothesis Testing</a:t>
            </a:r>
          </a:p>
        </p:txBody>
      </p:sp>
      <p:sp>
        <p:nvSpPr>
          <p:cNvPr id="5" name="Slide Number Placeholder 4">
            <a:extLst>
              <a:ext uri="{FF2B5EF4-FFF2-40B4-BE49-F238E27FC236}">
                <a16:creationId xmlns:a16="http://schemas.microsoft.com/office/drawing/2014/main" id="{9D7A220B-B631-1DC1-8B3E-14E3AB009E9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35</a:t>
            </a:fld>
            <a:endParaRPr lang="en-US"/>
          </a:p>
        </p:txBody>
      </p:sp>
    </p:spTree>
    <p:extLst>
      <p:ext uri="{BB962C8B-B14F-4D97-AF65-F5344CB8AC3E}">
        <p14:creationId xmlns:p14="http://schemas.microsoft.com/office/powerpoint/2010/main" val="2495261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6F92C-BAC2-646E-4DF2-F3E114F948A5}"/>
              </a:ext>
            </a:extLst>
          </p:cNvPr>
          <p:cNvSpPr>
            <a:spLocks noGrp="1"/>
          </p:cNvSpPr>
          <p:nvPr>
            <p:ph type="title"/>
          </p:nvPr>
        </p:nvSpPr>
        <p:spPr>
          <a:xfrm>
            <a:off x="2231136" y="511765"/>
            <a:ext cx="7729728" cy="1188720"/>
          </a:xfrm>
        </p:spPr>
        <p:txBody>
          <a:bodyPr/>
          <a:lstStyle/>
          <a:p>
            <a:r>
              <a:rPr lang="en-US" dirty="0">
                <a:latin typeface="Comic Sans MS" panose="030F0902030302020204" pitchFamily="66" charset="0"/>
              </a:rPr>
              <a:t>Bayes’ Theorem</a:t>
            </a:r>
          </a:p>
        </p:txBody>
      </p:sp>
      <mc:AlternateContent xmlns:mc="http://schemas.openxmlformats.org/markup-compatibility/2006" xmlns:a14="http://schemas.microsoft.com/office/drawing/2010/main">
        <mc:Choice Requires="a14">
          <p:sp>
            <p:nvSpPr>
              <p:cNvPr id="4" name="Google Shape;98;g2ebeec5a5ef_1_5">
                <a:extLst>
                  <a:ext uri="{FF2B5EF4-FFF2-40B4-BE49-F238E27FC236}">
                    <a16:creationId xmlns:a16="http://schemas.microsoft.com/office/drawing/2014/main" id="{FD9B0320-DE7A-D703-CF7C-382810E302F5}"/>
                  </a:ext>
                </a:extLst>
              </p:cNvPr>
              <p:cNvSpPr txBox="1"/>
              <p:nvPr/>
            </p:nvSpPr>
            <p:spPr>
              <a:xfrm>
                <a:off x="1210733" y="2057603"/>
                <a:ext cx="5731932" cy="4171618"/>
              </a:xfrm>
              <a:prstGeom prst="rect">
                <a:avLst/>
              </a:prstGeom>
              <a:noFill/>
              <a:ln>
                <a:noFill/>
              </a:ln>
            </p:spPr>
            <p:txBody>
              <a:bodyPr spcFirstLastPara="1" wrap="square" lIns="91425" tIns="91425" rIns="91425" bIns="91425" anchor="t" anchorCtr="0">
                <a:noAutofit/>
              </a:bodyPr>
              <a:lstStyle/>
              <a:p>
                <a:pPr marL="101600" lvl="0" algn="just" rtl="0">
                  <a:lnSpc>
                    <a:spcPct val="115000"/>
                  </a:lnSpc>
                  <a:spcBef>
                    <a:spcPts val="0"/>
                  </a:spcBef>
                  <a:spcAft>
                    <a:spcPts val="0"/>
                  </a:spcAft>
                  <a:buClr>
                    <a:srgbClr val="FEFEFE"/>
                  </a:buClr>
                  <a:buSzPts val="2000"/>
                </a:pPr>
                <a14:m>
                  <m:oMathPara xmlns:m="http://schemas.openxmlformats.org/officeDocument/2006/math">
                    <m:oMathParaPr>
                      <m:jc m:val="centerGroup"/>
                    </m:oMathParaPr>
                    <m:oMath xmlns:m="http://schemas.openxmlformats.org/officeDocument/2006/math">
                      <m:r>
                        <a:rPr lang="en-US" sz="2000" b="0" i="1" smtClean="0">
                          <a:solidFill>
                            <a:srgbClr val="FEFEFE"/>
                          </a:solidFill>
                          <a:latin typeface="Cambria Math" panose="02040503050406030204" pitchFamily="18" charset="0"/>
                          <a:ea typeface="Comic Sans MS"/>
                          <a:cs typeface="Comic Sans MS"/>
                          <a:sym typeface="Comic Sans MS"/>
                        </a:rPr>
                        <m:t>𝑝</m:t>
                      </m:r>
                      <m:d>
                        <m:dPr>
                          <m:ctrlPr>
                            <a:rPr lang="en-US" sz="2000" b="0" i="1" smtClean="0">
                              <a:solidFill>
                                <a:srgbClr val="FEFEFE"/>
                              </a:solidFill>
                              <a:latin typeface="Cambria Math" panose="02040503050406030204" pitchFamily="18" charset="0"/>
                              <a:ea typeface="Comic Sans MS"/>
                              <a:cs typeface="Comic Sans MS"/>
                              <a:sym typeface="Comic Sans MS"/>
                            </a:rPr>
                          </m:ctrlPr>
                        </m:dPr>
                        <m:e>
                          <m:r>
                            <a:rPr lang="en-US" sz="2000" b="0" i="1" smtClean="0">
                              <a:solidFill>
                                <a:srgbClr val="FEFEFE"/>
                              </a:solidFill>
                              <a:latin typeface="Cambria Math" panose="02040503050406030204" pitchFamily="18" charset="0"/>
                              <a:ea typeface="Comic Sans MS"/>
                              <a:cs typeface="Comic Sans MS"/>
                              <a:sym typeface="Comic Sans MS"/>
                            </a:rPr>
                            <m:t>𝜃</m:t>
                          </m:r>
                        </m:e>
                        <m:e>
                          <m:r>
                            <a:rPr lang="en-US" sz="2000" b="0" i="1" smtClean="0">
                              <a:solidFill>
                                <a:srgbClr val="FEFEFE"/>
                              </a:solidFill>
                              <a:latin typeface="Cambria Math" panose="02040503050406030204" pitchFamily="18" charset="0"/>
                              <a:ea typeface="Comic Sans MS"/>
                              <a:cs typeface="Comic Sans MS"/>
                              <a:sym typeface="Comic Sans MS"/>
                            </a:rPr>
                            <m:t>𝑋</m:t>
                          </m:r>
                        </m:e>
                      </m:d>
                      <m:r>
                        <a:rPr lang="en-US" sz="2000" b="0" i="1" smtClean="0">
                          <a:solidFill>
                            <a:srgbClr val="FEFEFE"/>
                          </a:solidFill>
                          <a:latin typeface="Cambria Math" panose="02040503050406030204" pitchFamily="18" charset="0"/>
                          <a:ea typeface="Comic Sans MS"/>
                          <a:cs typeface="Comic Sans MS"/>
                          <a:sym typeface="Comic Sans MS"/>
                        </a:rPr>
                        <m:t>=</m:t>
                      </m:r>
                      <m:f>
                        <m:fPr>
                          <m:ctrlPr>
                            <a:rPr lang="en-US" sz="2000" b="0" i="1" smtClean="0">
                              <a:solidFill>
                                <a:srgbClr val="FEFEFE"/>
                              </a:solidFill>
                              <a:latin typeface="Cambria Math" panose="02040503050406030204" pitchFamily="18" charset="0"/>
                              <a:ea typeface="Comic Sans MS"/>
                              <a:cs typeface="Comic Sans MS"/>
                              <a:sym typeface="Comic Sans MS"/>
                            </a:rPr>
                          </m:ctrlPr>
                        </m:fPr>
                        <m:num>
                          <m:r>
                            <a:rPr lang="en-US" sz="2000" b="0" i="1" smtClean="0">
                              <a:solidFill>
                                <a:srgbClr val="FEFEFE"/>
                              </a:solidFill>
                              <a:latin typeface="Cambria Math" panose="02040503050406030204" pitchFamily="18" charset="0"/>
                              <a:ea typeface="Comic Sans MS"/>
                              <a:cs typeface="Comic Sans MS"/>
                              <a:sym typeface="Comic Sans MS"/>
                            </a:rPr>
                            <m:t>𝑝</m:t>
                          </m:r>
                          <m:d>
                            <m:dPr>
                              <m:ctrlPr>
                                <a:rPr lang="en-US" sz="2000" b="0" i="1" smtClean="0">
                                  <a:solidFill>
                                    <a:srgbClr val="FEFEFE"/>
                                  </a:solidFill>
                                  <a:latin typeface="Cambria Math" panose="02040503050406030204" pitchFamily="18" charset="0"/>
                                  <a:ea typeface="Comic Sans MS"/>
                                  <a:cs typeface="Comic Sans MS"/>
                                  <a:sym typeface="Comic Sans MS"/>
                                </a:rPr>
                              </m:ctrlPr>
                            </m:dPr>
                            <m:e>
                              <m:r>
                                <a:rPr lang="en-US" sz="2000" b="0" i="1" smtClean="0">
                                  <a:solidFill>
                                    <a:srgbClr val="FEFEFE"/>
                                  </a:solidFill>
                                  <a:latin typeface="Cambria Math" panose="02040503050406030204" pitchFamily="18" charset="0"/>
                                  <a:ea typeface="Comic Sans MS"/>
                                  <a:cs typeface="Comic Sans MS"/>
                                  <a:sym typeface="Comic Sans MS"/>
                                </a:rPr>
                                <m:t>𝑋</m:t>
                              </m:r>
                            </m:e>
                            <m:e>
                              <m:r>
                                <a:rPr lang="en-US" sz="2000" b="0" i="1" smtClean="0">
                                  <a:solidFill>
                                    <a:srgbClr val="FEFEFE"/>
                                  </a:solidFill>
                                  <a:latin typeface="Cambria Math" panose="02040503050406030204" pitchFamily="18" charset="0"/>
                                  <a:ea typeface="Comic Sans MS"/>
                                  <a:cs typeface="Comic Sans MS"/>
                                  <a:sym typeface="Comic Sans MS"/>
                                </a:rPr>
                                <m:t>𝜃</m:t>
                              </m:r>
                            </m:e>
                          </m:d>
                          <m:r>
                            <a:rPr lang="en-US" sz="2000" b="0" i="1" smtClean="0">
                              <a:solidFill>
                                <a:srgbClr val="FEFEFE"/>
                              </a:solidFill>
                              <a:latin typeface="Cambria Math" panose="02040503050406030204" pitchFamily="18" charset="0"/>
                              <a:ea typeface="Comic Sans MS"/>
                              <a:cs typeface="Comic Sans MS"/>
                              <a:sym typeface="Comic Sans MS"/>
                            </a:rPr>
                            <m:t>𝑝</m:t>
                          </m:r>
                          <m:d>
                            <m:dPr>
                              <m:ctrlPr>
                                <a:rPr lang="en-US" sz="2000" b="0" i="1" smtClean="0">
                                  <a:solidFill>
                                    <a:srgbClr val="FEFEFE"/>
                                  </a:solidFill>
                                  <a:latin typeface="Cambria Math" panose="02040503050406030204" pitchFamily="18" charset="0"/>
                                  <a:ea typeface="Comic Sans MS"/>
                                  <a:cs typeface="Comic Sans MS"/>
                                  <a:sym typeface="Comic Sans MS"/>
                                </a:rPr>
                              </m:ctrlPr>
                            </m:dPr>
                            <m:e>
                              <m:r>
                                <a:rPr lang="en-US" sz="2000" b="0" i="1" smtClean="0">
                                  <a:solidFill>
                                    <a:srgbClr val="FEFEFE"/>
                                  </a:solidFill>
                                  <a:latin typeface="Cambria Math" panose="02040503050406030204" pitchFamily="18" charset="0"/>
                                  <a:ea typeface="Comic Sans MS"/>
                                  <a:cs typeface="Comic Sans MS"/>
                                  <a:sym typeface="Comic Sans MS"/>
                                </a:rPr>
                                <m:t>𝜃</m:t>
                              </m:r>
                            </m:e>
                          </m:d>
                        </m:num>
                        <m:den>
                          <m:r>
                            <a:rPr lang="en-US" sz="2000" b="0" i="1" smtClean="0">
                              <a:solidFill>
                                <a:srgbClr val="FEFEFE"/>
                              </a:solidFill>
                              <a:latin typeface="Cambria Math" panose="02040503050406030204" pitchFamily="18" charset="0"/>
                              <a:ea typeface="Comic Sans MS"/>
                              <a:cs typeface="Comic Sans MS"/>
                              <a:sym typeface="Comic Sans MS"/>
                            </a:rPr>
                            <m:t>𝑝</m:t>
                          </m:r>
                          <m:r>
                            <a:rPr lang="en-US" sz="2000" b="0" i="1" smtClean="0">
                              <a:solidFill>
                                <a:srgbClr val="FEFEFE"/>
                              </a:solidFill>
                              <a:latin typeface="Cambria Math" panose="02040503050406030204" pitchFamily="18" charset="0"/>
                              <a:ea typeface="Comic Sans MS"/>
                              <a:cs typeface="Comic Sans MS"/>
                              <a:sym typeface="Comic Sans MS"/>
                            </a:rPr>
                            <m:t>(</m:t>
                          </m:r>
                          <m:r>
                            <a:rPr lang="en-US" sz="2000" b="0" i="1" smtClean="0">
                              <a:solidFill>
                                <a:srgbClr val="FEFEFE"/>
                              </a:solidFill>
                              <a:latin typeface="Cambria Math" panose="02040503050406030204" pitchFamily="18" charset="0"/>
                              <a:ea typeface="Comic Sans MS"/>
                              <a:cs typeface="Comic Sans MS"/>
                              <a:sym typeface="Comic Sans MS"/>
                            </a:rPr>
                            <m:t>𝑋</m:t>
                          </m:r>
                          <m:r>
                            <a:rPr lang="en-US" sz="2000" b="0" i="1" smtClean="0">
                              <a:solidFill>
                                <a:srgbClr val="FEFEFE"/>
                              </a:solidFill>
                              <a:latin typeface="Cambria Math" panose="02040503050406030204" pitchFamily="18" charset="0"/>
                              <a:ea typeface="Comic Sans MS"/>
                              <a:cs typeface="Comic Sans MS"/>
                              <a:sym typeface="Comic Sans MS"/>
                            </a:rPr>
                            <m:t>)</m:t>
                          </m:r>
                        </m:den>
                      </m:f>
                    </m:oMath>
                  </m:oMathPara>
                </a14:m>
                <a:endParaRPr lang="en-US" sz="2000" dirty="0">
                  <a:solidFill>
                    <a:srgbClr val="FEFEFE"/>
                  </a:solidFill>
                  <a:latin typeface="Comic Sans MS" panose="030F0902030302020204" pitchFamily="66" charset="0"/>
                  <a:ea typeface="Comic Sans MS"/>
                  <a:cs typeface="Comic Sans MS"/>
                  <a:sym typeface="Comic Sans MS"/>
                </a:endParaRPr>
              </a:p>
              <a:p>
                <a:pPr marL="101600" algn="just">
                  <a:lnSpc>
                    <a:spcPct val="115000"/>
                  </a:lnSpc>
                  <a:buClr>
                    <a:srgbClr val="FEFEFE"/>
                  </a:buClr>
                  <a:buSzPts val="2000"/>
                </a:pPr>
                <a:endParaRPr lang="en-US" sz="2000" i="1" dirty="0">
                  <a:solidFill>
                    <a:srgbClr val="FEFEFE"/>
                  </a:solidFill>
                  <a:latin typeface="Cambria Math" panose="02040503050406030204" pitchFamily="18" charset="0"/>
                  <a:ea typeface="Comic Sans MS"/>
                  <a:cs typeface="Comic Sans MS"/>
                  <a:sym typeface="Comic Sans MS"/>
                </a:endParaRPr>
              </a:p>
              <a:p>
                <a:pPr marL="457200" indent="-355600" algn="just">
                  <a:lnSpc>
                    <a:spcPct val="115000"/>
                  </a:lnSpc>
                  <a:buClr>
                    <a:srgbClr val="FEFEFE"/>
                  </a:buClr>
                  <a:buSzPts val="2000"/>
                  <a:buFont typeface="Comic Sans MS"/>
                  <a:buChar char="●"/>
                </a:pPr>
                <a14:m>
                  <m:oMath xmlns:m="http://schemas.openxmlformats.org/officeDocument/2006/math">
                    <m:r>
                      <a:rPr lang="en-US" sz="2000" i="1">
                        <a:solidFill>
                          <a:srgbClr val="FEFEFE"/>
                        </a:solidFill>
                        <a:latin typeface="Cambria Math" panose="02040503050406030204" pitchFamily="18" charset="0"/>
                        <a:ea typeface="Comic Sans MS"/>
                        <a:cs typeface="Comic Sans MS"/>
                        <a:sym typeface="Comic Sans MS"/>
                      </a:rPr>
                      <m:t>𝑝</m:t>
                    </m:r>
                    <m:d>
                      <m:dPr>
                        <m:ctrlPr>
                          <a:rPr lang="en-US" sz="2000" i="1">
                            <a:solidFill>
                              <a:srgbClr val="FEFEFE"/>
                            </a:solidFill>
                            <a:latin typeface="Cambria Math" panose="02040503050406030204" pitchFamily="18" charset="0"/>
                            <a:ea typeface="Comic Sans MS"/>
                            <a:cs typeface="Comic Sans MS"/>
                            <a:sym typeface="Comic Sans MS"/>
                          </a:rPr>
                        </m:ctrlPr>
                      </m:dPr>
                      <m:e>
                        <m:r>
                          <a:rPr lang="en-US" sz="2000" i="1">
                            <a:solidFill>
                              <a:srgbClr val="FEFEFE"/>
                            </a:solidFill>
                            <a:latin typeface="Cambria Math" panose="02040503050406030204" pitchFamily="18" charset="0"/>
                            <a:ea typeface="Comic Sans MS"/>
                            <a:cs typeface="Comic Sans MS"/>
                            <a:sym typeface="Comic Sans MS"/>
                          </a:rPr>
                          <m:t>𝜃</m:t>
                        </m:r>
                      </m:e>
                    </m:d>
                  </m:oMath>
                </a14:m>
                <a:r>
                  <a:rPr lang="en-US" sz="2000" b="0" dirty="0">
                    <a:solidFill>
                      <a:srgbClr val="FEFEFE"/>
                    </a:solidFill>
                    <a:latin typeface="Comic Sans MS" panose="030F0902030302020204" pitchFamily="66" charset="0"/>
                    <a:ea typeface="Comic Sans MS"/>
                    <a:cs typeface="Comic Sans MS"/>
                    <a:sym typeface="Comic Sans MS"/>
                  </a:rPr>
                  <a:t>: the probability of the prior </a:t>
                </a:r>
                <a14:m>
                  <m:oMath xmlns:m="http://schemas.openxmlformats.org/officeDocument/2006/math">
                    <m:r>
                      <a:rPr lang="en-US" sz="2000" i="1">
                        <a:solidFill>
                          <a:srgbClr val="FEFEFE"/>
                        </a:solidFill>
                        <a:latin typeface="Cambria Math" panose="02040503050406030204" pitchFamily="18" charset="0"/>
                        <a:ea typeface="Comic Sans MS"/>
                        <a:cs typeface="Comic Sans MS"/>
                        <a:sym typeface="Comic Sans MS"/>
                      </a:rPr>
                      <m:t>𝜃</m:t>
                    </m:r>
                  </m:oMath>
                </a14:m>
                <a:endParaRPr lang="en-US" sz="2000" dirty="0">
                  <a:solidFill>
                    <a:srgbClr val="FEFEFE"/>
                  </a:solidFill>
                  <a:latin typeface="Comic Sans MS" panose="030F0902030302020204" pitchFamily="66" charset="0"/>
                  <a:ea typeface="Comic Sans MS"/>
                  <a:cs typeface="Comic Sans MS"/>
                  <a:sym typeface="Comic Sans MS"/>
                </a:endParaRPr>
              </a:p>
              <a:p>
                <a:pPr marL="457200" lvl="0" indent="-355600" algn="just">
                  <a:lnSpc>
                    <a:spcPct val="115000"/>
                  </a:lnSpc>
                  <a:spcBef>
                    <a:spcPts val="1000"/>
                  </a:spcBef>
                  <a:buClr>
                    <a:srgbClr val="FEFEFE"/>
                  </a:buClr>
                  <a:buSzPts val="2000"/>
                  <a:buFont typeface="Comic Sans MS"/>
                  <a:buChar char="●"/>
                </a:pPr>
                <a14:m>
                  <m:oMath xmlns:m="http://schemas.openxmlformats.org/officeDocument/2006/math">
                    <m:r>
                      <a:rPr lang="en-US" sz="2000" i="1">
                        <a:solidFill>
                          <a:srgbClr val="FEFEFE"/>
                        </a:solidFill>
                        <a:latin typeface="Cambria Math" panose="02040503050406030204" pitchFamily="18" charset="0"/>
                        <a:ea typeface="Comic Sans MS"/>
                        <a:cs typeface="Comic Sans MS"/>
                        <a:sym typeface="Comic Sans MS"/>
                      </a:rPr>
                      <m:t>𝑝</m:t>
                    </m:r>
                    <m:d>
                      <m:dPr>
                        <m:ctrlPr>
                          <a:rPr lang="en-US" sz="2000" i="1">
                            <a:solidFill>
                              <a:srgbClr val="FEFEFE"/>
                            </a:solidFill>
                            <a:latin typeface="Cambria Math" panose="02040503050406030204" pitchFamily="18" charset="0"/>
                            <a:ea typeface="Comic Sans MS"/>
                            <a:cs typeface="Comic Sans MS"/>
                            <a:sym typeface="Comic Sans MS"/>
                          </a:rPr>
                        </m:ctrlPr>
                      </m:dPr>
                      <m:e>
                        <m:r>
                          <a:rPr lang="en-US" sz="2000" i="1">
                            <a:solidFill>
                              <a:srgbClr val="FEFEFE"/>
                            </a:solidFill>
                            <a:latin typeface="Cambria Math" panose="02040503050406030204" pitchFamily="18" charset="0"/>
                            <a:ea typeface="Comic Sans MS"/>
                            <a:cs typeface="Comic Sans MS"/>
                            <a:sym typeface="Comic Sans MS"/>
                          </a:rPr>
                          <m:t>𝑋</m:t>
                        </m:r>
                      </m:e>
                      <m:e>
                        <m:r>
                          <a:rPr lang="en-US" sz="2000" i="1">
                            <a:solidFill>
                              <a:srgbClr val="FEFEFE"/>
                            </a:solidFill>
                            <a:latin typeface="Cambria Math" panose="02040503050406030204" pitchFamily="18" charset="0"/>
                            <a:ea typeface="Comic Sans MS"/>
                            <a:cs typeface="Comic Sans MS"/>
                            <a:sym typeface="Comic Sans MS"/>
                          </a:rPr>
                          <m:t>𝜃</m:t>
                        </m:r>
                      </m:e>
                    </m:d>
                  </m:oMath>
                </a14:m>
                <a:r>
                  <a:rPr lang="en-US" sz="2000" dirty="0">
                    <a:solidFill>
                      <a:srgbClr val="FEFEFE"/>
                    </a:solidFill>
                    <a:latin typeface="Comic Sans MS" panose="030F0902030302020204" pitchFamily="66" charset="0"/>
                    <a:ea typeface="Comic Sans MS"/>
                    <a:cs typeface="Comic Sans MS"/>
                    <a:sym typeface="Comic Sans MS"/>
                  </a:rPr>
                  <a:t>: likelihood</a:t>
                </a:r>
              </a:p>
              <a:p>
                <a:pPr marL="457200" lvl="0" indent="-355600" algn="just">
                  <a:lnSpc>
                    <a:spcPct val="115000"/>
                  </a:lnSpc>
                  <a:spcBef>
                    <a:spcPts val="1000"/>
                  </a:spcBef>
                  <a:buClr>
                    <a:srgbClr val="FEFEFE"/>
                  </a:buClr>
                  <a:buSzPts val="2000"/>
                  <a:buFont typeface="Comic Sans MS"/>
                  <a:buChar char="●"/>
                </a:pPr>
                <a14:m>
                  <m:oMath xmlns:m="http://schemas.openxmlformats.org/officeDocument/2006/math">
                    <m:r>
                      <a:rPr lang="en-US" sz="2000" b="0" i="1" smtClean="0">
                        <a:solidFill>
                          <a:srgbClr val="FEFEFE"/>
                        </a:solidFill>
                        <a:latin typeface="Cambria Math" panose="02040503050406030204" pitchFamily="18" charset="0"/>
                        <a:ea typeface="Comic Sans MS"/>
                        <a:cs typeface="Comic Sans MS"/>
                        <a:sym typeface="Comic Sans MS"/>
                      </a:rPr>
                      <m:t>𝑝</m:t>
                    </m:r>
                    <m:d>
                      <m:dPr>
                        <m:ctrlPr>
                          <a:rPr lang="en-US" sz="2000" b="0" i="1" smtClean="0">
                            <a:solidFill>
                              <a:srgbClr val="FEFEFE"/>
                            </a:solidFill>
                            <a:latin typeface="Cambria Math" panose="02040503050406030204" pitchFamily="18" charset="0"/>
                            <a:ea typeface="Comic Sans MS"/>
                            <a:cs typeface="Comic Sans MS"/>
                            <a:sym typeface="Comic Sans MS"/>
                          </a:rPr>
                        </m:ctrlPr>
                      </m:dPr>
                      <m:e>
                        <m:r>
                          <a:rPr lang="en-US" sz="2000" b="0" i="1" smtClean="0">
                            <a:solidFill>
                              <a:srgbClr val="FEFEFE"/>
                            </a:solidFill>
                            <a:latin typeface="Cambria Math" panose="02040503050406030204" pitchFamily="18" charset="0"/>
                            <a:ea typeface="Comic Sans MS"/>
                            <a:cs typeface="Comic Sans MS"/>
                            <a:sym typeface="Comic Sans MS"/>
                          </a:rPr>
                          <m:t>𝜃</m:t>
                        </m:r>
                      </m:e>
                      <m:e>
                        <m:r>
                          <a:rPr lang="en-US" sz="2000" b="0" i="1" smtClean="0">
                            <a:solidFill>
                              <a:srgbClr val="FEFEFE"/>
                            </a:solidFill>
                            <a:latin typeface="Cambria Math" panose="02040503050406030204" pitchFamily="18" charset="0"/>
                            <a:ea typeface="Comic Sans MS"/>
                            <a:cs typeface="Comic Sans MS"/>
                            <a:sym typeface="Comic Sans MS"/>
                          </a:rPr>
                          <m:t>𝑋</m:t>
                        </m:r>
                      </m:e>
                    </m:d>
                  </m:oMath>
                </a14:m>
                <a:r>
                  <a:rPr lang="en-US" sz="2000" dirty="0">
                    <a:solidFill>
                      <a:srgbClr val="FEFEFE"/>
                    </a:solidFill>
                    <a:latin typeface="Comic Sans MS" panose="030F0902030302020204" pitchFamily="66" charset="0"/>
                    <a:ea typeface="Comic Sans MS"/>
                    <a:cs typeface="Comic Sans MS"/>
                    <a:sym typeface="Comic Sans MS"/>
                  </a:rPr>
                  <a:t>: posterior probability</a:t>
                </a:r>
                <a:r>
                  <a:rPr lang="en-US" sz="2000" dirty="0">
                    <a:solidFill>
                      <a:srgbClr val="FEFEFE"/>
                    </a:solidFill>
                    <a:ea typeface="Comic Sans MS"/>
                    <a:cs typeface="Comic Sans MS"/>
                    <a:sym typeface="Comic Sans MS"/>
                  </a:rPr>
                  <a:t> </a:t>
                </a:r>
              </a:p>
              <a:p>
                <a:pPr marL="457200" indent="-355600" algn="just">
                  <a:lnSpc>
                    <a:spcPct val="115000"/>
                  </a:lnSpc>
                  <a:spcBef>
                    <a:spcPts val="1000"/>
                  </a:spcBef>
                  <a:buClr>
                    <a:srgbClr val="FEFEFE"/>
                  </a:buClr>
                  <a:buSzPts val="2000"/>
                  <a:buFont typeface="Comic Sans MS"/>
                  <a:buChar char="●"/>
                </a:pPr>
                <a14:m>
                  <m:oMath xmlns:m="http://schemas.openxmlformats.org/officeDocument/2006/math">
                    <m:r>
                      <a:rPr lang="en-US" sz="2000" b="0" i="1" smtClean="0">
                        <a:solidFill>
                          <a:srgbClr val="FEFEFE"/>
                        </a:solidFill>
                        <a:latin typeface="Cambria Math" panose="02040503050406030204" pitchFamily="18" charset="0"/>
                        <a:ea typeface="Comic Sans MS"/>
                        <a:cs typeface="Comic Sans MS"/>
                        <a:sym typeface="Comic Sans MS"/>
                      </a:rPr>
                      <m:t>𝑝</m:t>
                    </m:r>
                    <m:r>
                      <a:rPr lang="en-US" sz="2000" b="0" i="1" smtClean="0">
                        <a:solidFill>
                          <a:srgbClr val="FEFEFE"/>
                        </a:solidFill>
                        <a:latin typeface="Cambria Math" panose="02040503050406030204" pitchFamily="18" charset="0"/>
                        <a:ea typeface="Comic Sans MS"/>
                        <a:cs typeface="Comic Sans MS"/>
                        <a:sym typeface="Comic Sans MS"/>
                      </a:rPr>
                      <m:t>(</m:t>
                    </m:r>
                    <m:r>
                      <a:rPr lang="en-US" sz="2000" b="0" i="1" smtClean="0">
                        <a:solidFill>
                          <a:srgbClr val="FEFEFE"/>
                        </a:solidFill>
                        <a:latin typeface="Cambria Math" panose="02040503050406030204" pitchFamily="18" charset="0"/>
                        <a:ea typeface="Comic Sans MS"/>
                        <a:cs typeface="Comic Sans MS"/>
                        <a:sym typeface="Comic Sans MS"/>
                      </a:rPr>
                      <m:t>𝑋</m:t>
                    </m:r>
                    <m:r>
                      <a:rPr lang="en-US" sz="2000" b="0" i="1" smtClean="0">
                        <a:solidFill>
                          <a:srgbClr val="FEFEFE"/>
                        </a:solidFill>
                        <a:latin typeface="Cambria Math" panose="02040503050406030204" pitchFamily="18" charset="0"/>
                        <a:ea typeface="Comic Sans MS"/>
                        <a:cs typeface="Comic Sans MS"/>
                        <a:sym typeface="Comic Sans MS"/>
                      </a:rPr>
                      <m:t>)</m:t>
                    </m:r>
                  </m:oMath>
                </a14:m>
                <a:r>
                  <a:rPr lang="en-US" sz="2000" dirty="0">
                    <a:solidFill>
                      <a:srgbClr val="FEFEFE"/>
                    </a:solidFill>
                    <a:ea typeface="Comic Sans MS"/>
                    <a:cs typeface="Comic Sans MS"/>
                    <a:sym typeface="Comic Sans MS"/>
                  </a:rPr>
                  <a:t>: </a:t>
                </a:r>
                <a14:m>
                  <m:oMath xmlns:m="http://schemas.openxmlformats.org/officeDocument/2006/math">
                    <m:r>
                      <m:rPr>
                        <m:nor/>
                      </m:rPr>
                      <a:rPr lang="en-US" sz="2000" dirty="0">
                        <a:solidFill>
                          <a:srgbClr val="FEFEFE"/>
                        </a:solidFill>
                        <a:latin typeface="Comic Sans MS" panose="030F0902030302020204" pitchFamily="66" charset="0"/>
                        <a:ea typeface="Comic Sans MS"/>
                        <a:cs typeface="Comic Sans MS"/>
                        <a:sym typeface="Comic Sans MS"/>
                      </a:rPr>
                      <m:t>can</m:t>
                    </m:r>
                    <m:r>
                      <m:rPr>
                        <m:nor/>
                      </m:rPr>
                      <a:rPr lang="en-US" sz="2000" dirty="0">
                        <a:solidFill>
                          <a:srgbClr val="FEFEFE"/>
                        </a:solidFill>
                        <a:latin typeface="Comic Sans MS" panose="030F0902030302020204" pitchFamily="66" charset="0"/>
                        <a:ea typeface="Comic Sans MS"/>
                        <a:cs typeface="Comic Sans MS"/>
                        <a:sym typeface="Comic Sans MS"/>
                      </a:rPr>
                      <m:t> </m:t>
                    </m:r>
                    <m:r>
                      <m:rPr>
                        <m:nor/>
                      </m:rPr>
                      <a:rPr lang="en-US" sz="2000" dirty="0">
                        <a:solidFill>
                          <a:srgbClr val="FEFEFE"/>
                        </a:solidFill>
                        <a:latin typeface="Comic Sans MS" panose="030F0902030302020204" pitchFamily="66" charset="0"/>
                        <a:ea typeface="Comic Sans MS"/>
                        <a:cs typeface="Comic Sans MS"/>
                        <a:sym typeface="Comic Sans MS"/>
                      </a:rPr>
                      <m:t>be</m:t>
                    </m:r>
                    <m:r>
                      <m:rPr>
                        <m:nor/>
                      </m:rPr>
                      <a:rPr lang="en-US" sz="2000" dirty="0">
                        <a:solidFill>
                          <a:srgbClr val="FEFEFE"/>
                        </a:solidFill>
                        <a:latin typeface="Comic Sans MS" panose="030F0902030302020204" pitchFamily="66" charset="0"/>
                        <a:ea typeface="Comic Sans MS"/>
                        <a:cs typeface="Comic Sans MS"/>
                        <a:sym typeface="Comic Sans MS"/>
                      </a:rPr>
                      <m:t> </m:t>
                    </m:r>
                    <m:r>
                      <m:rPr>
                        <m:nor/>
                      </m:rPr>
                      <a:rPr lang="en-US" sz="2000" dirty="0">
                        <a:solidFill>
                          <a:srgbClr val="FEFEFE"/>
                        </a:solidFill>
                        <a:latin typeface="Comic Sans MS" panose="030F0902030302020204" pitchFamily="66" charset="0"/>
                        <a:ea typeface="Comic Sans MS"/>
                        <a:cs typeface="Comic Sans MS"/>
                        <a:sym typeface="Comic Sans MS"/>
                      </a:rPr>
                      <m:t>understand</m:t>
                    </m:r>
                    <m:r>
                      <m:rPr>
                        <m:nor/>
                      </m:rPr>
                      <a:rPr lang="en-US" sz="2000" dirty="0">
                        <a:solidFill>
                          <a:srgbClr val="FEFEFE"/>
                        </a:solidFill>
                        <a:latin typeface="Comic Sans MS" panose="030F0902030302020204" pitchFamily="66" charset="0"/>
                        <a:ea typeface="Comic Sans MS"/>
                        <a:cs typeface="Comic Sans MS"/>
                        <a:sym typeface="Comic Sans MS"/>
                      </a:rPr>
                      <m:t> </m:t>
                    </m:r>
                    <m:r>
                      <m:rPr>
                        <m:nor/>
                      </m:rPr>
                      <a:rPr lang="en-US" sz="2000" dirty="0">
                        <a:solidFill>
                          <a:srgbClr val="FEFEFE"/>
                        </a:solidFill>
                        <a:latin typeface="Comic Sans MS" panose="030F0902030302020204" pitchFamily="66" charset="0"/>
                        <a:ea typeface="Comic Sans MS"/>
                        <a:cs typeface="Comic Sans MS"/>
                        <a:sym typeface="Comic Sans MS"/>
                      </a:rPr>
                      <m:t>as</m:t>
                    </m:r>
                    <m:r>
                      <m:rPr>
                        <m:nor/>
                      </m:rPr>
                      <a:rPr lang="en-US" sz="2000" dirty="0">
                        <a:solidFill>
                          <a:srgbClr val="FEFEFE"/>
                        </a:solidFill>
                        <a:latin typeface="Comic Sans MS" panose="030F0902030302020204" pitchFamily="66" charset="0"/>
                        <a:ea typeface="Comic Sans MS"/>
                        <a:cs typeface="Comic Sans MS"/>
                        <a:sym typeface="Comic Sans MS"/>
                      </a:rPr>
                      <m:t> </m:t>
                    </m:r>
                    <m:r>
                      <m:rPr>
                        <m:nor/>
                      </m:rPr>
                      <a:rPr lang="en-US" sz="2000" dirty="0">
                        <a:solidFill>
                          <a:srgbClr val="FEFEFE"/>
                        </a:solidFill>
                        <a:latin typeface="Comic Sans MS" panose="030F0902030302020204" pitchFamily="66" charset="0"/>
                        <a:ea typeface="Comic Sans MS"/>
                        <a:cs typeface="Comic Sans MS"/>
                        <a:sym typeface="Comic Sans MS"/>
                      </a:rPr>
                      <m:t>the</m:t>
                    </m:r>
                    <m:r>
                      <m:rPr>
                        <m:nor/>
                      </m:rPr>
                      <a:rPr lang="en-US" sz="2000" dirty="0">
                        <a:solidFill>
                          <a:srgbClr val="FEFEFE"/>
                        </a:solidFill>
                        <a:latin typeface="Comic Sans MS" panose="030F0902030302020204" pitchFamily="66" charset="0"/>
                        <a:ea typeface="Comic Sans MS"/>
                        <a:cs typeface="Comic Sans MS"/>
                        <a:sym typeface="Comic Sans MS"/>
                      </a:rPr>
                      <m:t> </m:t>
                    </m:r>
                    <m:r>
                      <m:rPr>
                        <m:nor/>
                      </m:rPr>
                      <a:rPr lang="en-US" sz="2000" dirty="0">
                        <a:solidFill>
                          <a:srgbClr val="FEFEFE"/>
                        </a:solidFill>
                        <a:latin typeface="Comic Sans MS" panose="030F0902030302020204" pitchFamily="66" charset="0"/>
                        <a:ea typeface="Comic Sans MS"/>
                        <a:cs typeface="Comic Sans MS"/>
                        <a:sym typeface="Comic Sans MS"/>
                      </a:rPr>
                      <m:t>probability</m:t>
                    </m:r>
                    <m:r>
                      <m:rPr>
                        <m:nor/>
                      </m:rPr>
                      <a:rPr lang="en-US" sz="2000" dirty="0">
                        <a:solidFill>
                          <a:srgbClr val="FEFEFE"/>
                        </a:solidFill>
                        <a:latin typeface="Comic Sans MS" panose="030F0902030302020204" pitchFamily="66" charset="0"/>
                        <a:ea typeface="Comic Sans MS"/>
                        <a:cs typeface="Comic Sans MS"/>
                        <a:sym typeface="Comic Sans MS"/>
                      </a:rPr>
                      <m:t> </m:t>
                    </m:r>
                    <m:r>
                      <m:rPr>
                        <m:nor/>
                      </m:rPr>
                      <a:rPr lang="en-US" sz="2000" dirty="0">
                        <a:solidFill>
                          <a:srgbClr val="FEFEFE"/>
                        </a:solidFill>
                        <a:latin typeface="Comic Sans MS" panose="030F0902030302020204" pitchFamily="66" charset="0"/>
                        <a:ea typeface="Comic Sans MS"/>
                        <a:cs typeface="Comic Sans MS"/>
                        <a:sym typeface="Comic Sans MS"/>
                      </a:rPr>
                      <m:t>of</m:t>
                    </m:r>
                    <m:r>
                      <m:rPr>
                        <m:nor/>
                      </m:rPr>
                      <a:rPr lang="en-US" sz="2000" dirty="0">
                        <a:solidFill>
                          <a:srgbClr val="FEFEFE"/>
                        </a:solidFill>
                        <a:latin typeface="Comic Sans MS" panose="030F0902030302020204" pitchFamily="66" charset="0"/>
                        <a:ea typeface="Comic Sans MS"/>
                        <a:cs typeface="Comic Sans MS"/>
                        <a:sym typeface="Comic Sans MS"/>
                      </a:rPr>
                      <m:t> </m:t>
                    </m:r>
                    <m:r>
                      <m:rPr>
                        <m:nor/>
                      </m:rPr>
                      <a:rPr lang="en-US" sz="2000" dirty="0">
                        <a:solidFill>
                          <a:srgbClr val="FEFEFE"/>
                        </a:solidFill>
                        <a:latin typeface="Comic Sans MS" panose="030F0902030302020204" pitchFamily="66" charset="0"/>
                        <a:ea typeface="Comic Sans MS"/>
                        <a:cs typeface="Comic Sans MS"/>
                        <a:sym typeface="Comic Sans MS"/>
                      </a:rPr>
                      <m:t>the</m:t>
                    </m:r>
                    <m:r>
                      <m:rPr>
                        <m:nor/>
                      </m:rPr>
                      <a:rPr lang="en-US" sz="2000" dirty="0">
                        <a:solidFill>
                          <a:srgbClr val="FEFEFE"/>
                        </a:solidFill>
                        <a:latin typeface="Comic Sans MS" panose="030F0902030302020204" pitchFamily="66" charset="0"/>
                        <a:ea typeface="Comic Sans MS"/>
                        <a:cs typeface="Comic Sans MS"/>
                        <a:sym typeface="Comic Sans MS"/>
                      </a:rPr>
                      <m:t> </m:t>
                    </m:r>
                    <m:r>
                      <m:rPr>
                        <m:nor/>
                      </m:rPr>
                      <a:rPr lang="en-US" sz="2000" dirty="0">
                        <a:solidFill>
                          <a:srgbClr val="FEFEFE"/>
                        </a:solidFill>
                        <a:latin typeface="Comic Sans MS" panose="030F0902030302020204" pitchFamily="66" charset="0"/>
                        <a:ea typeface="Comic Sans MS"/>
                        <a:cs typeface="Comic Sans MS"/>
                        <a:sym typeface="Comic Sans MS"/>
                      </a:rPr>
                      <m:t>measurement</m:t>
                    </m:r>
                    <m:r>
                      <m:rPr>
                        <m:nor/>
                      </m:rPr>
                      <a:rPr lang="en-US" sz="2000" dirty="0">
                        <a:solidFill>
                          <a:srgbClr val="FEFEFE"/>
                        </a:solidFill>
                        <a:latin typeface="Comic Sans MS" panose="030F0902030302020204" pitchFamily="66" charset="0"/>
                        <a:ea typeface="Comic Sans MS"/>
                        <a:cs typeface="Comic Sans MS"/>
                        <a:sym typeface="Comic Sans MS"/>
                      </a:rPr>
                      <m:t>, </m:t>
                    </m:r>
                    <m:r>
                      <m:rPr>
                        <m:nor/>
                      </m:rPr>
                      <a:rPr lang="en-US" sz="2000" dirty="0">
                        <a:solidFill>
                          <a:srgbClr val="FEFEFE"/>
                        </a:solidFill>
                        <a:latin typeface="Comic Sans MS" panose="030F0902030302020204" pitchFamily="66" charset="0"/>
                        <a:ea typeface="Comic Sans MS"/>
                        <a:cs typeface="Comic Sans MS"/>
                        <a:sym typeface="Comic Sans MS"/>
                      </a:rPr>
                      <m:t>but</m:t>
                    </m:r>
                    <m:r>
                      <m:rPr>
                        <m:nor/>
                      </m:rPr>
                      <a:rPr lang="en-US" sz="2000" dirty="0">
                        <a:solidFill>
                          <a:srgbClr val="FEFEFE"/>
                        </a:solidFill>
                        <a:latin typeface="Comic Sans MS" panose="030F0902030302020204" pitchFamily="66" charset="0"/>
                        <a:ea typeface="Comic Sans MS"/>
                        <a:cs typeface="Comic Sans MS"/>
                        <a:sym typeface="Comic Sans MS"/>
                      </a:rPr>
                      <m:t> </m:t>
                    </m:r>
                    <m:r>
                      <m:rPr>
                        <m:nor/>
                      </m:rPr>
                      <a:rPr lang="en-US" sz="2000" dirty="0">
                        <a:solidFill>
                          <a:srgbClr val="FEFEFE"/>
                        </a:solidFill>
                        <a:latin typeface="Comic Sans MS" panose="030F0902030302020204" pitchFamily="66" charset="0"/>
                        <a:ea typeface="Comic Sans MS"/>
                        <a:cs typeface="Comic Sans MS"/>
                        <a:sym typeface="Comic Sans MS"/>
                      </a:rPr>
                      <m:t>serve</m:t>
                    </m:r>
                    <m:r>
                      <m:rPr>
                        <m:nor/>
                      </m:rPr>
                      <a:rPr lang="en-US" sz="2000" dirty="0">
                        <a:solidFill>
                          <a:srgbClr val="FEFEFE"/>
                        </a:solidFill>
                        <a:latin typeface="Comic Sans MS" panose="030F0902030302020204" pitchFamily="66" charset="0"/>
                        <a:ea typeface="Comic Sans MS"/>
                        <a:cs typeface="Comic Sans MS"/>
                        <a:sym typeface="Comic Sans MS"/>
                      </a:rPr>
                      <m:t> </m:t>
                    </m:r>
                    <m:r>
                      <m:rPr>
                        <m:nor/>
                      </m:rPr>
                      <a:rPr lang="en-US" sz="2000" dirty="0">
                        <a:solidFill>
                          <a:srgbClr val="FEFEFE"/>
                        </a:solidFill>
                        <a:latin typeface="Comic Sans MS" panose="030F0902030302020204" pitchFamily="66" charset="0"/>
                        <a:ea typeface="Comic Sans MS"/>
                        <a:cs typeface="Comic Sans MS"/>
                        <a:sym typeface="Comic Sans MS"/>
                      </a:rPr>
                      <m:t>more</m:t>
                    </m:r>
                    <m:r>
                      <m:rPr>
                        <m:nor/>
                      </m:rPr>
                      <a:rPr lang="en-US" sz="2000" dirty="0">
                        <a:solidFill>
                          <a:srgbClr val="FEFEFE"/>
                        </a:solidFill>
                        <a:latin typeface="Comic Sans MS" panose="030F0902030302020204" pitchFamily="66" charset="0"/>
                        <a:ea typeface="Comic Sans MS"/>
                        <a:cs typeface="Comic Sans MS"/>
                        <a:sym typeface="Comic Sans MS"/>
                      </a:rPr>
                      <m:t> </m:t>
                    </m:r>
                    <m:r>
                      <m:rPr>
                        <m:nor/>
                      </m:rPr>
                      <a:rPr lang="en-US" sz="2000" dirty="0">
                        <a:solidFill>
                          <a:srgbClr val="FEFEFE"/>
                        </a:solidFill>
                        <a:latin typeface="Comic Sans MS" panose="030F0902030302020204" pitchFamily="66" charset="0"/>
                        <a:ea typeface="Comic Sans MS"/>
                        <a:cs typeface="Comic Sans MS"/>
                        <a:sym typeface="Comic Sans MS"/>
                      </a:rPr>
                      <m:t>as</m:t>
                    </m:r>
                    <m:r>
                      <m:rPr>
                        <m:nor/>
                      </m:rPr>
                      <a:rPr lang="en-US" sz="2000" dirty="0">
                        <a:solidFill>
                          <a:srgbClr val="FEFEFE"/>
                        </a:solidFill>
                        <a:latin typeface="Comic Sans MS" panose="030F0902030302020204" pitchFamily="66" charset="0"/>
                        <a:ea typeface="Comic Sans MS"/>
                        <a:cs typeface="Comic Sans MS"/>
                        <a:sym typeface="Comic Sans MS"/>
                      </a:rPr>
                      <m:t> </m:t>
                    </m:r>
                    <m:r>
                      <m:rPr>
                        <m:nor/>
                      </m:rPr>
                      <a:rPr lang="en-US" sz="2000" dirty="0">
                        <a:solidFill>
                          <a:srgbClr val="FEFEFE"/>
                        </a:solidFill>
                        <a:latin typeface="Comic Sans MS" panose="030F0902030302020204" pitchFamily="66" charset="0"/>
                        <a:ea typeface="Comic Sans MS"/>
                        <a:cs typeface="Comic Sans MS"/>
                        <a:sym typeface="Comic Sans MS"/>
                      </a:rPr>
                      <m:t>a</m:t>
                    </m:r>
                    <m:r>
                      <m:rPr>
                        <m:nor/>
                      </m:rPr>
                      <a:rPr lang="en-US" sz="2000" dirty="0">
                        <a:solidFill>
                          <a:srgbClr val="FEFEFE"/>
                        </a:solidFill>
                        <a:latin typeface="Comic Sans MS" panose="030F0902030302020204" pitchFamily="66" charset="0"/>
                        <a:ea typeface="Comic Sans MS"/>
                        <a:cs typeface="Comic Sans MS"/>
                        <a:sym typeface="Comic Sans MS"/>
                      </a:rPr>
                      <m:t> </m:t>
                    </m:r>
                    <m:r>
                      <m:rPr>
                        <m:nor/>
                      </m:rPr>
                      <a:rPr lang="en-US" sz="2000" dirty="0">
                        <a:solidFill>
                          <a:srgbClr val="FEFEFE"/>
                        </a:solidFill>
                        <a:latin typeface="Comic Sans MS" panose="030F0902030302020204" pitchFamily="66" charset="0"/>
                        <a:ea typeface="Comic Sans MS"/>
                        <a:cs typeface="Comic Sans MS"/>
                        <a:sym typeface="Comic Sans MS"/>
                      </a:rPr>
                      <m:t>normalizing</m:t>
                    </m:r>
                    <m:r>
                      <m:rPr>
                        <m:nor/>
                      </m:rPr>
                      <a:rPr lang="en-US" sz="2000" dirty="0">
                        <a:solidFill>
                          <a:srgbClr val="FEFEFE"/>
                        </a:solidFill>
                        <a:latin typeface="Comic Sans MS" panose="030F0902030302020204" pitchFamily="66" charset="0"/>
                        <a:ea typeface="Comic Sans MS"/>
                        <a:cs typeface="Comic Sans MS"/>
                        <a:sym typeface="Comic Sans MS"/>
                      </a:rPr>
                      <m:t> </m:t>
                    </m:r>
                    <m:r>
                      <m:rPr>
                        <m:nor/>
                      </m:rPr>
                      <a:rPr lang="en-US" sz="2000" dirty="0">
                        <a:solidFill>
                          <a:srgbClr val="FEFEFE"/>
                        </a:solidFill>
                        <a:latin typeface="Comic Sans MS" panose="030F0902030302020204" pitchFamily="66" charset="0"/>
                        <a:ea typeface="Comic Sans MS"/>
                        <a:cs typeface="Comic Sans MS"/>
                        <a:sym typeface="Comic Sans MS"/>
                      </a:rPr>
                      <m:t>factor</m:t>
                    </m:r>
                  </m:oMath>
                </a14:m>
                <a:r>
                  <a:rPr lang="en-US" sz="2000" dirty="0">
                    <a:solidFill>
                      <a:srgbClr val="FEFEFE"/>
                    </a:solidFill>
                    <a:latin typeface="Comic Sans MS" panose="030F0902030302020204" pitchFamily="66" charset="0"/>
                    <a:ea typeface="Comic Sans MS"/>
                    <a:cs typeface="Comic Sans MS"/>
                    <a:sym typeface="Comic Sans MS"/>
                  </a:rPr>
                  <a:t> </a:t>
                </a:r>
                <a14:m>
                  <m:oMath xmlns:m="http://schemas.openxmlformats.org/officeDocument/2006/math">
                    <m:nary>
                      <m:naryPr>
                        <m:limLoc m:val="undOvr"/>
                        <m:subHide m:val="on"/>
                        <m:supHide m:val="on"/>
                        <m:ctrlPr>
                          <a:rPr lang="en-US" sz="2000" i="1">
                            <a:solidFill>
                              <a:srgbClr val="FEFEFE"/>
                            </a:solidFill>
                            <a:latin typeface="Cambria Math" panose="02040503050406030204" pitchFamily="18" charset="0"/>
                            <a:sym typeface="Comic Sans MS"/>
                          </a:rPr>
                        </m:ctrlPr>
                      </m:naryPr>
                      <m:sub/>
                      <m:sup/>
                      <m:e>
                        <m:r>
                          <m:rPr>
                            <m:sty m:val="p"/>
                          </m:rPr>
                          <a:rPr lang="en-US" sz="2000">
                            <a:solidFill>
                              <a:srgbClr val="FEFEFE"/>
                            </a:solidFill>
                            <a:latin typeface="Cambria Math" panose="02040503050406030204" pitchFamily="18" charset="0"/>
                            <a:sym typeface="Comic Sans MS"/>
                          </a:rPr>
                          <m:t>d</m:t>
                        </m:r>
                        <m:r>
                          <a:rPr lang="en-US" sz="2000" i="1">
                            <a:solidFill>
                              <a:srgbClr val="FEFEFE"/>
                            </a:solidFill>
                            <a:latin typeface="Cambria Math" panose="02040503050406030204" pitchFamily="18" charset="0"/>
                            <a:sym typeface="Comic Sans MS"/>
                          </a:rPr>
                          <m:t>𝜃</m:t>
                        </m:r>
                      </m:e>
                    </m:nary>
                    <m:r>
                      <a:rPr lang="en-US" sz="2000" i="1">
                        <a:solidFill>
                          <a:srgbClr val="FEFEFE"/>
                        </a:solidFill>
                        <a:latin typeface="Cambria Math" panose="02040503050406030204" pitchFamily="18" charset="0"/>
                        <a:sym typeface="Comic Sans MS"/>
                      </a:rPr>
                      <m:t>𝑝</m:t>
                    </m:r>
                    <m:d>
                      <m:dPr>
                        <m:ctrlPr>
                          <a:rPr lang="en-US" sz="2000" i="1">
                            <a:solidFill>
                              <a:srgbClr val="FEFEFE"/>
                            </a:solidFill>
                            <a:latin typeface="Cambria Math" panose="02040503050406030204" pitchFamily="18" charset="0"/>
                            <a:sym typeface="Comic Sans MS"/>
                          </a:rPr>
                        </m:ctrlPr>
                      </m:dPr>
                      <m:e>
                        <m:r>
                          <a:rPr lang="en-US" sz="2000" i="1">
                            <a:solidFill>
                              <a:srgbClr val="FEFEFE"/>
                            </a:solidFill>
                            <a:latin typeface="Cambria Math" panose="02040503050406030204" pitchFamily="18" charset="0"/>
                            <a:sym typeface="Comic Sans MS"/>
                          </a:rPr>
                          <m:t>𝜃</m:t>
                        </m:r>
                      </m:e>
                      <m:e>
                        <m:r>
                          <a:rPr lang="en-US" sz="2000" i="1">
                            <a:solidFill>
                              <a:srgbClr val="FEFEFE"/>
                            </a:solidFill>
                            <a:latin typeface="Cambria Math" panose="02040503050406030204" pitchFamily="18" charset="0"/>
                            <a:sym typeface="Comic Sans MS"/>
                          </a:rPr>
                          <m:t>𝑋</m:t>
                        </m:r>
                      </m:e>
                    </m:d>
                    <m:r>
                      <a:rPr lang="en-US" sz="2000" i="1">
                        <a:solidFill>
                          <a:srgbClr val="FEFEFE"/>
                        </a:solidFill>
                        <a:latin typeface="Cambria Math" panose="02040503050406030204" pitchFamily="18" charset="0"/>
                        <a:sym typeface="Comic Sans MS"/>
                      </a:rPr>
                      <m:t>=1</m:t>
                    </m:r>
                  </m:oMath>
                </a14:m>
                <a:r>
                  <a:rPr lang="en-US" sz="2000" dirty="0">
                    <a:solidFill>
                      <a:srgbClr val="FEFEFE"/>
                    </a:solidFill>
                    <a:latin typeface="Comic Sans MS" panose="030F0902030302020204" pitchFamily="66" charset="0"/>
                    <a:sym typeface="Comic Sans MS"/>
                  </a:rPr>
                  <a:t>; </a:t>
                </a:r>
                <a14:m>
                  <m:oMath xmlns:m="http://schemas.openxmlformats.org/officeDocument/2006/math">
                    <m:r>
                      <a:rPr lang="en-US" sz="2000" i="1">
                        <a:solidFill>
                          <a:srgbClr val="FEFEFE"/>
                        </a:solidFill>
                        <a:latin typeface="Cambria Math" panose="02040503050406030204" pitchFamily="18" charset="0"/>
                        <a:ea typeface="Comic Sans MS"/>
                        <a:cs typeface="Comic Sans MS"/>
                        <a:sym typeface="Comic Sans MS"/>
                      </a:rPr>
                      <m:t>𝑝</m:t>
                    </m:r>
                    <m:d>
                      <m:dPr>
                        <m:ctrlPr>
                          <a:rPr lang="en-US" sz="2000" i="1">
                            <a:solidFill>
                              <a:srgbClr val="FEFEFE"/>
                            </a:solidFill>
                            <a:latin typeface="Cambria Math" panose="02040503050406030204" pitchFamily="18" charset="0"/>
                            <a:ea typeface="Comic Sans MS"/>
                            <a:cs typeface="Comic Sans MS"/>
                            <a:sym typeface="Comic Sans MS"/>
                          </a:rPr>
                        </m:ctrlPr>
                      </m:dPr>
                      <m:e>
                        <m:r>
                          <a:rPr lang="en-US" sz="2000" i="1">
                            <a:solidFill>
                              <a:srgbClr val="FEFEFE"/>
                            </a:solidFill>
                            <a:latin typeface="Cambria Math" panose="02040503050406030204" pitchFamily="18" charset="0"/>
                            <a:ea typeface="Comic Sans MS"/>
                            <a:cs typeface="Comic Sans MS"/>
                            <a:sym typeface="Comic Sans MS"/>
                          </a:rPr>
                          <m:t>𝑋</m:t>
                        </m:r>
                      </m:e>
                    </m:d>
                    <m:r>
                      <a:rPr lang="en-US" sz="2000" i="1">
                        <a:solidFill>
                          <a:srgbClr val="FEFEFE"/>
                        </a:solidFill>
                        <a:latin typeface="Cambria Math" panose="02040503050406030204" pitchFamily="18" charset="0"/>
                        <a:ea typeface="Comic Sans MS"/>
                        <a:cs typeface="Comic Sans MS"/>
                        <a:sym typeface="Comic Sans MS"/>
                      </a:rPr>
                      <m:t>=</m:t>
                    </m:r>
                    <m:nary>
                      <m:naryPr>
                        <m:limLoc m:val="undOvr"/>
                        <m:subHide m:val="on"/>
                        <m:supHide m:val="on"/>
                        <m:ctrlPr>
                          <a:rPr lang="en-US" sz="2000" i="1">
                            <a:solidFill>
                              <a:srgbClr val="FEFEFE"/>
                            </a:solidFill>
                            <a:latin typeface="Cambria Math" panose="02040503050406030204" pitchFamily="18" charset="0"/>
                            <a:sym typeface="Comic Sans MS"/>
                          </a:rPr>
                        </m:ctrlPr>
                      </m:naryPr>
                      <m:sub/>
                      <m:sup/>
                      <m:e>
                        <m:r>
                          <m:rPr>
                            <m:sty m:val="p"/>
                          </m:rPr>
                          <a:rPr lang="en-US" sz="2000">
                            <a:solidFill>
                              <a:srgbClr val="FEFEFE"/>
                            </a:solidFill>
                            <a:latin typeface="Cambria Math" panose="02040503050406030204" pitchFamily="18" charset="0"/>
                            <a:sym typeface="Comic Sans MS"/>
                          </a:rPr>
                          <m:t>d</m:t>
                        </m:r>
                        <m:r>
                          <a:rPr lang="en-US" sz="2000" i="1">
                            <a:solidFill>
                              <a:srgbClr val="FEFEFE"/>
                            </a:solidFill>
                            <a:latin typeface="Cambria Math" panose="02040503050406030204" pitchFamily="18" charset="0"/>
                            <a:sym typeface="Comic Sans MS"/>
                          </a:rPr>
                          <m:t>𝜃</m:t>
                        </m:r>
                      </m:e>
                    </m:nary>
                    <m:r>
                      <a:rPr lang="en-US" sz="2000" i="1">
                        <a:solidFill>
                          <a:srgbClr val="FEFEFE"/>
                        </a:solidFill>
                        <a:latin typeface="Cambria Math" panose="02040503050406030204" pitchFamily="18" charset="0"/>
                        <a:sym typeface="Comic Sans MS"/>
                      </a:rPr>
                      <m:t>𝑝</m:t>
                    </m:r>
                    <m:d>
                      <m:dPr>
                        <m:ctrlPr>
                          <a:rPr lang="en-US" sz="2000" i="1">
                            <a:solidFill>
                              <a:srgbClr val="FEFEFE"/>
                            </a:solidFill>
                            <a:latin typeface="Cambria Math" panose="02040503050406030204" pitchFamily="18" charset="0"/>
                            <a:sym typeface="Comic Sans MS"/>
                          </a:rPr>
                        </m:ctrlPr>
                      </m:dPr>
                      <m:e>
                        <m:r>
                          <a:rPr lang="en-US" sz="2000" i="1">
                            <a:solidFill>
                              <a:srgbClr val="FEFEFE"/>
                            </a:solidFill>
                            <a:latin typeface="Cambria Math" panose="02040503050406030204" pitchFamily="18" charset="0"/>
                            <a:sym typeface="Comic Sans MS"/>
                          </a:rPr>
                          <m:t>𝑋</m:t>
                        </m:r>
                      </m:e>
                      <m:e>
                        <m:r>
                          <a:rPr lang="en-US" sz="2000" i="1">
                            <a:solidFill>
                              <a:srgbClr val="FEFEFE"/>
                            </a:solidFill>
                            <a:latin typeface="Cambria Math" panose="02040503050406030204" pitchFamily="18" charset="0"/>
                            <a:sym typeface="Comic Sans MS"/>
                          </a:rPr>
                          <m:t>𝜃</m:t>
                        </m:r>
                      </m:e>
                    </m:d>
                    <m:r>
                      <a:rPr lang="en-US" sz="2000" i="1">
                        <a:solidFill>
                          <a:srgbClr val="FEFEFE"/>
                        </a:solidFill>
                        <a:latin typeface="Cambria Math" panose="02040503050406030204" pitchFamily="18" charset="0"/>
                        <a:sym typeface="Comic Sans MS"/>
                      </a:rPr>
                      <m:t>𝑝</m:t>
                    </m:r>
                    <m:d>
                      <m:dPr>
                        <m:ctrlPr>
                          <a:rPr lang="en-US" sz="2000" i="1">
                            <a:solidFill>
                              <a:srgbClr val="FEFEFE"/>
                            </a:solidFill>
                            <a:latin typeface="Cambria Math" panose="02040503050406030204" pitchFamily="18" charset="0"/>
                            <a:sym typeface="Comic Sans MS"/>
                          </a:rPr>
                        </m:ctrlPr>
                      </m:dPr>
                      <m:e>
                        <m:r>
                          <a:rPr lang="en-US" sz="2000" i="1">
                            <a:solidFill>
                              <a:srgbClr val="FEFEFE"/>
                            </a:solidFill>
                            <a:latin typeface="Cambria Math" panose="02040503050406030204" pitchFamily="18" charset="0"/>
                            <a:sym typeface="Comic Sans MS"/>
                          </a:rPr>
                          <m:t>𝜃</m:t>
                        </m:r>
                      </m:e>
                    </m:d>
                  </m:oMath>
                </a14:m>
                <a:endParaRPr lang="en-US" sz="2000" dirty="0">
                  <a:solidFill>
                    <a:srgbClr val="FEFEFE"/>
                  </a:solidFill>
                  <a:latin typeface="Comic Sans MS" panose="030F0902030302020204" pitchFamily="66" charset="0"/>
                  <a:sym typeface="Comic Sans MS"/>
                </a:endParaRPr>
              </a:p>
            </p:txBody>
          </p:sp>
        </mc:Choice>
        <mc:Fallback xmlns="">
          <p:sp>
            <p:nvSpPr>
              <p:cNvPr id="4" name="Google Shape;98;g2ebeec5a5ef_1_5">
                <a:extLst>
                  <a:ext uri="{FF2B5EF4-FFF2-40B4-BE49-F238E27FC236}">
                    <a16:creationId xmlns:a16="http://schemas.microsoft.com/office/drawing/2014/main" id="{FD9B0320-DE7A-D703-CF7C-382810E302F5}"/>
                  </a:ext>
                </a:extLst>
              </p:cNvPr>
              <p:cNvSpPr txBox="1">
                <a:spLocks noRot="1" noChangeAspect="1" noMove="1" noResize="1" noEditPoints="1" noAdjustHandles="1" noChangeArrowheads="1" noChangeShapeType="1" noTextEdit="1"/>
              </p:cNvSpPr>
              <p:nvPr/>
            </p:nvSpPr>
            <p:spPr>
              <a:xfrm>
                <a:off x="1210733" y="2057603"/>
                <a:ext cx="5731932" cy="4171618"/>
              </a:xfrm>
              <a:prstGeom prst="rect">
                <a:avLst/>
              </a:prstGeom>
              <a:blipFill>
                <a:blip r:embed="rId2"/>
                <a:stretch>
                  <a:fillRect r="-885" b="-21581"/>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Google Shape;98;g2ebeec5a5ef_1_5">
                <a:extLst>
                  <a:ext uri="{FF2B5EF4-FFF2-40B4-BE49-F238E27FC236}">
                    <a16:creationId xmlns:a16="http://schemas.microsoft.com/office/drawing/2014/main" id="{B2699ADB-010D-7382-68A7-77E0ABD01ED2}"/>
                  </a:ext>
                </a:extLst>
              </p:cNvPr>
              <p:cNvSpPr txBox="1"/>
              <p:nvPr/>
            </p:nvSpPr>
            <p:spPr>
              <a:xfrm>
                <a:off x="6942665" y="2332406"/>
                <a:ext cx="4503634" cy="3622012"/>
              </a:xfrm>
              <a:prstGeom prst="rect">
                <a:avLst/>
              </a:prstGeom>
              <a:noFill/>
              <a:ln>
                <a:noFill/>
              </a:ln>
            </p:spPr>
            <p:txBody>
              <a:bodyPr spcFirstLastPara="1" wrap="square" lIns="91425" tIns="91425" rIns="91425" bIns="91425" anchor="t" anchorCtr="0">
                <a:noAutofit/>
              </a:bodyPr>
              <a:lstStyle/>
              <a:p>
                <a:pPr marL="444500" indent="-342900" algn="just">
                  <a:lnSpc>
                    <a:spcPct val="115000"/>
                  </a:lnSpc>
                  <a:buClr>
                    <a:srgbClr val="FEFEFE"/>
                  </a:buClr>
                  <a:buSzPts val="2000"/>
                  <a:buFont typeface="Arial" panose="020B0604020202020204" pitchFamily="34" charset="0"/>
                  <a:buChar char="•"/>
                </a:pPr>
                <a:r>
                  <a:rPr lang="en-US" sz="2000" dirty="0">
                    <a:solidFill>
                      <a:srgbClr val="FEFEFE"/>
                    </a:solidFill>
                    <a:latin typeface="Comic Sans MS"/>
                    <a:ea typeface="Comic Sans MS"/>
                    <a:cs typeface="Comic Sans MS"/>
                    <a:sym typeface="Comic Sans MS"/>
                  </a:rPr>
                  <a:t>Example 1: 2 coins, 1 fair 1 bias </a:t>
                </a:r>
                <a14:m>
                  <m:oMath xmlns:m="http://schemas.openxmlformats.org/officeDocument/2006/math">
                    <m:r>
                      <a:rPr lang="en-US" sz="2000" i="1" dirty="0" smtClean="0">
                        <a:solidFill>
                          <a:srgbClr val="FEFEFE"/>
                        </a:solidFill>
                        <a:latin typeface="Cambria Math" panose="02040503050406030204" pitchFamily="18" charset="0"/>
                        <a:ea typeface="Comic Sans MS"/>
                        <a:cs typeface="Comic Sans MS"/>
                        <a:sym typeface="Comic Sans MS"/>
                      </a:rPr>
                      <m:t>(4</m:t>
                    </m:r>
                    <m:r>
                      <a:rPr lang="en-US" sz="2000" b="0" i="1" dirty="0" smtClean="0">
                        <a:solidFill>
                          <a:srgbClr val="FEFEFE"/>
                        </a:solidFill>
                        <a:latin typeface="Cambria Math" panose="02040503050406030204" pitchFamily="18" charset="0"/>
                        <a:ea typeface="Comic Sans MS"/>
                        <a:cs typeface="Comic Sans MS"/>
                        <a:sym typeface="Comic Sans MS"/>
                      </a:rPr>
                      <m:t>0/60</m:t>
                    </m:r>
                    <m:r>
                      <a:rPr lang="en-US" sz="2000" i="1" dirty="0" smtClean="0">
                        <a:solidFill>
                          <a:srgbClr val="FEFEFE"/>
                        </a:solidFill>
                        <a:latin typeface="Cambria Math" panose="02040503050406030204" pitchFamily="18" charset="0"/>
                        <a:ea typeface="Comic Sans MS"/>
                        <a:cs typeface="Comic Sans MS"/>
                        <a:sym typeface="Comic Sans MS"/>
                      </a:rPr>
                      <m:t>)</m:t>
                    </m:r>
                  </m:oMath>
                </a14:m>
                <a:r>
                  <a:rPr lang="en-US" sz="2000" dirty="0">
                    <a:solidFill>
                      <a:srgbClr val="FEFEFE"/>
                    </a:solidFill>
                    <a:latin typeface="Comic Sans MS"/>
                    <a:ea typeface="Comic Sans MS"/>
                    <a:cs typeface="Comic Sans MS"/>
                    <a:sym typeface="Comic Sans MS"/>
                  </a:rPr>
                  <a:t>, choose 1, flip 10 times, 3 heads 7 tails. What is the probability of the coin being fair?</a:t>
                </a:r>
              </a:p>
              <a:p>
                <a:pPr marL="457200" lvl="0" indent="-355600" algn="just">
                  <a:lnSpc>
                    <a:spcPct val="115000"/>
                  </a:lnSpc>
                  <a:spcBef>
                    <a:spcPts val="1000"/>
                  </a:spcBef>
                  <a:buClr>
                    <a:srgbClr val="FEFEFE"/>
                  </a:buClr>
                  <a:buSzPts val="2000"/>
                  <a:buFont typeface="Comic Sans MS"/>
                  <a:buChar char="●"/>
                </a:pPr>
                <a:r>
                  <a:rPr lang="en-US" sz="2000" b="0" dirty="0">
                    <a:solidFill>
                      <a:srgbClr val="FEFEFE"/>
                    </a:solidFill>
                    <a:latin typeface="Comic Sans MS"/>
                    <a:sym typeface="Comic Sans MS"/>
                  </a:rPr>
                  <a:t>Example 2: Monty Hall problem. 3 doors, 2 empty 1 with prize. You choose door 1. </a:t>
                </a:r>
                <a:r>
                  <a:rPr lang="en-US" sz="2000" dirty="0">
                    <a:solidFill>
                      <a:srgbClr val="FEFEFE"/>
                    </a:solidFill>
                    <a:latin typeface="Comic Sans MS"/>
                    <a:sym typeface="Comic Sans MS"/>
                  </a:rPr>
                  <a:t>Door 2 is shown to be empty. Do you switch to door 3 or not?</a:t>
                </a:r>
                <a:endParaRPr lang="en-US" sz="2000" b="0" dirty="0">
                  <a:solidFill>
                    <a:srgbClr val="FEFEFE"/>
                  </a:solidFill>
                  <a:latin typeface="Comic Sans MS"/>
                  <a:sym typeface="Comic Sans MS"/>
                </a:endParaRPr>
              </a:p>
            </p:txBody>
          </p:sp>
        </mc:Choice>
        <mc:Fallback>
          <p:sp>
            <p:nvSpPr>
              <p:cNvPr id="5" name="Google Shape;98;g2ebeec5a5ef_1_5">
                <a:extLst>
                  <a:ext uri="{FF2B5EF4-FFF2-40B4-BE49-F238E27FC236}">
                    <a16:creationId xmlns:a16="http://schemas.microsoft.com/office/drawing/2014/main" id="{B2699ADB-010D-7382-68A7-77E0ABD01ED2}"/>
                  </a:ext>
                </a:extLst>
              </p:cNvPr>
              <p:cNvSpPr txBox="1">
                <a:spLocks noRot="1" noChangeAspect="1" noMove="1" noResize="1" noEditPoints="1" noAdjustHandles="1" noChangeArrowheads="1" noChangeShapeType="1" noTextEdit="1"/>
              </p:cNvSpPr>
              <p:nvPr/>
            </p:nvSpPr>
            <p:spPr>
              <a:xfrm>
                <a:off x="6942665" y="2332406"/>
                <a:ext cx="4503634" cy="3622012"/>
              </a:xfrm>
              <a:prstGeom prst="rect">
                <a:avLst/>
              </a:prstGeom>
              <a:blipFill>
                <a:blip r:embed="rId3"/>
                <a:stretch>
                  <a:fillRect r="-1404" b="-6643"/>
                </a:stretch>
              </a:blipFill>
              <a:ln>
                <a:noFill/>
              </a:ln>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39A4E066-C090-7016-F845-B4BDAD31311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36</a:t>
            </a:fld>
            <a:endParaRPr lang="en-US"/>
          </a:p>
        </p:txBody>
      </p:sp>
    </p:spTree>
    <p:extLst>
      <p:ext uri="{BB962C8B-B14F-4D97-AF65-F5344CB8AC3E}">
        <p14:creationId xmlns:p14="http://schemas.microsoft.com/office/powerpoint/2010/main" val="2950544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6F92C-BAC2-646E-4DF2-F3E114F948A5}"/>
              </a:ext>
            </a:extLst>
          </p:cNvPr>
          <p:cNvSpPr>
            <a:spLocks noGrp="1"/>
          </p:cNvSpPr>
          <p:nvPr>
            <p:ph type="title"/>
          </p:nvPr>
        </p:nvSpPr>
        <p:spPr>
          <a:xfrm>
            <a:off x="2231136" y="511765"/>
            <a:ext cx="7729728" cy="1188720"/>
          </a:xfrm>
        </p:spPr>
        <p:txBody>
          <a:bodyPr/>
          <a:lstStyle/>
          <a:p>
            <a:r>
              <a:rPr lang="en-US" sz="2800" dirty="0">
                <a:latin typeface="Comic Sans MS" panose="030F0902030302020204" pitchFamily="66" charset="0"/>
              </a:rPr>
              <a:t>p-value &amp; Null Hypothesis</a:t>
            </a:r>
            <a:endParaRPr lang="en-US" dirty="0">
              <a:latin typeface="Comic Sans MS" panose="030F0902030302020204" pitchFamily="66" charset="0"/>
            </a:endParaRPr>
          </a:p>
        </p:txBody>
      </p:sp>
      <mc:AlternateContent xmlns:mc="http://schemas.openxmlformats.org/markup-compatibility/2006" xmlns:a14="http://schemas.microsoft.com/office/drawing/2010/main">
        <mc:Choice Requires="a14">
          <p:sp>
            <p:nvSpPr>
              <p:cNvPr id="4" name="Google Shape;98;g2ebeec5a5ef_1_5">
                <a:extLst>
                  <a:ext uri="{FF2B5EF4-FFF2-40B4-BE49-F238E27FC236}">
                    <a16:creationId xmlns:a16="http://schemas.microsoft.com/office/drawing/2014/main" id="{FD9B0320-DE7A-D703-CF7C-382810E302F5}"/>
                  </a:ext>
                </a:extLst>
              </p:cNvPr>
              <p:cNvSpPr txBox="1"/>
              <p:nvPr/>
            </p:nvSpPr>
            <p:spPr>
              <a:xfrm>
                <a:off x="1549398" y="2040669"/>
                <a:ext cx="8750131" cy="4171618"/>
              </a:xfrm>
              <a:prstGeom prst="rect">
                <a:avLst/>
              </a:prstGeom>
              <a:noFill/>
              <a:ln>
                <a:noFill/>
              </a:ln>
            </p:spPr>
            <p:txBody>
              <a:bodyPr spcFirstLastPara="1" wrap="square" lIns="91425" tIns="91425" rIns="91425" bIns="91425" anchor="t" anchorCtr="0">
                <a:noAutofit/>
              </a:bodyPr>
              <a:lstStyle/>
              <a:p>
                <a:pPr marL="444500" indent="-342900" algn="just">
                  <a:lnSpc>
                    <a:spcPct val="115000"/>
                  </a:lnSpc>
                  <a:buClr>
                    <a:srgbClr val="FEFEFE"/>
                  </a:buClr>
                  <a:buSzPts val="2000"/>
                  <a:buFont typeface="Arial" panose="020B0604020202020204" pitchFamily="34" charset="0"/>
                  <a:buChar char="•"/>
                </a:pPr>
                <a:r>
                  <a:rPr lang="en-US" sz="2000" dirty="0">
                    <a:solidFill>
                      <a:srgbClr val="FEFEFE"/>
                    </a:solidFill>
                    <a:latin typeface="Comic Sans MS" panose="030F0902030302020204" pitchFamily="66" charset="0"/>
                    <a:ea typeface="Comic Sans MS"/>
                    <a:cs typeface="Comic Sans MS"/>
                    <a:sym typeface="Comic Sans MS"/>
                  </a:rPr>
                  <a:t>Null hypothesis </a:t>
                </a:r>
                <a14:m>
                  <m:oMath xmlns:m="http://schemas.openxmlformats.org/officeDocument/2006/math">
                    <m:d>
                      <m:dPr>
                        <m:ctrlPr>
                          <a:rPr lang="en-US" sz="2000" b="0" i="1" smtClean="0">
                            <a:solidFill>
                              <a:srgbClr val="FEFEFE"/>
                            </a:solidFill>
                            <a:latin typeface="Cambria Math" panose="02040503050406030204" pitchFamily="18" charset="0"/>
                            <a:ea typeface="Comic Sans MS"/>
                            <a:cs typeface="Comic Sans MS"/>
                            <a:sym typeface="Comic Sans MS"/>
                          </a:rPr>
                        </m:ctrlPr>
                      </m:dPr>
                      <m:e>
                        <m:sSub>
                          <m:sSubPr>
                            <m:ctrlPr>
                              <a:rPr lang="en-US" sz="2000" b="0" i="1" smtClean="0">
                                <a:solidFill>
                                  <a:srgbClr val="FEFEFE"/>
                                </a:solidFill>
                                <a:latin typeface="Cambria Math" panose="02040503050406030204" pitchFamily="18" charset="0"/>
                                <a:ea typeface="Comic Sans MS"/>
                                <a:cs typeface="Comic Sans MS"/>
                                <a:sym typeface="Comic Sans MS"/>
                              </a:rPr>
                            </m:ctrlPr>
                          </m:sSubPr>
                          <m:e>
                            <m:r>
                              <a:rPr lang="en-US" sz="2000" b="0" i="1" smtClean="0">
                                <a:solidFill>
                                  <a:srgbClr val="FEFEFE"/>
                                </a:solidFill>
                                <a:latin typeface="Cambria Math" panose="02040503050406030204" pitchFamily="18" charset="0"/>
                                <a:ea typeface="Comic Sans MS"/>
                                <a:cs typeface="Comic Sans MS"/>
                                <a:sym typeface="Comic Sans MS"/>
                              </a:rPr>
                              <m:t>𝐻</m:t>
                            </m:r>
                          </m:e>
                          <m:sub>
                            <m:r>
                              <a:rPr lang="en-US" sz="2000" b="0" i="1" smtClean="0">
                                <a:solidFill>
                                  <a:srgbClr val="FEFEFE"/>
                                </a:solidFill>
                                <a:latin typeface="Cambria Math" panose="02040503050406030204" pitchFamily="18" charset="0"/>
                                <a:ea typeface="Comic Sans MS"/>
                                <a:cs typeface="Comic Sans MS"/>
                                <a:sym typeface="Comic Sans MS"/>
                              </a:rPr>
                              <m:t>0</m:t>
                            </m:r>
                          </m:sub>
                        </m:sSub>
                      </m:e>
                    </m:d>
                  </m:oMath>
                </a14:m>
                <a:r>
                  <a:rPr lang="en-US" sz="2000" dirty="0">
                    <a:solidFill>
                      <a:srgbClr val="FEFEFE"/>
                    </a:solidFill>
                    <a:latin typeface="Comic Sans MS" panose="030F0902030302020204" pitchFamily="66" charset="0"/>
                    <a:ea typeface="Comic Sans MS"/>
                    <a:cs typeface="Comic Sans MS"/>
                    <a:sym typeface="Comic Sans MS"/>
                  </a:rPr>
                  <a:t>: the prior that there is nothing “special”, e.g. a constant function </a:t>
                </a:r>
                <a14:m>
                  <m:oMath xmlns:m="http://schemas.openxmlformats.org/officeDocument/2006/math">
                    <m:r>
                      <a:rPr lang="en-US" sz="2000" b="0" i="1" smtClean="0">
                        <a:solidFill>
                          <a:srgbClr val="FEFEFE"/>
                        </a:solidFill>
                        <a:latin typeface="Cambria Math" panose="02040503050406030204" pitchFamily="18" charset="0"/>
                        <a:ea typeface="Comic Sans MS"/>
                        <a:cs typeface="Comic Sans MS"/>
                        <a:sym typeface="Comic Sans MS"/>
                      </a:rPr>
                      <m:t>𝑦</m:t>
                    </m:r>
                    <m:r>
                      <a:rPr lang="en-US" sz="2000" b="0" i="1" smtClean="0">
                        <a:solidFill>
                          <a:srgbClr val="FEFEFE"/>
                        </a:solidFill>
                        <a:latin typeface="Cambria Math" panose="02040503050406030204" pitchFamily="18" charset="0"/>
                        <a:ea typeface="Comic Sans MS"/>
                        <a:cs typeface="Comic Sans MS"/>
                        <a:sym typeface="Comic Sans MS"/>
                      </a:rPr>
                      <m:t>=</m:t>
                    </m:r>
                    <m:r>
                      <a:rPr lang="en-US" sz="2000" b="0" i="1" smtClean="0">
                        <a:solidFill>
                          <a:srgbClr val="FEFEFE"/>
                        </a:solidFill>
                        <a:latin typeface="Cambria Math" panose="02040503050406030204" pitchFamily="18" charset="0"/>
                        <a:ea typeface="Comic Sans MS"/>
                        <a:cs typeface="Comic Sans MS"/>
                        <a:sym typeface="Comic Sans MS"/>
                      </a:rPr>
                      <m:t>𝑏</m:t>
                    </m:r>
                  </m:oMath>
                </a14:m>
                <a:r>
                  <a:rPr lang="en-US" sz="2000" dirty="0">
                    <a:solidFill>
                      <a:srgbClr val="FEFEFE"/>
                    </a:solidFill>
                    <a:latin typeface="Comic Sans MS" panose="030F0902030302020204" pitchFamily="66" charset="0"/>
                    <a:ea typeface="Comic Sans MS"/>
                    <a:cs typeface="Comic Sans MS"/>
                    <a:sym typeface="Comic Sans MS"/>
                  </a:rPr>
                  <a:t>, only background signal/noise..</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ea typeface="Comic Sans MS"/>
                    <a:cs typeface="Comic Sans MS"/>
                    <a:sym typeface="Comic Sans MS"/>
                  </a:rPr>
                  <a:t>Alternative hypothesis </a:t>
                </a:r>
                <a14:m>
                  <m:oMath xmlns:m="http://schemas.openxmlformats.org/officeDocument/2006/math">
                    <m:d>
                      <m:dPr>
                        <m:ctrlPr>
                          <a:rPr lang="en-US" sz="2000" b="0" i="1" smtClean="0">
                            <a:solidFill>
                              <a:srgbClr val="FEFEFE"/>
                            </a:solidFill>
                            <a:latin typeface="Cambria Math" panose="02040503050406030204" pitchFamily="18" charset="0"/>
                            <a:ea typeface="Comic Sans MS"/>
                            <a:cs typeface="Comic Sans MS"/>
                            <a:sym typeface="Comic Sans MS"/>
                          </a:rPr>
                        </m:ctrlPr>
                      </m:dPr>
                      <m:e>
                        <m:sSub>
                          <m:sSubPr>
                            <m:ctrlPr>
                              <a:rPr lang="en-US" sz="2000" b="0" i="1" smtClean="0">
                                <a:solidFill>
                                  <a:srgbClr val="FEFEFE"/>
                                </a:solidFill>
                                <a:latin typeface="Cambria Math" panose="02040503050406030204" pitchFamily="18" charset="0"/>
                                <a:ea typeface="Comic Sans MS"/>
                                <a:cs typeface="Comic Sans MS"/>
                                <a:sym typeface="Comic Sans MS"/>
                              </a:rPr>
                            </m:ctrlPr>
                          </m:sSubPr>
                          <m:e>
                            <m:r>
                              <a:rPr lang="en-US" sz="2000" b="0" i="1" smtClean="0">
                                <a:solidFill>
                                  <a:srgbClr val="FEFEFE"/>
                                </a:solidFill>
                                <a:latin typeface="Cambria Math" panose="02040503050406030204" pitchFamily="18" charset="0"/>
                                <a:ea typeface="Comic Sans MS"/>
                                <a:cs typeface="Comic Sans MS"/>
                                <a:sym typeface="Comic Sans MS"/>
                              </a:rPr>
                              <m:t>𝐻</m:t>
                            </m:r>
                          </m:e>
                          <m:sub>
                            <m:r>
                              <a:rPr lang="en-US" sz="2000" b="0" i="1" smtClean="0">
                                <a:solidFill>
                                  <a:srgbClr val="FEFEFE"/>
                                </a:solidFill>
                                <a:latin typeface="Cambria Math" panose="02040503050406030204" pitchFamily="18" charset="0"/>
                                <a:ea typeface="Comic Sans MS"/>
                                <a:cs typeface="Comic Sans MS"/>
                                <a:sym typeface="Comic Sans MS"/>
                              </a:rPr>
                              <m:t>1</m:t>
                            </m:r>
                          </m:sub>
                        </m:sSub>
                      </m:e>
                    </m:d>
                  </m:oMath>
                </a14:m>
                <a:r>
                  <a:rPr lang="en-US" sz="2000" dirty="0">
                    <a:solidFill>
                      <a:srgbClr val="FEFEFE"/>
                    </a:solidFill>
                    <a:latin typeface="Comic Sans MS" panose="030F0902030302020204" pitchFamily="66" charset="0"/>
                    <a:ea typeface="Comic Sans MS"/>
                    <a:cs typeface="Comic Sans MS"/>
                    <a:sym typeface="Comic Sans MS"/>
                  </a:rPr>
                  <a:t>: the prior that there is something “interesting”, e.g. signal from objects, new physics..</a:t>
                </a:r>
              </a:p>
              <a:p>
                <a:pPr marL="45720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sym typeface="Comic Sans MS"/>
                  </a:rPr>
                  <a:t>p-value: the cumulative likelihood that the null hypothesis can explain the observed data/measurement, i.e. the probability that fluctuation from the uncertainty in the null hypothesis/prior can result in the observed data/measurement.</a:t>
                </a:r>
              </a:p>
              <a:p>
                <a:pPr marL="45720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sym typeface="Comic Sans MS"/>
                  </a:rPr>
                  <a:t>A general standard is if p-value </a:t>
                </a:r>
                <a14:m>
                  <m:oMath xmlns:m="http://schemas.openxmlformats.org/officeDocument/2006/math">
                    <m:r>
                      <a:rPr lang="en-US" sz="2000" b="0" i="1" smtClean="0">
                        <a:solidFill>
                          <a:srgbClr val="FEFEFE"/>
                        </a:solidFill>
                        <a:latin typeface="Cambria Math" panose="02040503050406030204" pitchFamily="18" charset="0"/>
                        <a:sym typeface="Comic Sans MS"/>
                      </a:rPr>
                      <m:t>&lt;</m:t>
                    </m:r>
                    <m:r>
                      <a:rPr lang="en-US" sz="2000" b="0" i="1" smtClean="0">
                        <a:solidFill>
                          <a:srgbClr val="FEFEFE"/>
                        </a:solidFill>
                        <a:latin typeface="Cambria Math" panose="02040503050406030204" pitchFamily="18" charset="0"/>
                        <a:sym typeface="Comic Sans MS"/>
                      </a:rPr>
                      <m:t>𝛼</m:t>
                    </m:r>
                    <m:r>
                      <a:rPr lang="en-US" sz="2000" b="0" i="1" smtClean="0">
                        <a:solidFill>
                          <a:srgbClr val="FEFEFE"/>
                        </a:solidFill>
                        <a:latin typeface="Cambria Math" panose="02040503050406030204" pitchFamily="18" charset="0"/>
                        <a:sym typeface="Comic Sans MS"/>
                      </a:rPr>
                      <m:t>=0.05</m:t>
                    </m:r>
                  </m:oMath>
                </a14:m>
                <a:r>
                  <a:rPr lang="en-US" sz="2000" dirty="0">
                    <a:solidFill>
                      <a:srgbClr val="FEFEFE"/>
                    </a:solidFill>
                    <a:latin typeface="Comic Sans MS" panose="030F0902030302020204" pitchFamily="66" charset="0"/>
                    <a:sym typeface="Comic Sans MS"/>
                  </a:rPr>
                  <a:t>, the null hypothesis is most likely false.</a:t>
                </a:r>
              </a:p>
            </p:txBody>
          </p:sp>
        </mc:Choice>
        <mc:Fallback xmlns="">
          <p:sp>
            <p:nvSpPr>
              <p:cNvPr id="4" name="Google Shape;98;g2ebeec5a5ef_1_5">
                <a:extLst>
                  <a:ext uri="{FF2B5EF4-FFF2-40B4-BE49-F238E27FC236}">
                    <a16:creationId xmlns:a16="http://schemas.microsoft.com/office/drawing/2014/main" id="{FD9B0320-DE7A-D703-CF7C-382810E302F5}"/>
                  </a:ext>
                </a:extLst>
              </p:cNvPr>
              <p:cNvSpPr txBox="1">
                <a:spLocks noRot="1" noChangeAspect="1" noMove="1" noResize="1" noEditPoints="1" noAdjustHandles="1" noChangeArrowheads="1" noChangeShapeType="1" noTextEdit="1"/>
              </p:cNvSpPr>
              <p:nvPr/>
            </p:nvSpPr>
            <p:spPr>
              <a:xfrm>
                <a:off x="1549398" y="2040669"/>
                <a:ext cx="8750131" cy="4171618"/>
              </a:xfrm>
              <a:prstGeom prst="rect">
                <a:avLst/>
              </a:prstGeom>
              <a:blipFill>
                <a:blip r:embed="rId2"/>
                <a:stretch>
                  <a:fillRect r="-724"/>
                </a:stretch>
              </a:blipFill>
              <a:ln>
                <a:noFill/>
              </a:ln>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49487D18-EC93-48AE-3E92-5F03BA6A24B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37</a:t>
            </a:fld>
            <a:endParaRPr lang="en-US"/>
          </a:p>
        </p:txBody>
      </p:sp>
    </p:spTree>
    <p:extLst>
      <p:ext uri="{BB962C8B-B14F-4D97-AF65-F5344CB8AC3E}">
        <p14:creationId xmlns:p14="http://schemas.microsoft.com/office/powerpoint/2010/main" val="3563837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6F92C-BAC2-646E-4DF2-F3E114F948A5}"/>
              </a:ext>
            </a:extLst>
          </p:cNvPr>
          <p:cNvSpPr>
            <a:spLocks noGrp="1"/>
          </p:cNvSpPr>
          <p:nvPr>
            <p:ph type="title"/>
          </p:nvPr>
        </p:nvSpPr>
        <p:spPr>
          <a:xfrm>
            <a:off x="2231136" y="511765"/>
            <a:ext cx="7729728" cy="1188720"/>
          </a:xfrm>
        </p:spPr>
        <p:txBody>
          <a:bodyPr/>
          <a:lstStyle/>
          <a:p>
            <a:r>
              <a:rPr lang="en-US" sz="2800" dirty="0">
                <a:latin typeface="Comic Sans MS" panose="030F0902030302020204" pitchFamily="66" charset="0"/>
              </a:rPr>
              <a:t>Visualizing p-value</a:t>
            </a:r>
            <a:endParaRPr lang="en-US" dirty="0">
              <a:latin typeface="Comic Sans MS" panose="030F0902030302020204" pitchFamily="66" charset="0"/>
            </a:endParaRPr>
          </a:p>
        </p:txBody>
      </p:sp>
      <p:sp>
        <p:nvSpPr>
          <p:cNvPr id="4" name="Google Shape;98;g2ebeec5a5ef_1_5">
            <a:extLst>
              <a:ext uri="{FF2B5EF4-FFF2-40B4-BE49-F238E27FC236}">
                <a16:creationId xmlns:a16="http://schemas.microsoft.com/office/drawing/2014/main" id="{FD9B0320-DE7A-D703-CF7C-382810E302F5}"/>
              </a:ext>
            </a:extLst>
          </p:cNvPr>
          <p:cNvSpPr txBox="1"/>
          <p:nvPr/>
        </p:nvSpPr>
        <p:spPr>
          <a:xfrm>
            <a:off x="99823" y="1753035"/>
            <a:ext cx="7729728" cy="4673398"/>
          </a:xfrm>
          <a:prstGeom prst="rect">
            <a:avLst/>
          </a:prstGeom>
          <a:noFill/>
          <a:ln>
            <a:noFill/>
          </a:ln>
        </p:spPr>
        <p:txBody>
          <a:bodyPr spcFirstLastPara="1" wrap="square" lIns="91425" tIns="91425" rIns="91425" bIns="91425" anchor="t" anchorCtr="0">
            <a:noAutofit/>
          </a:bodyPr>
          <a:lstStyle/>
          <a:p>
            <a:pPr marL="444500" indent="-342900" algn="just">
              <a:lnSpc>
                <a:spcPct val="115000"/>
              </a:lnSpc>
              <a:buClr>
                <a:srgbClr val="FEFEFE"/>
              </a:buClr>
              <a:buSzPts val="2000"/>
              <a:buFont typeface="Arial" panose="020B0604020202020204" pitchFamily="34" charset="0"/>
              <a:buChar char="•"/>
            </a:pPr>
            <a:r>
              <a:rPr lang="en-US" sz="2000" dirty="0">
                <a:solidFill>
                  <a:srgbClr val="FEFEFE"/>
                </a:solidFill>
                <a:latin typeface="Comic Sans MS" panose="030F0902030302020204" pitchFamily="66" charset="0"/>
                <a:ea typeface="Comic Sans MS"/>
                <a:cs typeface="Comic Sans MS"/>
                <a:sym typeface="Comic Sans MS"/>
              </a:rPr>
              <a:t>p-value is often taken as the CDF of the distribution that governs the outcome of the measurement, i.e. the chi square distribution. This is the single-tail p-value. However, beware of high p-value in the chi square distribution!</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ea typeface="Comic Sans MS"/>
                <a:cs typeface="Comic Sans MS"/>
                <a:sym typeface="Comic Sans MS"/>
              </a:rPr>
              <a:t>The double-tail p-value takes into account both ends of the distribution, i.e. all regions with the probability distribution function less or equal than that of the observed likelihood. This is more trust worthy in most case, exceptions include the chi square distribution.</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ea typeface="Comic Sans MS"/>
                <a:cs typeface="Comic Sans MS"/>
                <a:sym typeface="Comic Sans MS"/>
              </a:rPr>
              <a:t>p-value can be translate to z-score, which describe, in the context that the distribution in question is mapped to a gaussian/normal distribution, how many standard deviations from the peak probability is the observed likelihood.</a:t>
            </a:r>
          </a:p>
        </p:txBody>
      </p:sp>
      <p:pic>
        <p:nvPicPr>
          <p:cNvPr id="11" name="Picture 10">
            <a:extLst>
              <a:ext uri="{FF2B5EF4-FFF2-40B4-BE49-F238E27FC236}">
                <a16:creationId xmlns:a16="http://schemas.microsoft.com/office/drawing/2014/main" id="{B48146F5-9644-23AF-24EB-149DE3BFC288}"/>
              </a:ext>
            </a:extLst>
          </p:cNvPr>
          <p:cNvPicPr>
            <a:picLocks noChangeAspect="1"/>
          </p:cNvPicPr>
          <p:nvPr/>
        </p:nvPicPr>
        <p:blipFill>
          <a:blip r:embed="rId2"/>
          <a:stretch>
            <a:fillRect/>
          </a:stretch>
        </p:blipFill>
        <p:spPr>
          <a:xfrm>
            <a:off x="7903122" y="2405416"/>
            <a:ext cx="4168240" cy="3617938"/>
          </a:xfrm>
          <a:prstGeom prst="rect">
            <a:avLst/>
          </a:prstGeom>
        </p:spPr>
      </p:pic>
      <p:pic>
        <p:nvPicPr>
          <p:cNvPr id="12" name="Picture 11">
            <a:extLst>
              <a:ext uri="{FF2B5EF4-FFF2-40B4-BE49-F238E27FC236}">
                <a16:creationId xmlns:a16="http://schemas.microsoft.com/office/drawing/2014/main" id="{92E13B9B-1150-82D1-8BFB-14794179D818}"/>
              </a:ext>
            </a:extLst>
          </p:cNvPr>
          <p:cNvPicPr>
            <a:picLocks noChangeAspect="1"/>
          </p:cNvPicPr>
          <p:nvPr/>
        </p:nvPicPr>
        <p:blipFill>
          <a:blip r:embed="rId3"/>
          <a:stretch>
            <a:fillRect/>
          </a:stretch>
        </p:blipFill>
        <p:spPr>
          <a:xfrm>
            <a:off x="7903122" y="2405416"/>
            <a:ext cx="4168240" cy="3617938"/>
          </a:xfrm>
          <a:prstGeom prst="rect">
            <a:avLst/>
          </a:prstGeom>
        </p:spPr>
      </p:pic>
      <p:pic>
        <p:nvPicPr>
          <p:cNvPr id="13" name="Picture 12">
            <a:extLst>
              <a:ext uri="{FF2B5EF4-FFF2-40B4-BE49-F238E27FC236}">
                <a16:creationId xmlns:a16="http://schemas.microsoft.com/office/drawing/2014/main" id="{820BCEE0-90DD-A696-7D7D-43A0C35291D2}"/>
              </a:ext>
            </a:extLst>
          </p:cNvPr>
          <p:cNvPicPr>
            <a:picLocks noChangeAspect="1"/>
          </p:cNvPicPr>
          <p:nvPr/>
        </p:nvPicPr>
        <p:blipFill>
          <a:blip r:embed="rId4"/>
          <a:stretch>
            <a:fillRect/>
          </a:stretch>
        </p:blipFill>
        <p:spPr>
          <a:xfrm>
            <a:off x="7903123" y="2405417"/>
            <a:ext cx="4168240" cy="3659052"/>
          </a:xfrm>
          <a:prstGeom prst="rect">
            <a:avLst/>
          </a:prstGeom>
        </p:spPr>
      </p:pic>
      <p:sp>
        <p:nvSpPr>
          <p:cNvPr id="6" name="Slide Number Placeholder 5">
            <a:extLst>
              <a:ext uri="{FF2B5EF4-FFF2-40B4-BE49-F238E27FC236}">
                <a16:creationId xmlns:a16="http://schemas.microsoft.com/office/drawing/2014/main" id="{AD0BB6FA-1DF0-90E9-1D5B-DD43A14830F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38</a:t>
            </a:fld>
            <a:endParaRPr lang="en-US"/>
          </a:p>
        </p:txBody>
      </p:sp>
    </p:spTree>
    <p:extLst>
      <p:ext uri="{BB962C8B-B14F-4D97-AF65-F5344CB8AC3E}">
        <p14:creationId xmlns:p14="http://schemas.microsoft.com/office/powerpoint/2010/main" val="47597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g2ebeec5a5ef_1_5"/>
          <p:cNvSpPr txBox="1">
            <a:spLocks noGrp="1"/>
          </p:cNvSpPr>
          <p:nvPr>
            <p:ph type="title"/>
          </p:nvPr>
        </p:nvSpPr>
        <p:spPr>
          <a:xfrm>
            <a:off x="2231111" y="622717"/>
            <a:ext cx="7729800" cy="1188600"/>
          </a:xfrm>
          <a:prstGeom prst="rect">
            <a:avLst/>
          </a:prstGeom>
        </p:spPr>
        <p:txBody>
          <a:bodyPr spcFirstLastPara="1" wrap="square" lIns="182875" tIns="182875" rIns="182875" bIns="182875" anchor="ctr" anchorCtr="0">
            <a:normAutofit/>
          </a:bodyPr>
          <a:lstStyle/>
          <a:p>
            <a:pPr marL="0" lvl="0" indent="0" algn="ctr" rtl="0">
              <a:spcBef>
                <a:spcPts val="0"/>
              </a:spcBef>
              <a:spcAft>
                <a:spcPts val="0"/>
              </a:spcAft>
              <a:buNone/>
            </a:pPr>
            <a:r>
              <a:rPr lang="en-US" dirty="0">
                <a:latin typeface="Comic Sans MS"/>
                <a:ea typeface="Comic Sans MS"/>
                <a:cs typeface="Comic Sans MS"/>
                <a:sym typeface="Comic Sans MS"/>
              </a:rPr>
              <a:t>What is a Distribution?</a:t>
            </a:r>
            <a:endParaRPr dirty="0">
              <a:latin typeface="Comic Sans MS"/>
              <a:ea typeface="Comic Sans MS"/>
              <a:cs typeface="Comic Sans MS"/>
              <a:sym typeface="Comic Sans MS"/>
            </a:endParaRPr>
          </a:p>
        </p:txBody>
      </p:sp>
      <mc:AlternateContent xmlns:mc="http://schemas.openxmlformats.org/markup-compatibility/2006" xmlns:a14="http://schemas.microsoft.com/office/drawing/2010/main">
        <mc:Choice Requires="a14">
          <p:sp>
            <p:nvSpPr>
              <p:cNvPr id="98" name="Google Shape;98;g2ebeec5a5ef_1_5"/>
              <p:cNvSpPr txBox="1"/>
              <p:nvPr/>
            </p:nvSpPr>
            <p:spPr>
              <a:xfrm>
                <a:off x="504898" y="2387183"/>
                <a:ext cx="6876600" cy="3920499"/>
              </a:xfrm>
              <a:prstGeom prst="rect">
                <a:avLst/>
              </a:prstGeom>
              <a:noFill/>
              <a:ln>
                <a:noFill/>
              </a:ln>
            </p:spPr>
            <p:txBody>
              <a:bodyPr spcFirstLastPara="1" wrap="square" lIns="91425" tIns="91425" rIns="91425" bIns="91425" anchor="t" anchorCtr="0">
                <a:noAutofit/>
              </a:bodyPr>
              <a:lstStyle/>
              <a:p>
                <a:pPr marL="457200" lvl="0" indent="-355600" algn="just" rtl="0">
                  <a:lnSpc>
                    <a:spcPct val="115000"/>
                  </a:lnSpc>
                  <a:spcBef>
                    <a:spcPts val="0"/>
                  </a:spcBef>
                  <a:spcAft>
                    <a:spcPts val="0"/>
                  </a:spcAft>
                  <a:buClr>
                    <a:srgbClr val="FEFEFE"/>
                  </a:buClr>
                  <a:buSzPts val="2000"/>
                  <a:buFont typeface="Comic Sans MS"/>
                  <a:buChar char="●"/>
                </a:pPr>
                <a:r>
                  <a:rPr lang="en-US" sz="2000" dirty="0">
                    <a:solidFill>
                      <a:srgbClr val="FEFEFE"/>
                    </a:solidFill>
                    <a:latin typeface="Comic Sans MS"/>
                    <a:ea typeface="Comic Sans MS"/>
                    <a:cs typeface="Comic Sans MS"/>
                    <a:sym typeface="Comic Sans MS"/>
                  </a:rPr>
                  <a:t>Random variable (</a:t>
                </a:r>
                <a14:m>
                  <m:oMath xmlns:m="http://schemas.openxmlformats.org/officeDocument/2006/math">
                    <m:r>
                      <a:rPr lang="en-US" sz="2000" i="1" dirty="0" smtClean="0">
                        <a:solidFill>
                          <a:srgbClr val="FEFEFE"/>
                        </a:solidFill>
                        <a:latin typeface="Cambria Math" panose="02040503050406030204" pitchFamily="18" charset="0"/>
                        <a:ea typeface="Comic Sans MS"/>
                        <a:cs typeface="Comic Sans MS"/>
                        <a:sym typeface="Comic Sans MS"/>
                      </a:rPr>
                      <m:t>𝑥</m:t>
                    </m:r>
                  </m:oMath>
                </a14:m>
                <a:r>
                  <a:rPr lang="en-US" sz="2000" dirty="0">
                    <a:solidFill>
                      <a:srgbClr val="FEFEFE"/>
                    </a:solidFill>
                    <a:latin typeface="Comic Sans MS"/>
                    <a:ea typeface="Comic Sans MS"/>
                    <a:cs typeface="Comic Sans MS"/>
                    <a:sym typeface="Comic Sans MS"/>
                  </a:rPr>
                  <a:t>): outcome (or possible outcome) of something, e.g. measurement (length of string, mass of particle,..), number on dice, …</a:t>
                </a:r>
              </a:p>
              <a:p>
                <a:pPr marL="457200" lvl="0" indent="-355600" algn="just" rtl="0">
                  <a:lnSpc>
                    <a:spcPct val="115000"/>
                  </a:lnSpc>
                  <a:spcBef>
                    <a:spcPts val="1000"/>
                  </a:spcBef>
                  <a:spcAft>
                    <a:spcPts val="0"/>
                  </a:spcAft>
                  <a:buClr>
                    <a:srgbClr val="FEFEFE"/>
                  </a:buClr>
                  <a:buSzPts val="2000"/>
                  <a:buFont typeface="Comic Sans MS"/>
                  <a:buChar char="●"/>
                </a:pPr>
                <a:r>
                  <a:rPr lang="en-US" sz="2000" dirty="0">
                    <a:solidFill>
                      <a:srgbClr val="FEFEFE"/>
                    </a:solidFill>
                    <a:latin typeface="Comic Sans MS"/>
                    <a:ea typeface="Comic Sans MS"/>
                    <a:cs typeface="Comic Sans MS"/>
                    <a:sym typeface="Comic Sans MS"/>
                  </a:rPr>
                  <a:t>Discrete </a:t>
                </a:r>
                <a:r>
                  <a:rPr lang="en-US" sz="2000" dirty="0" err="1">
                    <a:solidFill>
                      <a:srgbClr val="FEFEFE"/>
                    </a:solidFill>
                    <a:latin typeface="Comic Sans MS"/>
                    <a:ea typeface="Comic Sans MS"/>
                    <a:cs typeface="Comic Sans MS"/>
                    <a:sym typeface="Comic Sans MS"/>
                  </a:rPr>
                  <a:t>v.s</a:t>
                </a:r>
                <a:r>
                  <a:rPr lang="en-US" sz="2000" dirty="0">
                    <a:solidFill>
                      <a:srgbClr val="FEFEFE"/>
                    </a:solidFill>
                    <a:latin typeface="Comic Sans MS"/>
                    <a:ea typeface="Comic Sans MS"/>
                    <a:cs typeface="Comic Sans MS"/>
                    <a:sym typeface="Comic Sans MS"/>
                  </a:rPr>
                  <a:t>. continuous random variable.</a:t>
                </a:r>
              </a:p>
              <a:p>
                <a:pPr marL="457200" lvl="0" indent="-355600" algn="just" rtl="0">
                  <a:lnSpc>
                    <a:spcPct val="115000"/>
                  </a:lnSpc>
                  <a:spcBef>
                    <a:spcPts val="1000"/>
                  </a:spcBef>
                  <a:spcAft>
                    <a:spcPts val="0"/>
                  </a:spcAft>
                  <a:buClr>
                    <a:srgbClr val="FEFEFE"/>
                  </a:buClr>
                  <a:buSzPts val="2000"/>
                  <a:buFont typeface="Comic Sans MS"/>
                  <a:buChar char="●"/>
                </a:pPr>
                <a:r>
                  <a:rPr lang="en-US" sz="2000" dirty="0">
                    <a:solidFill>
                      <a:srgbClr val="FEFEFE"/>
                    </a:solidFill>
                    <a:latin typeface="Comic Sans MS"/>
                    <a:ea typeface="Comic Sans MS"/>
                    <a:cs typeface="Comic Sans MS"/>
                    <a:sym typeface="Comic Sans MS"/>
                  </a:rPr>
                  <a:t>Distribution: describe how the possible values of the random variable spread/cluster, i.e. how they “distributed”, their probability.</a:t>
                </a:r>
              </a:p>
              <a:p>
                <a:pPr marL="457200" lvl="0" indent="-355600" algn="just" rtl="0">
                  <a:lnSpc>
                    <a:spcPct val="115000"/>
                  </a:lnSpc>
                  <a:spcBef>
                    <a:spcPts val="1000"/>
                  </a:spcBef>
                  <a:spcAft>
                    <a:spcPts val="1000"/>
                  </a:spcAft>
                  <a:buClr>
                    <a:srgbClr val="FEFEFE"/>
                  </a:buClr>
                  <a:buSzPts val="2000"/>
                  <a:buFont typeface="Comic Sans MS"/>
                  <a:buChar char="●"/>
                </a:pPr>
                <a:r>
                  <a:rPr lang="en-US" sz="2000" dirty="0">
                    <a:solidFill>
                      <a:srgbClr val="FEFEFE"/>
                    </a:solidFill>
                    <a:latin typeface="Comic Sans MS"/>
                    <a:ea typeface="Comic Sans MS"/>
                    <a:cs typeface="Comic Sans MS"/>
                    <a:sym typeface="Comic Sans MS"/>
                  </a:rPr>
                  <a:t>Distributions can be calculated from samples of random variables (</a:t>
                </a:r>
                <a14:m>
                  <m:oMath xmlns:m="http://schemas.openxmlformats.org/officeDocument/2006/math">
                    <m:d>
                      <m:dPr>
                        <m:begChr m:val="{"/>
                        <m:endChr m:val="}"/>
                        <m:ctrlPr>
                          <a:rPr lang="ar-AE" sz="2000" i="1" smtClean="0">
                            <a:solidFill>
                              <a:srgbClr val="FEFEFE"/>
                            </a:solidFill>
                            <a:latin typeface="Cambria Math" panose="02040503050406030204" pitchFamily="18" charset="0"/>
                            <a:sym typeface="Comic Sans MS"/>
                          </a:rPr>
                        </m:ctrlPr>
                      </m:dPr>
                      <m:e>
                        <m:r>
                          <a:rPr lang="ar-AE" sz="2000" b="0" i="1" smtClean="0">
                            <a:solidFill>
                              <a:srgbClr val="FEFEFE"/>
                            </a:solidFill>
                            <a:latin typeface="Cambria Math" panose="02040503050406030204" pitchFamily="18" charset="0"/>
                            <a:sym typeface="Comic Sans MS"/>
                          </a:rPr>
                          <m:t>𝑥</m:t>
                        </m:r>
                      </m:e>
                    </m:d>
                    <m:r>
                      <a:rPr lang="en-US" sz="2000" b="0" i="1" smtClean="0">
                        <a:solidFill>
                          <a:srgbClr val="FEFEFE"/>
                        </a:solidFill>
                        <a:latin typeface="Cambria Math" panose="02040503050406030204" pitchFamily="18" charset="0"/>
                        <a:sym typeface="Comic Sans MS"/>
                      </a:rPr>
                      <m:t>)</m:t>
                    </m:r>
                  </m:oMath>
                </a14:m>
                <a:r>
                  <a:rPr lang="en-US" sz="2000" dirty="0">
                    <a:solidFill>
                      <a:srgbClr val="FEFEFE"/>
                    </a:solidFill>
                    <a:latin typeface="Comic Sans MS"/>
                    <a:ea typeface="Comic Sans MS"/>
                    <a:cs typeface="Comic Sans MS"/>
                    <a:sym typeface="Comic Sans MS"/>
                  </a:rPr>
                  <a:t>, i.e. values of measurements.</a:t>
                </a:r>
                <a:endParaRPr sz="2000" dirty="0">
                  <a:solidFill>
                    <a:srgbClr val="FEFEFE"/>
                  </a:solidFill>
                  <a:latin typeface="Comic Sans MS"/>
                  <a:ea typeface="Comic Sans MS"/>
                  <a:cs typeface="Comic Sans MS"/>
                  <a:sym typeface="Comic Sans MS"/>
                </a:endParaRPr>
              </a:p>
            </p:txBody>
          </p:sp>
        </mc:Choice>
        <mc:Fallback xmlns="">
          <p:sp>
            <p:nvSpPr>
              <p:cNvPr id="98" name="Google Shape;98;g2ebeec5a5ef_1_5"/>
              <p:cNvSpPr txBox="1">
                <a:spLocks noRot="1" noChangeAspect="1" noMove="1" noResize="1" noEditPoints="1" noAdjustHandles="1" noChangeArrowheads="1" noChangeShapeType="1" noTextEdit="1"/>
              </p:cNvSpPr>
              <p:nvPr/>
            </p:nvSpPr>
            <p:spPr>
              <a:xfrm>
                <a:off x="504898" y="2387183"/>
                <a:ext cx="6876600" cy="3920499"/>
              </a:xfrm>
              <a:prstGeom prst="rect">
                <a:avLst/>
              </a:prstGeom>
              <a:blipFill>
                <a:blip r:embed="rId3"/>
                <a:stretch>
                  <a:fillRect t="-647" r="-921"/>
                </a:stretch>
              </a:blipFill>
              <a:ln>
                <a:noFill/>
              </a:ln>
            </p:spPr>
            <p:txBody>
              <a:bodyPr/>
              <a:lstStyle/>
              <a:p>
                <a:r>
                  <a:rPr lang="en-US">
                    <a:noFill/>
                  </a:rPr>
                  <a:t> </a:t>
                </a:r>
              </a:p>
            </p:txBody>
          </p:sp>
        </mc:Fallback>
      </mc:AlternateContent>
      <p:pic>
        <p:nvPicPr>
          <p:cNvPr id="4" name="Picture 3">
            <a:extLst>
              <a:ext uri="{FF2B5EF4-FFF2-40B4-BE49-F238E27FC236}">
                <a16:creationId xmlns:a16="http://schemas.microsoft.com/office/drawing/2014/main" id="{EC7D21AA-4062-F818-F84D-C71C8D7C3AFC}"/>
              </a:ext>
            </a:extLst>
          </p:cNvPr>
          <p:cNvPicPr>
            <a:picLocks noChangeAspect="1"/>
          </p:cNvPicPr>
          <p:nvPr/>
        </p:nvPicPr>
        <p:blipFill>
          <a:blip r:embed="rId4"/>
          <a:stretch>
            <a:fillRect/>
          </a:stretch>
        </p:blipFill>
        <p:spPr>
          <a:xfrm>
            <a:off x="7494498" y="2387183"/>
            <a:ext cx="4559300" cy="3848100"/>
          </a:xfrm>
          <a:prstGeom prst="rect">
            <a:avLst/>
          </a:prstGeom>
        </p:spPr>
      </p:pic>
      <p:pic>
        <p:nvPicPr>
          <p:cNvPr id="5" name="Picture 4">
            <a:extLst>
              <a:ext uri="{FF2B5EF4-FFF2-40B4-BE49-F238E27FC236}">
                <a16:creationId xmlns:a16="http://schemas.microsoft.com/office/drawing/2014/main" id="{10F0FBEF-94AF-522C-E874-C70E418FAD5A}"/>
              </a:ext>
            </a:extLst>
          </p:cNvPr>
          <p:cNvPicPr>
            <a:picLocks noChangeAspect="1"/>
          </p:cNvPicPr>
          <p:nvPr/>
        </p:nvPicPr>
        <p:blipFill>
          <a:blip r:embed="rId5"/>
          <a:stretch>
            <a:fillRect/>
          </a:stretch>
        </p:blipFill>
        <p:spPr>
          <a:xfrm>
            <a:off x="7494498" y="2387183"/>
            <a:ext cx="4533900" cy="3924300"/>
          </a:xfrm>
          <a:prstGeom prst="rect">
            <a:avLst/>
          </a:prstGeom>
        </p:spPr>
      </p:pic>
      <p:sp>
        <p:nvSpPr>
          <p:cNvPr id="6" name="Slide Number Placeholder 5">
            <a:extLst>
              <a:ext uri="{FF2B5EF4-FFF2-40B4-BE49-F238E27FC236}">
                <a16:creationId xmlns:a16="http://schemas.microsoft.com/office/drawing/2014/main" id="{4E71048A-6A00-6ADF-77F7-2A86ECC9454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37FB5-DE4B-9F3E-CC45-E50E5148247A}"/>
              </a:ext>
            </a:extLst>
          </p:cNvPr>
          <p:cNvSpPr>
            <a:spLocks noGrp="1"/>
          </p:cNvSpPr>
          <p:nvPr>
            <p:ph type="ctrTitle"/>
          </p:nvPr>
        </p:nvSpPr>
        <p:spPr/>
        <p:txBody>
          <a:bodyPr>
            <a:normAutofit/>
          </a:bodyPr>
          <a:lstStyle/>
          <a:p>
            <a:r>
              <a:rPr lang="en-US" sz="4000" dirty="0">
                <a:latin typeface="Comic Sans MS" panose="030F0902030302020204" pitchFamily="66" charset="0"/>
              </a:rPr>
              <a:t>Bootstrapping</a:t>
            </a:r>
          </a:p>
        </p:txBody>
      </p:sp>
      <p:sp>
        <p:nvSpPr>
          <p:cNvPr id="5" name="Slide Number Placeholder 4">
            <a:extLst>
              <a:ext uri="{FF2B5EF4-FFF2-40B4-BE49-F238E27FC236}">
                <a16:creationId xmlns:a16="http://schemas.microsoft.com/office/drawing/2014/main" id="{F82DB398-26A0-8A1E-136A-1957A464D45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39</a:t>
            </a:fld>
            <a:endParaRPr lang="en-US"/>
          </a:p>
        </p:txBody>
      </p:sp>
    </p:spTree>
    <p:extLst>
      <p:ext uri="{BB962C8B-B14F-4D97-AF65-F5344CB8AC3E}">
        <p14:creationId xmlns:p14="http://schemas.microsoft.com/office/powerpoint/2010/main" val="13646136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6F92C-BAC2-646E-4DF2-F3E114F948A5}"/>
              </a:ext>
            </a:extLst>
          </p:cNvPr>
          <p:cNvSpPr>
            <a:spLocks noGrp="1"/>
          </p:cNvSpPr>
          <p:nvPr>
            <p:ph type="title"/>
          </p:nvPr>
        </p:nvSpPr>
        <p:spPr>
          <a:xfrm>
            <a:off x="2231136" y="511765"/>
            <a:ext cx="7729728" cy="1188720"/>
          </a:xfrm>
        </p:spPr>
        <p:txBody>
          <a:bodyPr/>
          <a:lstStyle/>
          <a:p>
            <a:r>
              <a:rPr lang="en-US" sz="2800" dirty="0">
                <a:latin typeface="Comic Sans MS" panose="030F0902030302020204" pitchFamily="66" charset="0"/>
              </a:rPr>
              <a:t>In the Case of Complicated Null Hypothesis</a:t>
            </a:r>
            <a:endParaRPr lang="en-US" dirty="0">
              <a:latin typeface="Comic Sans MS" panose="030F0902030302020204" pitchFamily="66" charset="0"/>
            </a:endParaRPr>
          </a:p>
        </p:txBody>
      </p:sp>
      <mc:AlternateContent xmlns:mc="http://schemas.openxmlformats.org/markup-compatibility/2006" xmlns:a14="http://schemas.microsoft.com/office/drawing/2010/main">
        <mc:Choice Requires="a14">
          <p:sp>
            <p:nvSpPr>
              <p:cNvPr id="4" name="Google Shape;98;g2ebeec5a5ef_1_5">
                <a:extLst>
                  <a:ext uri="{FF2B5EF4-FFF2-40B4-BE49-F238E27FC236}">
                    <a16:creationId xmlns:a16="http://schemas.microsoft.com/office/drawing/2014/main" id="{FD9B0320-DE7A-D703-CF7C-382810E302F5}"/>
                  </a:ext>
                </a:extLst>
              </p:cNvPr>
              <p:cNvSpPr txBox="1"/>
              <p:nvPr/>
            </p:nvSpPr>
            <p:spPr>
              <a:xfrm>
                <a:off x="296333" y="1845642"/>
                <a:ext cx="7167212" cy="4673398"/>
              </a:xfrm>
              <a:prstGeom prst="rect">
                <a:avLst/>
              </a:prstGeom>
              <a:noFill/>
              <a:ln>
                <a:noFill/>
              </a:ln>
            </p:spPr>
            <p:txBody>
              <a:bodyPr spcFirstLastPara="1" wrap="square" lIns="91425" tIns="91425" rIns="91425" bIns="91425" anchor="t" anchorCtr="0">
                <a:noAutofit/>
              </a:bodyPr>
              <a:lstStyle/>
              <a:p>
                <a:pPr marL="444500" indent="-342900" algn="just">
                  <a:lnSpc>
                    <a:spcPct val="115000"/>
                  </a:lnSpc>
                  <a:buClr>
                    <a:srgbClr val="FEFEFE"/>
                  </a:buClr>
                  <a:buSzPts val="2000"/>
                  <a:buFont typeface="Arial" panose="020B0604020202020204" pitchFamily="34" charset="0"/>
                  <a:buChar char="•"/>
                </a:pPr>
                <a:r>
                  <a:rPr lang="en-US" sz="2000" dirty="0">
                    <a:solidFill>
                      <a:srgbClr val="FEFEFE"/>
                    </a:solidFill>
                    <a:latin typeface="Comic Sans MS" panose="030F0902030302020204" pitchFamily="66" charset="0"/>
                    <a:ea typeface="Comic Sans MS"/>
                    <a:cs typeface="Comic Sans MS"/>
                    <a:sym typeface="Comic Sans MS"/>
                  </a:rPr>
                  <a:t>Example: Absorption line with a black-body background</a:t>
                </a:r>
              </a:p>
              <a:p>
                <a:pPr marL="101600" algn="just">
                  <a:lnSpc>
                    <a:spcPct val="115000"/>
                  </a:lnSpc>
                  <a:buClr>
                    <a:srgbClr val="FEFEFE"/>
                  </a:buClr>
                  <a:buSzPts val="2000"/>
                </a:pPr>
                <a14:m>
                  <m:oMathPara xmlns:m="http://schemas.openxmlformats.org/officeDocument/2006/math">
                    <m:oMathParaPr>
                      <m:jc m:val="centerGroup"/>
                    </m:oMathParaPr>
                    <m:oMath xmlns:m="http://schemas.openxmlformats.org/officeDocument/2006/math">
                      <m:r>
                        <a:rPr lang="en-US" sz="2000" b="0" i="1" smtClean="0">
                          <a:solidFill>
                            <a:srgbClr val="FEFEFE"/>
                          </a:solidFill>
                          <a:latin typeface="Cambria Math" panose="02040503050406030204" pitchFamily="18" charset="0"/>
                          <a:ea typeface="Comic Sans MS"/>
                          <a:cs typeface="Comic Sans MS"/>
                          <a:sym typeface="Comic Sans MS"/>
                        </a:rPr>
                        <m:t>𝐹</m:t>
                      </m:r>
                      <m:d>
                        <m:dPr>
                          <m:ctrlPr>
                            <a:rPr lang="en-US" sz="2000" b="0" i="1" smtClean="0">
                              <a:solidFill>
                                <a:srgbClr val="FEFEFE"/>
                              </a:solidFill>
                              <a:latin typeface="Cambria Math" panose="02040503050406030204" pitchFamily="18" charset="0"/>
                              <a:ea typeface="Comic Sans MS"/>
                              <a:cs typeface="Comic Sans MS"/>
                              <a:sym typeface="Comic Sans MS"/>
                            </a:rPr>
                          </m:ctrlPr>
                        </m:dPr>
                        <m:e>
                          <m:r>
                            <a:rPr lang="en-US" sz="2000" b="0" i="1" smtClean="0">
                              <a:solidFill>
                                <a:srgbClr val="FEFEFE"/>
                              </a:solidFill>
                              <a:latin typeface="Cambria Math" panose="02040503050406030204" pitchFamily="18" charset="0"/>
                              <a:ea typeface="Comic Sans MS"/>
                              <a:cs typeface="Comic Sans MS"/>
                              <a:sym typeface="Comic Sans MS"/>
                            </a:rPr>
                            <m:t>𝜆</m:t>
                          </m:r>
                          <m:r>
                            <a:rPr lang="en-US" sz="2000" b="0" i="1" smtClean="0">
                              <a:solidFill>
                                <a:srgbClr val="FEFEFE"/>
                              </a:solidFill>
                              <a:latin typeface="Cambria Math" panose="02040503050406030204" pitchFamily="18" charset="0"/>
                              <a:ea typeface="Comic Sans MS"/>
                              <a:cs typeface="Comic Sans MS"/>
                              <a:sym typeface="Comic Sans MS"/>
                            </a:rPr>
                            <m:t>,</m:t>
                          </m:r>
                          <m:r>
                            <a:rPr lang="en-US" sz="2000" b="0" i="1" smtClean="0">
                              <a:solidFill>
                                <a:srgbClr val="FEFEFE"/>
                              </a:solidFill>
                              <a:latin typeface="Cambria Math" panose="02040503050406030204" pitchFamily="18" charset="0"/>
                              <a:ea typeface="Comic Sans MS"/>
                              <a:cs typeface="Comic Sans MS"/>
                              <a:sym typeface="Comic Sans MS"/>
                            </a:rPr>
                            <m:t>𝑇</m:t>
                          </m:r>
                        </m:e>
                      </m:d>
                      <m:r>
                        <a:rPr lang="en-US" sz="2000" b="0" i="1" smtClean="0">
                          <a:solidFill>
                            <a:srgbClr val="FEFEFE"/>
                          </a:solidFill>
                          <a:latin typeface="Cambria Math" panose="02040503050406030204" pitchFamily="18" charset="0"/>
                          <a:ea typeface="Comic Sans MS"/>
                          <a:cs typeface="Comic Sans MS"/>
                          <a:sym typeface="Comic Sans MS"/>
                        </a:rPr>
                        <m:t>=</m:t>
                      </m:r>
                      <m:f>
                        <m:fPr>
                          <m:ctrlPr>
                            <a:rPr lang="en-US" sz="2000" b="0" i="1" smtClean="0">
                              <a:solidFill>
                                <a:srgbClr val="FEFEFE"/>
                              </a:solidFill>
                              <a:latin typeface="Cambria Math" panose="02040503050406030204" pitchFamily="18" charset="0"/>
                              <a:sym typeface="Comic Sans MS"/>
                            </a:rPr>
                          </m:ctrlPr>
                        </m:fPr>
                        <m:num>
                          <m:r>
                            <a:rPr lang="en-US" sz="2000" b="0" i="1" smtClean="0">
                              <a:solidFill>
                                <a:srgbClr val="FEFEFE"/>
                              </a:solidFill>
                              <a:latin typeface="Cambria Math" panose="02040503050406030204" pitchFamily="18" charset="0"/>
                              <a:sym typeface="Comic Sans MS"/>
                            </a:rPr>
                            <m:t>2</m:t>
                          </m:r>
                          <m:r>
                            <a:rPr lang="en-US" sz="2000" b="0" i="1" smtClean="0">
                              <a:solidFill>
                                <a:srgbClr val="FEFEFE"/>
                              </a:solidFill>
                              <a:latin typeface="Cambria Math" panose="02040503050406030204" pitchFamily="18" charset="0"/>
                              <a:sym typeface="Comic Sans MS"/>
                            </a:rPr>
                            <m:t>h</m:t>
                          </m:r>
                          <m:sSup>
                            <m:sSupPr>
                              <m:ctrlPr>
                                <a:rPr lang="en-US" sz="2000" b="0" i="1" smtClean="0">
                                  <a:solidFill>
                                    <a:srgbClr val="FEFEFE"/>
                                  </a:solidFill>
                                  <a:latin typeface="Cambria Math" panose="02040503050406030204" pitchFamily="18" charset="0"/>
                                  <a:sym typeface="Comic Sans MS"/>
                                </a:rPr>
                              </m:ctrlPr>
                            </m:sSupPr>
                            <m:e>
                              <m:r>
                                <a:rPr lang="en-US" sz="2000" b="0" i="1" smtClean="0">
                                  <a:solidFill>
                                    <a:srgbClr val="FEFEFE"/>
                                  </a:solidFill>
                                  <a:latin typeface="Cambria Math" panose="02040503050406030204" pitchFamily="18" charset="0"/>
                                  <a:sym typeface="Comic Sans MS"/>
                                </a:rPr>
                                <m:t>𝑐</m:t>
                              </m:r>
                            </m:e>
                            <m:sup>
                              <m:r>
                                <a:rPr lang="en-US" sz="2000" b="0" i="1" smtClean="0">
                                  <a:solidFill>
                                    <a:srgbClr val="FEFEFE"/>
                                  </a:solidFill>
                                  <a:latin typeface="Cambria Math" panose="02040503050406030204" pitchFamily="18" charset="0"/>
                                  <a:sym typeface="Comic Sans MS"/>
                                </a:rPr>
                                <m:t>2</m:t>
                              </m:r>
                            </m:sup>
                          </m:sSup>
                        </m:num>
                        <m:den>
                          <m:sSup>
                            <m:sSupPr>
                              <m:ctrlPr>
                                <a:rPr lang="en-US" sz="2000" b="0" i="1" smtClean="0">
                                  <a:solidFill>
                                    <a:srgbClr val="FEFEFE"/>
                                  </a:solidFill>
                                  <a:latin typeface="Cambria Math" panose="02040503050406030204" pitchFamily="18" charset="0"/>
                                  <a:sym typeface="Comic Sans MS"/>
                                </a:rPr>
                              </m:ctrlPr>
                            </m:sSupPr>
                            <m:e>
                              <m:r>
                                <a:rPr lang="en-US" sz="2000" b="0" i="1" smtClean="0">
                                  <a:solidFill>
                                    <a:srgbClr val="FEFEFE"/>
                                  </a:solidFill>
                                  <a:latin typeface="Cambria Math" panose="02040503050406030204" pitchFamily="18" charset="0"/>
                                  <a:sym typeface="Comic Sans MS"/>
                                </a:rPr>
                                <m:t>𝜆</m:t>
                              </m:r>
                            </m:e>
                            <m:sup>
                              <m:r>
                                <a:rPr lang="en-US" sz="2000" b="0" i="1" smtClean="0">
                                  <a:solidFill>
                                    <a:srgbClr val="FEFEFE"/>
                                  </a:solidFill>
                                  <a:latin typeface="Cambria Math" panose="02040503050406030204" pitchFamily="18" charset="0"/>
                                  <a:sym typeface="Comic Sans MS"/>
                                </a:rPr>
                                <m:t>5</m:t>
                              </m:r>
                            </m:sup>
                          </m:sSup>
                        </m:den>
                      </m:f>
                      <m:f>
                        <m:fPr>
                          <m:ctrlPr>
                            <a:rPr lang="en-US" sz="2000" b="0" i="1" smtClean="0">
                              <a:solidFill>
                                <a:srgbClr val="FEFEFE"/>
                              </a:solidFill>
                              <a:latin typeface="Cambria Math" panose="02040503050406030204" pitchFamily="18" charset="0"/>
                              <a:sym typeface="Comic Sans MS"/>
                            </a:rPr>
                          </m:ctrlPr>
                        </m:fPr>
                        <m:num>
                          <m:r>
                            <a:rPr lang="en-US" sz="2000" b="0" i="1" smtClean="0">
                              <a:solidFill>
                                <a:srgbClr val="FEFEFE"/>
                              </a:solidFill>
                              <a:latin typeface="Cambria Math" panose="02040503050406030204" pitchFamily="18" charset="0"/>
                              <a:sym typeface="Comic Sans MS"/>
                            </a:rPr>
                            <m:t>1</m:t>
                          </m:r>
                        </m:num>
                        <m:den>
                          <m:sSup>
                            <m:sSupPr>
                              <m:ctrlPr>
                                <a:rPr lang="en-US" sz="2000" b="0" i="1" smtClean="0">
                                  <a:solidFill>
                                    <a:srgbClr val="FEFEFE"/>
                                  </a:solidFill>
                                  <a:latin typeface="Cambria Math" panose="02040503050406030204" pitchFamily="18" charset="0"/>
                                  <a:sym typeface="Comic Sans MS"/>
                                </a:rPr>
                              </m:ctrlPr>
                            </m:sSupPr>
                            <m:e>
                              <m:r>
                                <a:rPr lang="en-US" sz="2000" b="0" i="1" smtClean="0">
                                  <a:solidFill>
                                    <a:srgbClr val="FEFEFE"/>
                                  </a:solidFill>
                                  <a:latin typeface="Cambria Math" panose="02040503050406030204" pitchFamily="18" charset="0"/>
                                  <a:sym typeface="Comic Sans MS"/>
                                </a:rPr>
                                <m:t>𝑒</m:t>
                              </m:r>
                            </m:e>
                            <m:sup>
                              <m:f>
                                <m:fPr>
                                  <m:ctrlPr>
                                    <a:rPr lang="en-US" sz="2000" b="0" i="1" smtClean="0">
                                      <a:solidFill>
                                        <a:srgbClr val="FEFEFE"/>
                                      </a:solidFill>
                                      <a:latin typeface="Cambria Math" panose="02040503050406030204" pitchFamily="18" charset="0"/>
                                      <a:sym typeface="Comic Sans MS"/>
                                    </a:rPr>
                                  </m:ctrlPr>
                                </m:fPr>
                                <m:num>
                                  <m:r>
                                    <a:rPr lang="en-US" sz="2000" b="0" i="1" smtClean="0">
                                      <a:solidFill>
                                        <a:srgbClr val="FEFEFE"/>
                                      </a:solidFill>
                                      <a:latin typeface="Cambria Math" panose="02040503050406030204" pitchFamily="18" charset="0"/>
                                      <a:sym typeface="Comic Sans MS"/>
                                    </a:rPr>
                                    <m:t>h𝑐</m:t>
                                  </m:r>
                                  <m:r>
                                    <a:rPr lang="en-US" sz="2000" b="0" i="1" smtClean="0">
                                      <a:solidFill>
                                        <a:srgbClr val="FEFEFE"/>
                                      </a:solidFill>
                                      <a:latin typeface="Cambria Math" panose="02040503050406030204" pitchFamily="18" charset="0"/>
                                      <a:sym typeface="Comic Sans MS"/>
                                    </a:rPr>
                                    <m:t>/</m:t>
                                  </m:r>
                                  <m:r>
                                    <a:rPr lang="en-US" sz="2000" b="0" i="1" smtClean="0">
                                      <a:solidFill>
                                        <a:srgbClr val="FEFEFE"/>
                                      </a:solidFill>
                                      <a:latin typeface="Cambria Math" panose="02040503050406030204" pitchFamily="18" charset="0"/>
                                      <a:sym typeface="Comic Sans MS"/>
                                    </a:rPr>
                                    <m:t>𝜆</m:t>
                                  </m:r>
                                </m:num>
                                <m:den>
                                  <m:sSub>
                                    <m:sSubPr>
                                      <m:ctrlPr>
                                        <a:rPr lang="en-US" sz="2000" b="0" i="1" smtClean="0">
                                          <a:solidFill>
                                            <a:srgbClr val="FEFEFE"/>
                                          </a:solidFill>
                                          <a:latin typeface="Cambria Math" panose="02040503050406030204" pitchFamily="18" charset="0"/>
                                          <a:sym typeface="Comic Sans MS"/>
                                        </a:rPr>
                                      </m:ctrlPr>
                                    </m:sSubPr>
                                    <m:e>
                                      <m:r>
                                        <a:rPr lang="en-US" sz="2000" b="0" i="1" smtClean="0">
                                          <a:solidFill>
                                            <a:srgbClr val="FEFEFE"/>
                                          </a:solidFill>
                                          <a:latin typeface="Cambria Math" panose="02040503050406030204" pitchFamily="18" charset="0"/>
                                          <a:sym typeface="Comic Sans MS"/>
                                        </a:rPr>
                                        <m:t>𝑘</m:t>
                                      </m:r>
                                    </m:e>
                                    <m:sub>
                                      <m:r>
                                        <a:rPr lang="en-US" sz="2000" b="0" i="1" smtClean="0">
                                          <a:solidFill>
                                            <a:srgbClr val="FEFEFE"/>
                                          </a:solidFill>
                                          <a:latin typeface="Cambria Math" panose="02040503050406030204" pitchFamily="18" charset="0"/>
                                          <a:sym typeface="Comic Sans MS"/>
                                        </a:rPr>
                                        <m:t>𝐵</m:t>
                                      </m:r>
                                    </m:sub>
                                  </m:sSub>
                                  <m:r>
                                    <a:rPr lang="en-US" sz="2000" b="0" i="1" smtClean="0">
                                      <a:solidFill>
                                        <a:srgbClr val="FEFEFE"/>
                                      </a:solidFill>
                                      <a:latin typeface="Cambria Math" panose="02040503050406030204" pitchFamily="18" charset="0"/>
                                      <a:sym typeface="Comic Sans MS"/>
                                    </a:rPr>
                                    <m:t>𝑇</m:t>
                                  </m:r>
                                </m:den>
                              </m:f>
                            </m:sup>
                          </m:sSup>
                          <m:r>
                            <a:rPr lang="en-US" sz="2000" b="0" i="1" smtClean="0">
                              <a:solidFill>
                                <a:srgbClr val="FEFEFE"/>
                              </a:solidFill>
                              <a:latin typeface="Cambria Math" panose="02040503050406030204" pitchFamily="18" charset="0"/>
                              <a:sym typeface="Comic Sans MS"/>
                            </a:rPr>
                            <m:t>−1</m:t>
                          </m:r>
                        </m:den>
                      </m:f>
                    </m:oMath>
                  </m:oMathPara>
                </a14:m>
                <a:endParaRPr lang="en-US" sz="2000" dirty="0">
                  <a:solidFill>
                    <a:srgbClr val="FEFEFE"/>
                  </a:solidFill>
                  <a:latin typeface="Comic Sans MS" panose="030F0902030302020204" pitchFamily="66" charset="0"/>
                  <a:ea typeface="Comic Sans MS"/>
                  <a:cs typeface="Comic Sans MS"/>
                  <a:sym typeface="Comic Sans MS"/>
                </a:endParaRP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ea typeface="Comic Sans MS"/>
                    <a:cs typeface="Comic Sans MS"/>
                    <a:sym typeface="Comic Sans MS"/>
                  </a:rPr>
                  <a:t>Null hypothesis: only black-body background. Let’s try fitting the background.</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ea typeface="Comic Sans MS"/>
                    <a:cs typeface="Comic Sans MS"/>
                    <a:sym typeface="Comic Sans MS"/>
                  </a:rPr>
                  <a:t>Bootstrapping: a Monte Carlo method, from the null hypothesis, try to sample/simulate the measurement a large number of time, and inspect the distribution of the resulting configurations.</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ea typeface="Comic Sans MS"/>
                    <a:cs typeface="Comic Sans MS"/>
                    <a:sym typeface="Comic Sans MS"/>
                  </a:rPr>
                  <a:t>In this case, let’s look at the distribution of the residual </a:t>
                </a:r>
                <a14:m>
                  <m:oMath xmlns:m="http://schemas.openxmlformats.org/officeDocument/2006/math">
                    <m:sSup>
                      <m:sSupPr>
                        <m:ctrlPr>
                          <a:rPr lang="en-US" sz="2000" b="0" i="1" smtClean="0">
                            <a:solidFill>
                              <a:srgbClr val="FEFEFE"/>
                            </a:solidFill>
                            <a:latin typeface="Cambria Math" panose="02040503050406030204" pitchFamily="18" charset="0"/>
                            <a:ea typeface="Comic Sans MS"/>
                            <a:cs typeface="Comic Sans MS"/>
                            <a:sym typeface="Comic Sans MS"/>
                          </a:rPr>
                        </m:ctrlPr>
                      </m:sSupPr>
                      <m:e>
                        <m:r>
                          <a:rPr lang="en-US" sz="2000" b="0" i="1" smtClean="0">
                            <a:solidFill>
                              <a:srgbClr val="FEFEFE"/>
                            </a:solidFill>
                            <a:latin typeface="Cambria Math" panose="02040503050406030204" pitchFamily="18" charset="0"/>
                            <a:ea typeface="Comic Sans MS"/>
                            <a:cs typeface="Comic Sans MS"/>
                            <a:sym typeface="Comic Sans MS"/>
                          </a:rPr>
                          <m:t>𝜒</m:t>
                        </m:r>
                      </m:e>
                      <m:sup>
                        <m:r>
                          <a:rPr lang="en-US" sz="2000" b="0" i="1" smtClean="0">
                            <a:solidFill>
                              <a:srgbClr val="FEFEFE"/>
                            </a:solidFill>
                            <a:latin typeface="Cambria Math" panose="02040503050406030204" pitchFamily="18" charset="0"/>
                            <a:ea typeface="Comic Sans MS"/>
                            <a:cs typeface="Comic Sans MS"/>
                            <a:sym typeface="Comic Sans MS"/>
                          </a:rPr>
                          <m:t>2</m:t>
                        </m:r>
                      </m:sup>
                    </m:sSup>
                  </m:oMath>
                </a14:m>
                <a:r>
                  <a:rPr lang="en-US" sz="2000" dirty="0">
                    <a:solidFill>
                      <a:srgbClr val="FEFEFE"/>
                    </a:solidFill>
                    <a:latin typeface="Comic Sans MS" panose="030F0902030302020204" pitchFamily="66" charset="0"/>
                    <a:ea typeface="Comic Sans MS"/>
                    <a:cs typeface="Comic Sans MS"/>
                    <a:sym typeface="Comic Sans MS"/>
                  </a:rPr>
                  <a:t>. Different hypothesis tests have different criteria.</a:t>
                </a:r>
              </a:p>
            </p:txBody>
          </p:sp>
        </mc:Choice>
        <mc:Fallback xmlns="">
          <p:sp>
            <p:nvSpPr>
              <p:cNvPr id="4" name="Google Shape;98;g2ebeec5a5ef_1_5">
                <a:extLst>
                  <a:ext uri="{FF2B5EF4-FFF2-40B4-BE49-F238E27FC236}">
                    <a16:creationId xmlns:a16="http://schemas.microsoft.com/office/drawing/2014/main" id="{FD9B0320-DE7A-D703-CF7C-382810E302F5}"/>
                  </a:ext>
                </a:extLst>
              </p:cNvPr>
              <p:cNvSpPr txBox="1">
                <a:spLocks noRot="1" noChangeAspect="1" noMove="1" noResize="1" noEditPoints="1" noAdjustHandles="1" noChangeArrowheads="1" noChangeShapeType="1" noTextEdit="1"/>
              </p:cNvSpPr>
              <p:nvPr/>
            </p:nvSpPr>
            <p:spPr>
              <a:xfrm>
                <a:off x="296333" y="1845642"/>
                <a:ext cx="7167212" cy="4673398"/>
              </a:xfrm>
              <a:prstGeom prst="rect">
                <a:avLst/>
              </a:prstGeom>
              <a:blipFill>
                <a:blip r:embed="rId2"/>
                <a:stretch>
                  <a:fillRect r="-885" b="-7859"/>
                </a:stretch>
              </a:blipFill>
              <a:ln>
                <a:noFill/>
              </a:ln>
            </p:spPr>
            <p:txBody>
              <a:bodyPr/>
              <a:lstStyle/>
              <a:p>
                <a:r>
                  <a:rPr lang="en-US">
                    <a:noFill/>
                  </a:rPr>
                  <a:t> </a:t>
                </a:r>
              </a:p>
            </p:txBody>
          </p:sp>
        </mc:Fallback>
      </mc:AlternateContent>
      <p:pic>
        <p:nvPicPr>
          <p:cNvPr id="9" name="Picture 8">
            <a:extLst>
              <a:ext uri="{FF2B5EF4-FFF2-40B4-BE49-F238E27FC236}">
                <a16:creationId xmlns:a16="http://schemas.microsoft.com/office/drawing/2014/main" id="{1E0A8644-1202-DFA6-2492-5C6CB27C0960}"/>
              </a:ext>
            </a:extLst>
          </p:cNvPr>
          <p:cNvPicPr>
            <a:picLocks noChangeAspect="1"/>
          </p:cNvPicPr>
          <p:nvPr/>
        </p:nvPicPr>
        <p:blipFill>
          <a:blip r:embed="rId3"/>
          <a:stretch>
            <a:fillRect/>
          </a:stretch>
        </p:blipFill>
        <p:spPr>
          <a:xfrm>
            <a:off x="7550150" y="2207491"/>
            <a:ext cx="4508500" cy="3949700"/>
          </a:xfrm>
          <a:prstGeom prst="rect">
            <a:avLst/>
          </a:prstGeom>
        </p:spPr>
      </p:pic>
      <p:pic>
        <p:nvPicPr>
          <p:cNvPr id="10" name="Picture 9">
            <a:extLst>
              <a:ext uri="{FF2B5EF4-FFF2-40B4-BE49-F238E27FC236}">
                <a16:creationId xmlns:a16="http://schemas.microsoft.com/office/drawing/2014/main" id="{168BB216-2A17-BB5D-A662-52333D87AA4E}"/>
              </a:ext>
            </a:extLst>
          </p:cNvPr>
          <p:cNvPicPr>
            <a:picLocks noChangeAspect="1"/>
          </p:cNvPicPr>
          <p:nvPr/>
        </p:nvPicPr>
        <p:blipFill>
          <a:blip r:embed="rId4"/>
          <a:stretch>
            <a:fillRect/>
          </a:stretch>
        </p:blipFill>
        <p:spPr>
          <a:xfrm>
            <a:off x="7512050" y="2207491"/>
            <a:ext cx="4546600" cy="3949700"/>
          </a:xfrm>
          <a:prstGeom prst="rect">
            <a:avLst/>
          </a:prstGeom>
        </p:spPr>
      </p:pic>
      <p:pic>
        <p:nvPicPr>
          <p:cNvPr id="11" name="Picture 10">
            <a:extLst>
              <a:ext uri="{FF2B5EF4-FFF2-40B4-BE49-F238E27FC236}">
                <a16:creationId xmlns:a16="http://schemas.microsoft.com/office/drawing/2014/main" id="{D13AFFE0-EC5A-C220-B10A-D241F88EF96A}"/>
              </a:ext>
            </a:extLst>
          </p:cNvPr>
          <p:cNvPicPr>
            <a:picLocks noChangeAspect="1"/>
          </p:cNvPicPr>
          <p:nvPr/>
        </p:nvPicPr>
        <p:blipFill>
          <a:blip r:embed="rId5"/>
          <a:stretch>
            <a:fillRect/>
          </a:stretch>
        </p:blipFill>
        <p:spPr>
          <a:xfrm>
            <a:off x="7512050" y="2207491"/>
            <a:ext cx="4546600" cy="3949700"/>
          </a:xfrm>
          <a:prstGeom prst="rect">
            <a:avLst/>
          </a:prstGeom>
        </p:spPr>
      </p:pic>
      <p:pic>
        <p:nvPicPr>
          <p:cNvPr id="12" name="Picture 11">
            <a:extLst>
              <a:ext uri="{FF2B5EF4-FFF2-40B4-BE49-F238E27FC236}">
                <a16:creationId xmlns:a16="http://schemas.microsoft.com/office/drawing/2014/main" id="{64747030-EA26-A9A4-91BE-6C43325FA184}"/>
              </a:ext>
            </a:extLst>
          </p:cNvPr>
          <p:cNvPicPr>
            <a:picLocks noChangeAspect="1"/>
          </p:cNvPicPr>
          <p:nvPr/>
        </p:nvPicPr>
        <p:blipFill>
          <a:blip r:embed="rId6"/>
          <a:stretch>
            <a:fillRect/>
          </a:stretch>
        </p:blipFill>
        <p:spPr>
          <a:xfrm>
            <a:off x="7512050" y="2207491"/>
            <a:ext cx="4597400" cy="4000500"/>
          </a:xfrm>
          <a:prstGeom prst="rect">
            <a:avLst/>
          </a:prstGeom>
        </p:spPr>
      </p:pic>
      <p:sp>
        <p:nvSpPr>
          <p:cNvPr id="6" name="Slide Number Placeholder 5">
            <a:extLst>
              <a:ext uri="{FF2B5EF4-FFF2-40B4-BE49-F238E27FC236}">
                <a16:creationId xmlns:a16="http://schemas.microsoft.com/office/drawing/2014/main" id="{8FDE29FB-E783-7D38-2CCD-5AAF9D5A17B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40</a:t>
            </a:fld>
            <a:endParaRPr lang="en-US"/>
          </a:p>
        </p:txBody>
      </p:sp>
    </p:spTree>
    <p:extLst>
      <p:ext uri="{BB962C8B-B14F-4D97-AF65-F5344CB8AC3E}">
        <p14:creationId xmlns:p14="http://schemas.microsoft.com/office/powerpoint/2010/main" val="1116228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2A407-5AF3-F6B7-8A8D-A9C3C3802FEF}"/>
              </a:ext>
            </a:extLst>
          </p:cNvPr>
          <p:cNvSpPr>
            <a:spLocks noGrp="1"/>
          </p:cNvSpPr>
          <p:nvPr>
            <p:ph type="ctrTitle"/>
          </p:nvPr>
        </p:nvSpPr>
        <p:spPr/>
        <p:txBody>
          <a:bodyPr>
            <a:normAutofit/>
          </a:bodyPr>
          <a:lstStyle/>
          <a:p>
            <a:r>
              <a:rPr lang="en-US" sz="4000" dirty="0">
                <a:latin typeface="Comic Sans MS" panose="030F0902030302020204" pitchFamily="66" charset="0"/>
              </a:rPr>
              <a:t>Likelihood-ratio Testing</a:t>
            </a:r>
          </a:p>
        </p:txBody>
      </p:sp>
      <p:sp>
        <p:nvSpPr>
          <p:cNvPr id="5" name="Slide Number Placeholder 4">
            <a:extLst>
              <a:ext uri="{FF2B5EF4-FFF2-40B4-BE49-F238E27FC236}">
                <a16:creationId xmlns:a16="http://schemas.microsoft.com/office/drawing/2014/main" id="{FA582209-32B2-85E5-F28A-65FFD6C0AB3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41</a:t>
            </a:fld>
            <a:endParaRPr lang="en-US"/>
          </a:p>
        </p:txBody>
      </p:sp>
    </p:spTree>
    <p:extLst>
      <p:ext uri="{BB962C8B-B14F-4D97-AF65-F5344CB8AC3E}">
        <p14:creationId xmlns:p14="http://schemas.microsoft.com/office/powerpoint/2010/main" val="2585080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6F92C-BAC2-646E-4DF2-F3E114F948A5}"/>
              </a:ext>
            </a:extLst>
          </p:cNvPr>
          <p:cNvSpPr>
            <a:spLocks noGrp="1"/>
          </p:cNvSpPr>
          <p:nvPr>
            <p:ph type="title"/>
          </p:nvPr>
        </p:nvSpPr>
        <p:spPr>
          <a:xfrm>
            <a:off x="2231136" y="511765"/>
            <a:ext cx="7729728" cy="1188720"/>
          </a:xfrm>
        </p:spPr>
        <p:txBody>
          <a:bodyPr/>
          <a:lstStyle/>
          <a:p>
            <a:r>
              <a:rPr lang="en-US" sz="2800" dirty="0">
                <a:latin typeface="Comic Sans MS" panose="030F0902030302020204" pitchFamily="66" charset="0"/>
              </a:rPr>
              <a:t>Null Hypothesis </a:t>
            </a:r>
            <a:r>
              <a:rPr lang="en-US" sz="2800" dirty="0" err="1">
                <a:latin typeface="Comic Sans MS" panose="030F0902030302020204" pitchFamily="66" charset="0"/>
              </a:rPr>
              <a:t>v.s</a:t>
            </a:r>
            <a:r>
              <a:rPr lang="en-US" sz="2800" dirty="0">
                <a:latin typeface="Comic Sans MS" panose="030F0902030302020204" pitchFamily="66" charset="0"/>
              </a:rPr>
              <a:t>. Alternative Hypothesis</a:t>
            </a:r>
            <a:endParaRPr lang="en-US" dirty="0">
              <a:latin typeface="Comic Sans MS" panose="030F0902030302020204" pitchFamily="66" charset="0"/>
            </a:endParaRPr>
          </a:p>
        </p:txBody>
      </p:sp>
      <mc:AlternateContent xmlns:mc="http://schemas.openxmlformats.org/markup-compatibility/2006" xmlns:a14="http://schemas.microsoft.com/office/drawing/2010/main">
        <mc:Choice Requires="a14">
          <p:sp>
            <p:nvSpPr>
              <p:cNvPr id="4" name="Google Shape;98;g2ebeec5a5ef_1_5">
                <a:extLst>
                  <a:ext uri="{FF2B5EF4-FFF2-40B4-BE49-F238E27FC236}">
                    <a16:creationId xmlns:a16="http://schemas.microsoft.com/office/drawing/2014/main" id="{FD9B0320-DE7A-D703-CF7C-382810E302F5}"/>
                  </a:ext>
                </a:extLst>
              </p:cNvPr>
              <p:cNvSpPr txBox="1"/>
              <p:nvPr/>
            </p:nvSpPr>
            <p:spPr>
              <a:xfrm>
                <a:off x="922867" y="1896442"/>
                <a:ext cx="5367867" cy="4673398"/>
              </a:xfrm>
              <a:prstGeom prst="rect">
                <a:avLst/>
              </a:prstGeom>
              <a:noFill/>
              <a:ln>
                <a:noFill/>
              </a:ln>
            </p:spPr>
            <p:txBody>
              <a:bodyPr spcFirstLastPara="1" wrap="square" lIns="91425" tIns="91425" rIns="91425" bIns="91425" anchor="t" anchorCtr="0">
                <a:noAutofit/>
              </a:bodyPr>
              <a:lstStyle/>
              <a:p>
                <a:pPr marL="444500" indent="-342900" algn="just">
                  <a:lnSpc>
                    <a:spcPct val="115000"/>
                  </a:lnSpc>
                  <a:buClr>
                    <a:srgbClr val="FEFEFE"/>
                  </a:buClr>
                  <a:buSzPts val="2000"/>
                  <a:buFont typeface="Arial" panose="020B0604020202020204" pitchFamily="34" charset="0"/>
                  <a:buChar char="•"/>
                </a:pPr>
                <a:r>
                  <a:rPr lang="en-US" sz="2000" dirty="0">
                    <a:solidFill>
                      <a:srgbClr val="FEFEFE"/>
                    </a:solidFill>
                    <a:latin typeface="Comic Sans MS" panose="030F0902030302020204" pitchFamily="66" charset="0"/>
                    <a:ea typeface="Comic Sans MS"/>
                    <a:cs typeface="Comic Sans MS"/>
                    <a:sym typeface="Comic Sans MS"/>
                  </a:rPr>
                  <a:t>Example: Absorption line with a black-body background</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ea typeface="Comic Sans MS"/>
                    <a:cs typeface="Comic Sans MS"/>
                    <a:sym typeface="Comic Sans MS"/>
                  </a:rPr>
                  <a:t>Null hypothesis </a:t>
                </a:r>
                <a14:m>
                  <m:oMath xmlns:m="http://schemas.openxmlformats.org/officeDocument/2006/math">
                    <m:sSub>
                      <m:sSubPr>
                        <m:ctrlPr>
                          <a:rPr lang="en-US" sz="2000" b="0" i="1" smtClean="0">
                            <a:solidFill>
                              <a:srgbClr val="FEFEFE"/>
                            </a:solidFill>
                            <a:latin typeface="Cambria Math" panose="02040503050406030204" pitchFamily="18" charset="0"/>
                            <a:ea typeface="Comic Sans MS"/>
                            <a:cs typeface="Comic Sans MS"/>
                            <a:sym typeface="Comic Sans MS"/>
                          </a:rPr>
                        </m:ctrlPr>
                      </m:sSubPr>
                      <m:e>
                        <m:r>
                          <a:rPr lang="en-US" sz="2000" b="0" i="1" smtClean="0">
                            <a:solidFill>
                              <a:srgbClr val="FEFEFE"/>
                            </a:solidFill>
                            <a:latin typeface="Cambria Math" panose="02040503050406030204" pitchFamily="18" charset="0"/>
                            <a:ea typeface="Comic Sans MS"/>
                            <a:cs typeface="Comic Sans MS"/>
                            <a:sym typeface="Comic Sans MS"/>
                          </a:rPr>
                          <m:t>𝐻</m:t>
                        </m:r>
                      </m:e>
                      <m:sub>
                        <m:r>
                          <a:rPr lang="en-US" sz="2000" b="0" i="1" smtClean="0">
                            <a:solidFill>
                              <a:srgbClr val="FEFEFE"/>
                            </a:solidFill>
                            <a:latin typeface="Cambria Math" panose="02040503050406030204" pitchFamily="18" charset="0"/>
                            <a:ea typeface="Comic Sans MS"/>
                            <a:cs typeface="Comic Sans MS"/>
                            <a:sym typeface="Comic Sans MS"/>
                          </a:rPr>
                          <m:t>0</m:t>
                        </m:r>
                      </m:sub>
                    </m:sSub>
                  </m:oMath>
                </a14:m>
                <a:r>
                  <a:rPr lang="en-US" sz="2000" dirty="0">
                    <a:solidFill>
                      <a:srgbClr val="FEFEFE"/>
                    </a:solidFill>
                    <a:latin typeface="Comic Sans MS" panose="030F0902030302020204" pitchFamily="66" charset="0"/>
                    <a:ea typeface="Comic Sans MS"/>
                    <a:cs typeface="Comic Sans MS"/>
                    <a:sym typeface="Comic Sans MS"/>
                  </a:rPr>
                  <a:t>: only black-body background.</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ea typeface="Comic Sans MS"/>
                    <a:cs typeface="Comic Sans MS"/>
                    <a:sym typeface="Comic Sans MS"/>
                  </a:rPr>
                  <a:t>Alternative hypothesis </a:t>
                </a:r>
                <a14:m>
                  <m:oMath xmlns:m="http://schemas.openxmlformats.org/officeDocument/2006/math">
                    <m:sSub>
                      <m:sSubPr>
                        <m:ctrlPr>
                          <a:rPr lang="en-US" sz="2000" b="0" i="1" smtClean="0">
                            <a:solidFill>
                              <a:srgbClr val="FEFEFE"/>
                            </a:solidFill>
                            <a:latin typeface="Cambria Math" panose="02040503050406030204" pitchFamily="18" charset="0"/>
                            <a:ea typeface="Comic Sans MS"/>
                            <a:cs typeface="Comic Sans MS"/>
                            <a:sym typeface="Comic Sans MS"/>
                          </a:rPr>
                        </m:ctrlPr>
                      </m:sSubPr>
                      <m:e>
                        <m:r>
                          <a:rPr lang="en-US" sz="2000" b="0" i="1" smtClean="0">
                            <a:solidFill>
                              <a:srgbClr val="FEFEFE"/>
                            </a:solidFill>
                            <a:latin typeface="Cambria Math" panose="02040503050406030204" pitchFamily="18" charset="0"/>
                            <a:ea typeface="Comic Sans MS"/>
                            <a:cs typeface="Comic Sans MS"/>
                            <a:sym typeface="Comic Sans MS"/>
                          </a:rPr>
                          <m:t>𝐻</m:t>
                        </m:r>
                      </m:e>
                      <m:sub>
                        <m:r>
                          <a:rPr lang="en-US" sz="2000" b="0" i="1" smtClean="0">
                            <a:solidFill>
                              <a:srgbClr val="FEFEFE"/>
                            </a:solidFill>
                            <a:latin typeface="Cambria Math" panose="02040503050406030204" pitchFamily="18" charset="0"/>
                            <a:ea typeface="Comic Sans MS"/>
                            <a:cs typeface="Comic Sans MS"/>
                            <a:sym typeface="Comic Sans MS"/>
                          </a:rPr>
                          <m:t>1</m:t>
                        </m:r>
                      </m:sub>
                    </m:sSub>
                  </m:oMath>
                </a14:m>
                <a:r>
                  <a:rPr lang="en-US" sz="2000" dirty="0">
                    <a:solidFill>
                      <a:srgbClr val="FEFEFE"/>
                    </a:solidFill>
                    <a:latin typeface="Comic Sans MS" panose="030F0902030302020204" pitchFamily="66" charset="0"/>
                    <a:ea typeface="Comic Sans MS"/>
                    <a:cs typeface="Comic Sans MS"/>
                    <a:sym typeface="Comic Sans MS"/>
                  </a:rPr>
                  <a:t>: black-body background with an absorption feature, modeled with a gaussian function form: </a:t>
                </a:r>
                <a14:m>
                  <m:oMath xmlns:m="http://schemas.openxmlformats.org/officeDocument/2006/math">
                    <m:r>
                      <a:rPr lang="en-US" sz="2000" b="0" i="1" smtClean="0">
                        <a:solidFill>
                          <a:srgbClr val="FEFEFE"/>
                        </a:solidFill>
                        <a:latin typeface="Cambria Math" panose="02040503050406030204" pitchFamily="18" charset="0"/>
                        <a:ea typeface="Comic Sans MS"/>
                        <a:cs typeface="Comic Sans MS"/>
                        <a:sym typeface="Comic Sans MS"/>
                      </a:rPr>
                      <m:t>𝐼</m:t>
                    </m:r>
                    <m:d>
                      <m:dPr>
                        <m:ctrlPr>
                          <a:rPr lang="en-US" sz="2000" b="0" i="1" smtClean="0">
                            <a:solidFill>
                              <a:srgbClr val="FEFEFE"/>
                            </a:solidFill>
                            <a:latin typeface="Cambria Math" panose="02040503050406030204" pitchFamily="18" charset="0"/>
                            <a:ea typeface="Comic Sans MS"/>
                            <a:cs typeface="Comic Sans MS"/>
                            <a:sym typeface="Comic Sans MS"/>
                          </a:rPr>
                        </m:ctrlPr>
                      </m:dPr>
                      <m:e>
                        <m:r>
                          <a:rPr lang="en-US" sz="2000" b="0" i="1" smtClean="0">
                            <a:solidFill>
                              <a:srgbClr val="FEFEFE"/>
                            </a:solidFill>
                            <a:latin typeface="Cambria Math" panose="02040503050406030204" pitchFamily="18" charset="0"/>
                            <a:ea typeface="Comic Sans MS"/>
                            <a:cs typeface="Comic Sans MS"/>
                            <a:sym typeface="Comic Sans MS"/>
                          </a:rPr>
                          <m:t>𝜆</m:t>
                        </m:r>
                      </m:e>
                    </m:d>
                    <m:r>
                      <a:rPr lang="en-US" sz="2000" b="0" i="1" smtClean="0">
                        <a:solidFill>
                          <a:srgbClr val="FEFEFE"/>
                        </a:solidFill>
                        <a:latin typeface="Cambria Math" panose="02040503050406030204" pitchFamily="18" charset="0"/>
                        <a:ea typeface="Comic Sans MS"/>
                        <a:cs typeface="Comic Sans MS"/>
                        <a:sym typeface="Comic Sans MS"/>
                      </a:rPr>
                      <m:t>=</m:t>
                    </m:r>
                    <m:sSub>
                      <m:sSubPr>
                        <m:ctrlPr>
                          <a:rPr lang="en-US" sz="2000" b="0" i="1" smtClean="0">
                            <a:solidFill>
                              <a:srgbClr val="FEFEFE"/>
                            </a:solidFill>
                            <a:latin typeface="Cambria Math" panose="02040503050406030204" pitchFamily="18" charset="0"/>
                            <a:ea typeface="Comic Sans MS"/>
                            <a:cs typeface="Comic Sans MS"/>
                            <a:sym typeface="Comic Sans MS"/>
                          </a:rPr>
                        </m:ctrlPr>
                      </m:sSubPr>
                      <m:e>
                        <m:r>
                          <a:rPr lang="en-US" sz="2000" b="0" i="1" smtClean="0">
                            <a:solidFill>
                              <a:srgbClr val="FEFEFE"/>
                            </a:solidFill>
                            <a:latin typeface="Cambria Math" panose="02040503050406030204" pitchFamily="18" charset="0"/>
                            <a:ea typeface="Comic Sans MS"/>
                            <a:cs typeface="Comic Sans MS"/>
                            <a:sym typeface="Comic Sans MS"/>
                          </a:rPr>
                          <m:t>𝐼</m:t>
                        </m:r>
                      </m:e>
                      <m:sub>
                        <m:r>
                          <a:rPr lang="en-US" sz="2000" b="0" i="1" smtClean="0">
                            <a:solidFill>
                              <a:srgbClr val="FEFEFE"/>
                            </a:solidFill>
                            <a:latin typeface="Cambria Math" panose="02040503050406030204" pitchFamily="18" charset="0"/>
                            <a:ea typeface="Comic Sans MS"/>
                            <a:cs typeface="Comic Sans MS"/>
                            <a:sym typeface="Comic Sans MS"/>
                          </a:rPr>
                          <m:t>𝐵𝐵</m:t>
                        </m:r>
                      </m:sub>
                    </m:sSub>
                    <m:d>
                      <m:dPr>
                        <m:ctrlPr>
                          <a:rPr lang="en-US" sz="2000" b="0" i="1" smtClean="0">
                            <a:solidFill>
                              <a:srgbClr val="FEFEFE"/>
                            </a:solidFill>
                            <a:latin typeface="Cambria Math" panose="02040503050406030204" pitchFamily="18" charset="0"/>
                            <a:ea typeface="Comic Sans MS"/>
                            <a:cs typeface="Comic Sans MS"/>
                            <a:sym typeface="Comic Sans MS"/>
                          </a:rPr>
                        </m:ctrlPr>
                      </m:dPr>
                      <m:e>
                        <m:r>
                          <a:rPr lang="en-US" sz="2000" b="0" i="1" smtClean="0">
                            <a:solidFill>
                              <a:srgbClr val="FEFEFE"/>
                            </a:solidFill>
                            <a:latin typeface="Cambria Math" panose="02040503050406030204" pitchFamily="18" charset="0"/>
                            <a:ea typeface="Comic Sans MS"/>
                            <a:cs typeface="Comic Sans MS"/>
                            <a:sym typeface="Comic Sans MS"/>
                          </a:rPr>
                          <m:t>𝜆</m:t>
                        </m:r>
                      </m:e>
                    </m:d>
                    <m:r>
                      <a:rPr lang="en-US" sz="2000" b="0" i="1" smtClean="0">
                        <a:solidFill>
                          <a:srgbClr val="FEFEFE"/>
                        </a:solidFill>
                        <a:latin typeface="Cambria Math" panose="02040503050406030204" pitchFamily="18" charset="0"/>
                        <a:ea typeface="Comic Sans MS"/>
                        <a:cs typeface="Comic Sans MS"/>
                        <a:sym typeface="Comic Sans MS"/>
                      </a:rPr>
                      <m:t>−</m:t>
                    </m:r>
                    <m:sSub>
                      <m:sSubPr>
                        <m:ctrlPr>
                          <a:rPr lang="en-US" sz="2000" b="0" i="1" smtClean="0">
                            <a:solidFill>
                              <a:srgbClr val="FEFEFE"/>
                            </a:solidFill>
                            <a:latin typeface="Cambria Math" panose="02040503050406030204" pitchFamily="18" charset="0"/>
                            <a:ea typeface="Comic Sans MS"/>
                            <a:cs typeface="Comic Sans MS"/>
                            <a:sym typeface="Comic Sans MS"/>
                          </a:rPr>
                        </m:ctrlPr>
                      </m:sSubPr>
                      <m:e>
                        <m:r>
                          <a:rPr lang="en-US" sz="2000" b="0" i="1" smtClean="0">
                            <a:solidFill>
                              <a:srgbClr val="FEFEFE"/>
                            </a:solidFill>
                            <a:latin typeface="Cambria Math" panose="02040503050406030204" pitchFamily="18" charset="0"/>
                            <a:ea typeface="Comic Sans MS"/>
                            <a:cs typeface="Comic Sans MS"/>
                            <a:sym typeface="Comic Sans MS"/>
                          </a:rPr>
                          <m:t>𝐼</m:t>
                        </m:r>
                      </m:e>
                      <m:sub>
                        <m:r>
                          <a:rPr lang="en-US" sz="2000" b="0" i="1" smtClean="0">
                            <a:solidFill>
                              <a:srgbClr val="FEFEFE"/>
                            </a:solidFill>
                            <a:latin typeface="Cambria Math" panose="02040503050406030204" pitchFamily="18" charset="0"/>
                            <a:ea typeface="Comic Sans MS"/>
                            <a:cs typeface="Comic Sans MS"/>
                            <a:sym typeface="Comic Sans MS"/>
                          </a:rPr>
                          <m:t>𝑎𝑝</m:t>
                        </m:r>
                      </m:sub>
                    </m:sSub>
                    <m:r>
                      <a:rPr lang="en-US" sz="2000" b="0" i="1" smtClean="0">
                        <a:solidFill>
                          <a:srgbClr val="FEFEFE"/>
                        </a:solidFill>
                        <a:latin typeface="Cambria Math" panose="02040503050406030204" pitchFamily="18" charset="0"/>
                        <a:ea typeface="Comic Sans MS"/>
                        <a:cs typeface="Comic Sans MS"/>
                        <a:sym typeface="Comic Sans MS"/>
                      </a:rPr>
                      <m:t>.</m:t>
                    </m:r>
                    <m:r>
                      <a:rPr lang="en-US" sz="2000" b="0" i="1" smtClean="0">
                        <a:solidFill>
                          <a:srgbClr val="FEFEFE"/>
                        </a:solidFill>
                        <a:latin typeface="Cambria Math" panose="02040503050406030204" pitchFamily="18" charset="0"/>
                        <a:ea typeface="Comic Sans MS"/>
                        <a:cs typeface="Comic Sans MS"/>
                        <a:sym typeface="Comic Sans MS"/>
                      </a:rPr>
                      <m:t>𝑁</m:t>
                    </m:r>
                    <m:d>
                      <m:dPr>
                        <m:ctrlPr>
                          <a:rPr lang="en-US" sz="2000" b="0" i="1" smtClean="0">
                            <a:solidFill>
                              <a:srgbClr val="FEFEFE"/>
                            </a:solidFill>
                            <a:latin typeface="Cambria Math" panose="02040503050406030204" pitchFamily="18" charset="0"/>
                            <a:ea typeface="Comic Sans MS"/>
                            <a:cs typeface="Comic Sans MS"/>
                            <a:sym typeface="Comic Sans MS"/>
                          </a:rPr>
                        </m:ctrlPr>
                      </m:dPr>
                      <m:e>
                        <m:r>
                          <a:rPr lang="en-US" sz="2000" b="0" i="1" smtClean="0">
                            <a:solidFill>
                              <a:srgbClr val="FEFEFE"/>
                            </a:solidFill>
                            <a:latin typeface="Cambria Math" panose="02040503050406030204" pitchFamily="18" charset="0"/>
                            <a:ea typeface="Comic Sans MS"/>
                            <a:cs typeface="Comic Sans MS"/>
                            <a:sym typeface="Comic Sans MS"/>
                          </a:rPr>
                          <m:t>𝜆</m:t>
                        </m:r>
                        <m:r>
                          <a:rPr lang="en-US" sz="2000" b="0" i="1" smtClean="0">
                            <a:solidFill>
                              <a:srgbClr val="FEFEFE"/>
                            </a:solidFill>
                            <a:latin typeface="Cambria Math" panose="02040503050406030204" pitchFamily="18" charset="0"/>
                            <a:ea typeface="Comic Sans MS"/>
                            <a:cs typeface="Comic Sans MS"/>
                            <a:sym typeface="Comic Sans MS"/>
                          </a:rPr>
                          <m:t>,</m:t>
                        </m:r>
                        <m:sSub>
                          <m:sSubPr>
                            <m:ctrlPr>
                              <a:rPr lang="en-US" sz="2000" b="0" i="1" smtClean="0">
                                <a:solidFill>
                                  <a:srgbClr val="FEFEFE"/>
                                </a:solidFill>
                                <a:latin typeface="Cambria Math" panose="02040503050406030204" pitchFamily="18" charset="0"/>
                                <a:ea typeface="Comic Sans MS"/>
                                <a:cs typeface="Comic Sans MS"/>
                                <a:sym typeface="Comic Sans MS"/>
                              </a:rPr>
                            </m:ctrlPr>
                          </m:sSubPr>
                          <m:e>
                            <m:r>
                              <a:rPr lang="en-US" sz="2000" b="0" i="1" smtClean="0">
                                <a:solidFill>
                                  <a:srgbClr val="FEFEFE"/>
                                </a:solidFill>
                                <a:latin typeface="Cambria Math" panose="02040503050406030204" pitchFamily="18" charset="0"/>
                                <a:ea typeface="Comic Sans MS"/>
                                <a:cs typeface="Comic Sans MS"/>
                                <a:sym typeface="Comic Sans MS"/>
                              </a:rPr>
                              <m:t>𝜆</m:t>
                            </m:r>
                          </m:e>
                          <m:sub>
                            <m:r>
                              <a:rPr lang="en-US" sz="2000" b="0" i="1" smtClean="0">
                                <a:solidFill>
                                  <a:srgbClr val="FEFEFE"/>
                                </a:solidFill>
                                <a:latin typeface="Cambria Math" panose="02040503050406030204" pitchFamily="18" charset="0"/>
                                <a:ea typeface="Comic Sans MS"/>
                                <a:cs typeface="Comic Sans MS"/>
                                <a:sym typeface="Comic Sans MS"/>
                              </a:rPr>
                              <m:t>𝑎𝑝</m:t>
                            </m:r>
                          </m:sub>
                        </m:sSub>
                        <m:r>
                          <a:rPr lang="en-US" sz="2000" b="0" i="1" smtClean="0">
                            <a:solidFill>
                              <a:srgbClr val="FEFEFE"/>
                            </a:solidFill>
                            <a:latin typeface="Cambria Math" panose="02040503050406030204" pitchFamily="18" charset="0"/>
                            <a:ea typeface="Comic Sans MS"/>
                            <a:cs typeface="Comic Sans MS"/>
                            <a:sym typeface="Comic Sans MS"/>
                          </a:rPr>
                          <m:t>, </m:t>
                        </m:r>
                        <m:sSub>
                          <m:sSubPr>
                            <m:ctrlPr>
                              <a:rPr lang="en-US" sz="2000" b="0" i="1" smtClean="0">
                                <a:solidFill>
                                  <a:srgbClr val="FEFEFE"/>
                                </a:solidFill>
                                <a:latin typeface="Cambria Math" panose="02040503050406030204" pitchFamily="18" charset="0"/>
                                <a:ea typeface="Comic Sans MS"/>
                                <a:cs typeface="Comic Sans MS"/>
                                <a:sym typeface="Comic Sans MS"/>
                              </a:rPr>
                            </m:ctrlPr>
                          </m:sSubPr>
                          <m:e>
                            <m:r>
                              <a:rPr lang="en-US" sz="2000" b="0" i="1" smtClean="0">
                                <a:solidFill>
                                  <a:srgbClr val="FEFEFE"/>
                                </a:solidFill>
                                <a:latin typeface="Cambria Math" panose="02040503050406030204" pitchFamily="18" charset="0"/>
                                <a:ea typeface="Comic Sans MS"/>
                                <a:cs typeface="Comic Sans MS"/>
                                <a:sym typeface="Comic Sans MS"/>
                              </a:rPr>
                              <m:t>𝜎</m:t>
                            </m:r>
                          </m:e>
                          <m:sub>
                            <m:r>
                              <a:rPr lang="en-US" sz="2000" b="0" i="1" smtClean="0">
                                <a:solidFill>
                                  <a:srgbClr val="FEFEFE"/>
                                </a:solidFill>
                                <a:latin typeface="Cambria Math" panose="02040503050406030204" pitchFamily="18" charset="0"/>
                                <a:ea typeface="Comic Sans MS"/>
                                <a:cs typeface="Comic Sans MS"/>
                                <a:sym typeface="Comic Sans MS"/>
                              </a:rPr>
                              <m:t>𝑎𝑝</m:t>
                            </m:r>
                          </m:sub>
                        </m:sSub>
                      </m:e>
                    </m:d>
                  </m:oMath>
                </a14:m>
                <a:r>
                  <a:rPr lang="en-US" sz="2000" dirty="0">
                    <a:solidFill>
                      <a:srgbClr val="FEFEFE"/>
                    </a:solidFill>
                    <a:latin typeface="Comic Sans MS" panose="030F0902030302020204" pitchFamily="66" charset="0"/>
                    <a:ea typeface="Comic Sans MS"/>
                    <a:cs typeface="Comic Sans MS"/>
                    <a:sym typeface="Comic Sans MS"/>
                  </a:rPr>
                  <a:t>.</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ea typeface="Comic Sans MS"/>
                    <a:cs typeface="Comic Sans MS"/>
                    <a:sym typeface="Comic Sans MS"/>
                  </a:rPr>
                  <a:t>Reminder: </a:t>
                </a:r>
                <a14:m>
                  <m:oMath xmlns:m="http://schemas.openxmlformats.org/officeDocument/2006/math">
                    <m:sSup>
                      <m:sSupPr>
                        <m:ctrlPr>
                          <a:rPr lang="en-US" sz="2000" b="0" i="1" smtClean="0">
                            <a:solidFill>
                              <a:srgbClr val="FEFEFE"/>
                            </a:solidFill>
                            <a:latin typeface="Cambria Math" panose="02040503050406030204" pitchFamily="18" charset="0"/>
                            <a:ea typeface="Comic Sans MS"/>
                            <a:cs typeface="Comic Sans MS"/>
                            <a:sym typeface="Comic Sans MS"/>
                          </a:rPr>
                        </m:ctrlPr>
                      </m:sSupPr>
                      <m:e>
                        <m:r>
                          <a:rPr lang="en-US" sz="2000" b="0" i="1" smtClean="0">
                            <a:solidFill>
                              <a:srgbClr val="FEFEFE"/>
                            </a:solidFill>
                            <a:latin typeface="Cambria Math" panose="02040503050406030204" pitchFamily="18" charset="0"/>
                            <a:ea typeface="Comic Sans MS"/>
                            <a:cs typeface="Comic Sans MS"/>
                            <a:sym typeface="Comic Sans MS"/>
                          </a:rPr>
                          <m:t>𝜒</m:t>
                        </m:r>
                      </m:e>
                      <m:sup>
                        <m:r>
                          <a:rPr lang="en-US" sz="2000" b="0" i="1" smtClean="0">
                            <a:solidFill>
                              <a:srgbClr val="FEFEFE"/>
                            </a:solidFill>
                            <a:latin typeface="Cambria Math" panose="02040503050406030204" pitchFamily="18" charset="0"/>
                            <a:ea typeface="Comic Sans MS"/>
                            <a:cs typeface="Comic Sans MS"/>
                            <a:sym typeface="Comic Sans MS"/>
                          </a:rPr>
                          <m:t>2</m:t>
                        </m:r>
                      </m:sup>
                    </m:sSup>
                    <m:d>
                      <m:dPr>
                        <m:ctrlPr>
                          <a:rPr lang="en-US" sz="2000" b="0" i="1" smtClean="0">
                            <a:solidFill>
                              <a:srgbClr val="FEFEFE"/>
                            </a:solidFill>
                            <a:latin typeface="Cambria Math" panose="02040503050406030204" pitchFamily="18" charset="0"/>
                            <a:ea typeface="Comic Sans MS"/>
                            <a:cs typeface="Comic Sans MS"/>
                            <a:sym typeface="Comic Sans MS"/>
                          </a:rPr>
                        </m:ctrlPr>
                      </m:dPr>
                      <m:e>
                        <m:r>
                          <a:rPr lang="en-US" sz="2000" b="0" i="1" smtClean="0">
                            <a:solidFill>
                              <a:srgbClr val="FEFEFE"/>
                            </a:solidFill>
                            <a:latin typeface="Cambria Math" panose="02040503050406030204" pitchFamily="18" charset="0"/>
                            <a:ea typeface="Comic Sans MS"/>
                            <a:cs typeface="Comic Sans MS"/>
                            <a:sym typeface="Comic Sans MS"/>
                          </a:rPr>
                          <m:t>𝜃</m:t>
                        </m:r>
                      </m:e>
                    </m:d>
                    <m:r>
                      <a:rPr lang="en-US" sz="2000" b="0" i="1" smtClean="0">
                        <a:solidFill>
                          <a:srgbClr val="FEFEFE"/>
                        </a:solidFill>
                        <a:latin typeface="Cambria Math" panose="02040503050406030204" pitchFamily="18" charset="0"/>
                        <a:ea typeface="Comic Sans MS"/>
                        <a:cs typeface="Comic Sans MS"/>
                        <a:sym typeface="Comic Sans MS"/>
                      </a:rPr>
                      <m:t>=−2</m:t>
                    </m:r>
                    <m:func>
                      <m:funcPr>
                        <m:ctrlPr>
                          <a:rPr lang="en-US" sz="2000" b="0" i="1" smtClean="0">
                            <a:solidFill>
                              <a:srgbClr val="FEFEFE"/>
                            </a:solidFill>
                            <a:latin typeface="Cambria Math" panose="02040503050406030204" pitchFamily="18" charset="0"/>
                            <a:ea typeface="Comic Sans MS"/>
                            <a:cs typeface="Comic Sans MS"/>
                            <a:sym typeface="Comic Sans MS"/>
                          </a:rPr>
                        </m:ctrlPr>
                      </m:funcPr>
                      <m:fName>
                        <m:r>
                          <m:rPr>
                            <m:sty m:val="p"/>
                          </m:rPr>
                          <a:rPr lang="en-US" sz="2000" b="0" i="0" smtClean="0">
                            <a:solidFill>
                              <a:srgbClr val="FEFEFE"/>
                            </a:solidFill>
                            <a:latin typeface="Cambria Math" panose="02040503050406030204" pitchFamily="18" charset="0"/>
                            <a:ea typeface="Comic Sans MS"/>
                            <a:cs typeface="Comic Sans MS"/>
                            <a:sym typeface="Comic Sans MS"/>
                          </a:rPr>
                          <m:t>ln</m:t>
                        </m:r>
                      </m:fName>
                      <m:e>
                        <m:d>
                          <m:dPr>
                            <m:ctrlPr>
                              <a:rPr lang="en-US" sz="2000" b="0" i="1" smtClean="0">
                                <a:solidFill>
                                  <a:srgbClr val="FEFEFE"/>
                                </a:solidFill>
                                <a:latin typeface="Cambria Math" panose="02040503050406030204" pitchFamily="18" charset="0"/>
                                <a:ea typeface="Comic Sans MS"/>
                                <a:cs typeface="Comic Sans MS"/>
                                <a:sym typeface="Comic Sans MS"/>
                              </a:rPr>
                            </m:ctrlPr>
                          </m:dPr>
                          <m:e>
                            <m:r>
                              <a:rPr lang="en-US" sz="2000" b="0" i="1" smtClean="0">
                                <a:solidFill>
                                  <a:srgbClr val="FEFEFE"/>
                                </a:solidFill>
                                <a:latin typeface="Cambria Math" panose="02040503050406030204" pitchFamily="18" charset="0"/>
                                <a:ea typeface="Comic Sans MS"/>
                                <a:cs typeface="Comic Sans MS"/>
                                <a:sym typeface="Comic Sans MS"/>
                              </a:rPr>
                              <m:t>𝑝</m:t>
                            </m:r>
                            <m:d>
                              <m:dPr>
                                <m:ctrlPr>
                                  <a:rPr lang="en-US" sz="2000" b="0" i="1" smtClean="0">
                                    <a:solidFill>
                                      <a:srgbClr val="FEFEFE"/>
                                    </a:solidFill>
                                    <a:latin typeface="Cambria Math" panose="02040503050406030204" pitchFamily="18" charset="0"/>
                                    <a:ea typeface="Comic Sans MS"/>
                                    <a:cs typeface="Comic Sans MS"/>
                                    <a:sym typeface="Comic Sans MS"/>
                                  </a:rPr>
                                </m:ctrlPr>
                              </m:dPr>
                              <m:e>
                                <m:r>
                                  <a:rPr lang="en-US" sz="2000" b="0" i="1" smtClean="0">
                                    <a:solidFill>
                                      <a:srgbClr val="FEFEFE"/>
                                    </a:solidFill>
                                    <a:latin typeface="Cambria Math" panose="02040503050406030204" pitchFamily="18" charset="0"/>
                                    <a:ea typeface="Comic Sans MS"/>
                                    <a:cs typeface="Comic Sans MS"/>
                                    <a:sym typeface="Comic Sans MS"/>
                                  </a:rPr>
                                  <m:t>𝑋</m:t>
                                </m:r>
                              </m:e>
                              <m:e>
                                <m:r>
                                  <a:rPr lang="en-US" sz="2000" b="0" i="1" smtClean="0">
                                    <a:solidFill>
                                      <a:srgbClr val="FEFEFE"/>
                                    </a:solidFill>
                                    <a:latin typeface="Cambria Math" panose="02040503050406030204" pitchFamily="18" charset="0"/>
                                    <a:ea typeface="Comic Sans MS"/>
                                    <a:cs typeface="Comic Sans MS"/>
                                    <a:sym typeface="Comic Sans MS"/>
                                  </a:rPr>
                                  <m:t>𝜃</m:t>
                                </m:r>
                              </m:e>
                            </m:d>
                          </m:e>
                        </m:d>
                        <m:r>
                          <a:rPr lang="en-US" sz="2000" b="0" i="1" smtClean="0">
                            <a:solidFill>
                              <a:srgbClr val="FEFEFE"/>
                            </a:solidFill>
                            <a:latin typeface="Cambria Math" panose="02040503050406030204" pitchFamily="18" charset="0"/>
                            <a:ea typeface="Comic Sans MS"/>
                            <a:cs typeface="Comic Sans MS"/>
                            <a:sym typeface="Comic Sans MS"/>
                          </a:rPr>
                          <m:t>+</m:t>
                        </m:r>
                        <m:r>
                          <a:rPr lang="en-US" sz="2000" b="0" i="1" smtClean="0">
                            <a:solidFill>
                              <a:srgbClr val="FEFEFE"/>
                            </a:solidFill>
                            <a:latin typeface="Cambria Math" panose="02040503050406030204" pitchFamily="18" charset="0"/>
                            <a:ea typeface="Comic Sans MS"/>
                            <a:cs typeface="Comic Sans MS"/>
                            <a:sym typeface="Comic Sans MS"/>
                          </a:rPr>
                          <m:t>𝐶</m:t>
                        </m:r>
                      </m:e>
                    </m:func>
                  </m:oMath>
                </a14:m>
                <a:endParaRPr lang="en-US" sz="2000" dirty="0">
                  <a:solidFill>
                    <a:srgbClr val="FEFEFE"/>
                  </a:solidFill>
                  <a:latin typeface="Comic Sans MS" panose="030F0902030302020204" pitchFamily="66" charset="0"/>
                  <a:ea typeface="Comic Sans MS"/>
                  <a:cs typeface="Comic Sans MS"/>
                  <a:sym typeface="Comic Sans MS"/>
                </a:endParaRPr>
              </a:p>
              <a:p>
                <a:pPr marL="457200" lvl="0" indent="-355600" algn="just">
                  <a:lnSpc>
                    <a:spcPct val="115000"/>
                  </a:lnSpc>
                  <a:spcBef>
                    <a:spcPts val="1000"/>
                  </a:spcBef>
                  <a:buClr>
                    <a:srgbClr val="FEFEFE"/>
                  </a:buClr>
                  <a:buSzPts val="2000"/>
                  <a:buFont typeface="Comic Sans MS"/>
                  <a:buChar char="●"/>
                </a:pPr>
                <a14:m>
                  <m:oMath xmlns:m="http://schemas.openxmlformats.org/officeDocument/2006/math">
                    <m:f>
                      <m:fPr>
                        <m:ctrlPr>
                          <a:rPr lang="en-US" sz="2000" i="1" smtClean="0">
                            <a:solidFill>
                              <a:srgbClr val="FEFEFE"/>
                            </a:solidFill>
                            <a:latin typeface="Cambria Math" panose="02040503050406030204" pitchFamily="18" charset="0"/>
                            <a:sym typeface="Comic Sans MS"/>
                          </a:rPr>
                        </m:ctrlPr>
                      </m:fPr>
                      <m:num>
                        <m:r>
                          <a:rPr lang="en-US" sz="2000" b="0" i="1" smtClean="0">
                            <a:solidFill>
                              <a:srgbClr val="FEFEFE"/>
                            </a:solidFill>
                            <a:latin typeface="Cambria Math" panose="02040503050406030204" pitchFamily="18" charset="0"/>
                            <a:sym typeface="Comic Sans MS"/>
                          </a:rPr>
                          <m:t>𝑝</m:t>
                        </m:r>
                        <m:d>
                          <m:dPr>
                            <m:ctrlPr>
                              <a:rPr lang="en-US" sz="2000" b="0" i="1" smtClean="0">
                                <a:solidFill>
                                  <a:srgbClr val="FEFEFE"/>
                                </a:solidFill>
                                <a:latin typeface="Cambria Math" panose="02040503050406030204" pitchFamily="18" charset="0"/>
                                <a:sym typeface="Comic Sans MS"/>
                              </a:rPr>
                            </m:ctrlPr>
                          </m:dPr>
                          <m:e>
                            <m:r>
                              <a:rPr lang="en-US" sz="2000" b="0" i="1" smtClean="0">
                                <a:solidFill>
                                  <a:srgbClr val="FEFEFE"/>
                                </a:solidFill>
                                <a:latin typeface="Cambria Math" panose="02040503050406030204" pitchFamily="18" charset="0"/>
                                <a:sym typeface="Comic Sans MS"/>
                              </a:rPr>
                              <m:t>𝑋</m:t>
                            </m:r>
                          </m:e>
                          <m:e>
                            <m:sSub>
                              <m:sSubPr>
                                <m:ctrlPr>
                                  <a:rPr lang="en-US" sz="2000" b="0" i="1" smtClean="0">
                                    <a:solidFill>
                                      <a:srgbClr val="FEFEFE"/>
                                    </a:solidFill>
                                    <a:latin typeface="Cambria Math" panose="02040503050406030204" pitchFamily="18" charset="0"/>
                                    <a:sym typeface="Comic Sans MS"/>
                                  </a:rPr>
                                </m:ctrlPr>
                              </m:sSubPr>
                              <m:e>
                                <m:r>
                                  <a:rPr lang="en-US" sz="2000" b="0" i="1" smtClean="0">
                                    <a:solidFill>
                                      <a:srgbClr val="FEFEFE"/>
                                    </a:solidFill>
                                    <a:latin typeface="Cambria Math" panose="02040503050406030204" pitchFamily="18" charset="0"/>
                                    <a:sym typeface="Comic Sans MS"/>
                                  </a:rPr>
                                  <m:t>𝐻</m:t>
                                </m:r>
                              </m:e>
                              <m:sub>
                                <m:r>
                                  <a:rPr lang="en-US" sz="2000" b="0" i="1" smtClean="0">
                                    <a:solidFill>
                                      <a:srgbClr val="FEFEFE"/>
                                    </a:solidFill>
                                    <a:latin typeface="Cambria Math" panose="02040503050406030204" pitchFamily="18" charset="0"/>
                                    <a:sym typeface="Comic Sans MS"/>
                                  </a:rPr>
                                  <m:t>0</m:t>
                                </m:r>
                              </m:sub>
                            </m:sSub>
                          </m:e>
                        </m:d>
                      </m:num>
                      <m:den>
                        <m:r>
                          <a:rPr lang="en-US" sz="2000" b="0" i="1" smtClean="0">
                            <a:solidFill>
                              <a:srgbClr val="FEFEFE"/>
                            </a:solidFill>
                            <a:latin typeface="Cambria Math" panose="02040503050406030204" pitchFamily="18" charset="0"/>
                            <a:sym typeface="Comic Sans MS"/>
                          </a:rPr>
                          <m:t>𝑝</m:t>
                        </m:r>
                        <m:d>
                          <m:dPr>
                            <m:ctrlPr>
                              <a:rPr lang="en-US" sz="2000" b="0" i="1" smtClean="0">
                                <a:solidFill>
                                  <a:srgbClr val="FEFEFE"/>
                                </a:solidFill>
                                <a:latin typeface="Cambria Math" panose="02040503050406030204" pitchFamily="18" charset="0"/>
                                <a:sym typeface="Comic Sans MS"/>
                              </a:rPr>
                            </m:ctrlPr>
                          </m:dPr>
                          <m:e>
                            <m:r>
                              <a:rPr lang="en-US" sz="2000" b="0" i="1" smtClean="0">
                                <a:solidFill>
                                  <a:srgbClr val="FEFEFE"/>
                                </a:solidFill>
                                <a:latin typeface="Cambria Math" panose="02040503050406030204" pitchFamily="18" charset="0"/>
                                <a:sym typeface="Comic Sans MS"/>
                              </a:rPr>
                              <m:t>𝑋</m:t>
                            </m:r>
                          </m:e>
                          <m:e>
                            <m:sSub>
                              <m:sSubPr>
                                <m:ctrlPr>
                                  <a:rPr lang="en-US" sz="2000" b="0" i="1" smtClean="0">
                                    <a:solidFill>
                                      <a:srgbClr val="FEFEFE"/>
                                    </a:solidFill>
                                    <a:latin typeface="Cambria Math" panose="02040503050406030204" pitchFamily="18" charset="0"/>
                                    <a:sym typeface="Comic Sans MS"/>
                                  </a:rPr>
                                </m:ctrlPr>
                              </m:sSubPr>
                              <m:e>
                                <m:r>
                                  <a:rPr lang="en-US" sz="2000" b="0" i="1" smtClean="0">
                                    <a:solidFill>
                                      <a:srgbClr val="FEFEFE"/>
                                    </a:solidFill>
                                    <a:latin typeface="Cambria Math" panose="02040503050406030204" pitchFamily="18" charset="0"/>
                                    <a:sym typeface="Comic Sans MS"/>
                                  </a:rPr>
                                  <m:t>𝐻</m:t>
                                </m:r>
                              </m:e>
                              <m:sub>
                                <m:r>
                                  <a:rPr lang="en-US" sz="2000" b="0" i="1" smtClean="0">
                                    <a:solidFill>
                                      <a:srgbClr val="FEFEFE"/>
                                    </a:solidFill>
                                    <a:latin typeface="Cambria Math" panose="02040503050406030204" pitchFamily="18" charset="0"/>
                                    <a:sym typeface="Comic Sans MS"/>
                                  </a:rPr>
                                  <m:t>1</m:t>
                                </m:r>
                              </m:sub>
                            </m:sSub>
                          </m:e>
                        </m:d>
                      </m:den>
                    </m:f>
                    <m:r>
                      <a:rPr lang="en-US" sz="2000" b="0" i="1" smtClean="0">
                        <a:solidFill>
                          <a:srgbClr val="FEFEFE"/>
                        </a:solidFill>
                        <a:latin typeface="Cambria Math" panose="02040503050406030204" pitchFamily="18" charset="0"/>
                        <a:sym typeface="Comic Sans MS"/>
                      </a:rPr>
                      <m:t>=</m:t>
                    </m:r>
                    <m:func>
                      <m:funcPr>
                        <m:ctrlPr>
                          <a:rPr lang="en-US" sz="2000" b="0" i="1" smtClean="0">
                            <a:solidFill>
                              <a:srgbClr val="FEFEFE"/>
                            </a:solidFill>
                            <a:latin typeface="Cambria Math" panose="02040503050406030204" pitchFamily="18" charset="0"/>
                            <a:sym typeface="Comic Sans MS"/>
                          </a:rPr>
                        </m:ctrlPr>
                      </m:funcPr>
                      <m:fName>
                        <m:r>
                          <m:rPr>
                            <m:sty m:val="p"/>
                          </m:rPr>
                          <a:rPr lang="en-US" sz="2000" b="0" i="0" smtClean="0">
                            <a:solidFill>
                              <a:srgbClr val="FEFEFE"/>
                            </a:solidFill>
                            <a:latin typeface="Cambria Math" panose="02040503050406030204" pitchFamily="18" charset="0"/>
                            <a:sym typeface="Comic Sans MS"/>
                          </a:rPr>
                          <m:t>exp</m:t>
                        </m:r>
                      </m:fName>
                      <m:e>
                        <m:d>
                          <m:dPr>
                            <m:ctrlPr>
                              <a:rPr lang="en-US" sz="2000" b="0" i="1" smtClean="0">
                                <a:solidFill>
                                  <a:srgbClr val="FEFEFE"/>
                                </a:solidFill>
                                <a:latin typeface="Cambria Math" panose="02040503050406030204" pitchFamily="18" charset="0"/>
                                <a:sym typeface="Comic Sans MS"/>
                              </a:rPr>
                            </m:ctrlPr>
                          </m:dPr>
                          <m:e>
                            <m:r>
                              <a:rPr lang="en-US" sz="2000" b="0" i="1" smtClean="0">
                                <a:solidFill>
                                  <a:srgbClr val="FEFEFE"/>
                                </a:solidFill>
                                <a:latin typeface="Cambria Math" panose="02040503050406030204" pitchFamily="18" charset="0"/>
                                <a:sym typeface="Comic Sans MS"/>
                              </a:rPr>
                              <m:t>−</m:t>
                            </m:r>
                            <m:f>
                              <m:fPr>
                                <m:ctrlPr>
                                  <a:rPr lang="en-US" sz="2000" b="0" i="1" smtClean="0">
                                    <a:solidFill>
                                      <a:srgbClr val="FEFEFE"/>
                                    </a:solidFill>
                                    <a:latin typeface="Cambria Math" panose="02040503050406030204" pitchFamily="18" charset="0"/>
                                    <a:sym typeface="Comic Sans MS"/>
                                  </a:rPr>
                                </m:ctrlPr>
                              </m:fPr>
                              <m:num>
                                <m:sSup>
                                  <m:sSupPr>
                                    <m:ctrlPr>
                                      <a:rPr lang="en-US" sz="2000" b="0" i="1" smtClean="0">
                                        <a:solidFill>
                                          <a:srgbClr val="FEFEFE"/>
                                        </a:solidFill>
                                        <a:latin typeface="Cambria Math" panose="02040503050406030204" pitchFamily="18" charset="0"/>
                                        <a:sym typeface="Comic Sans MS"/>
                                      </a:rPr>
                                    </m:ctrlPr>
                                  </m:sSupPr>
                                  <m:e>
                                    <m:r>
                                      <a:rPr lang="en-US" sz="2000" b="0" i="1" smtClean="0">
                                        <a:solidFill>
                                          <a:srgbClr val="FEFEFE"/>
                                        </a:solidFill>
                                        <a:latin typeface="Cambria Math" panose="02040503050406030204" pitchFamily="18" charset="0"/>
                                        <a:sym typeface="Comic Sans MS"/>
                                      </a:rPr>
                                      <m:t>𝜒</m:t>
                                    </m:r>
                                  </m:e>
                                  <m:sup>
                                    <m:r>
                                      <a:rPr lang="en-US" sz="2000" b="0" i="1" smtClean="0">
                                        <a:solidFill>
                                          <a:srgbClr val="FEFEFE"/>
                                        </a:solidFill>
                                        <a:latin typeface="Cambria Math" panose="02040503050406030204" pitchFamily="18" charset="0"/>
                                        <a:sym typeface="Comic Sans MS"/>
                                      </a:rPr>
                                      <m:t>2</m:t>
                                    </m:r>
                                  </m:sup>
                                </m:sSup>
                                <m:d>
                                  <m:dPr>
                                    <m:ctrlPr>
                                      <a:rPr lang="en-US" sz="2000" b="0" i="1" smtClean="0">
                                        <a:solidFill>
                                          <a:srgbClr val="FEFEFE"/>
                                        </a:solidFill>
                                        <a:latin typeface="Cambria Math" panose="02040503050406030204" pitchFamily="18" charset="0"/>
                                        <a:sym typeface="Comic Sans MS"/>
                                      </a:rPr>
                                    </m:ctrlPr>
                                  </m:dPr>
                                  <m:e>
                                    <m:sSub>
                                      <m:sSubPr>
                                        <m:ctrlPr>
                                          <a:rPr lang="en-US" sz="2000" b="0" i="1" smtClean="0">
                                            <a:solidFill>
                                              <a:srgbClr val="FEFEFE"/>
                                            </a:solidFill>
                                            <a:latin typeface="Cambria Math" panose="02040503050406030204" pitchFamily="18" charset="0"/>
                                            <a:sym typeface="Comic Sans MS"/>
                                          </a:rPr>
                                        </m:ctrlPr>
                                      </m:sSubPr>
                                      <m:e>
                                        <m:r>
                                          <a:rPr lang="en-US" sz="2000" b="0" i="1" smtClean="0">
                                            <a:solidFill>
                                              <a:srgbClr val="FEFEFE"/>
                                            </a:solidFill>
                                            <a:latin typeface="Cambria Math" panose="02040503050406030204" pitchFamily="18" charset="0"/>
                                            <a:sym typeface="Comic Sans MS"/>
                                          </a:rPr>
                                          <m:t>𝐻</m:t>
                                        </m:r>
                                      </m:e>
                                      <m:sub>
                                        <m:r>
                                          <a:rPr lang="en-US" sz="2000" b="0" i="1" smtClean="0">
                                            <a:solidFill>
                                              <a:srgbClr val="FEFEFE"/>
                                            </a:solidFill>
                                            <a:latin typeface="Cambria Math" panose="02040503050406030204" pitchFamily="18" charset="0"/>
                                            <a:sym typeface="Comic Sans MS"/>
                                          </a:rPr>
                                          <m:t>0</m:t>
                                        </m:r>
                                      </m:sub>
                                    </m:sSub>
                                  </m:e>
                                </m:d>
                                <m:r>
                                  <a:rPr lang="en-US" sz="2000" b="0" i="1" smtClean="0">
                                    <a:solidFill>
                                      <a:srgbClr val="FEFEFE"/>
                                    </a:solidFill>
                                    <a:latin typeface="Cambria Math" panose="02040503050406030204" pitchFamily="18" charset="0"/>
                                    <a:sym typeface="Comic Sans MS"/>
                                  </a:rPr>
                                  <m:t>−</m:t>
                                </m:r>
                                <m:sSup>
                                  <m:sSupPr>
                                    <m:ctrlPr>
                                      <a:rPr lang="en-US" sz="2000" b="0" i="1" smtClean="0">
                                        <a:solidFill>
                                          <a:srgbClr val="FEFEFE"/>
                                        </a:solidFill>
                                        <a:latin typeface="Cambria Math" panose="02040503050406030204" pitchFamily="18" charset="0"/>
                                        <a:sym typeface="Comic Sans MS"/>
                                      </a:rPr>
                                    </m:ctrlPr>
                                  </m:sSupPr>
                                  <m:e>
                                    <m:r>
                                      <a:rPr lang="en-US" sz="2000" b="0" i="1" smtClean="0">
                                        <a:solidFill>
                                          <a:srgbClr val="FEFEFE"/>
                                        </a:solidFill>
                                        <a:latin typeface="Cambria Math" panose="02040503050406030204" pitchFamily="18" charset="0"/>
                                        <a:sym typeface="Comic Sans MS"/>
                                      </a:rPr>
                                      <m:t>𝜒</m:t>
                                    </m:r>
                                  </m:e>
                                  <m:sup>
                                    <m:r>
                                      <a:rPr lang="en-US" sz="2000" b="0" i="1" smtClean="0">
                                        <a:solidFill>
                                          <a:srgbClr val="FEFEFE"/>
                                        </a:solidFill>
                                        <a:latin typeface="Cambria Math" panose="02040503050406030204" pitchFamily="18" charset="0"/>
                                        <a:sym typeface="Comic Sans MS"/>
                                      </a:rPr>
                                      <m:t>2</m:t>
                                    </m:r>
                                  </m:sup>
                                </m:sSup>
                                <m:d>
                                  <m:dPr>
                                    <m:ctrlPr>
                                      <a:rPr lang="en-US" sz="2000" b="0" i="1" smtClean="0">
                                        <a:solidFill>
                                          <a:srgbClr val="FEFEFE"/>
                                        </a:solidFill>
                                        <a:latin typeface="Cambria Math" panose="02040503050406030204" pitchFamily="18" charset="0"/>
                                        <a:sym typeface="Comic Sans MS"/>
                                      </a:rPr>
                                    </m:ctrlPr>
                                  </m:dPr>
                                  <m:e>
                                    <m:sSub>
                                      <m:sSubPr>
                                        <m:ctrlPr>
                                          <a:rPr lang="en-US" sz="2000" b="0" i="1" smtClean="0">
                                            <a:solidFill>
                                              <a:srgbClr val="FEFEFE"/>
                                            </a:solidFill>
                                            <a:latin typeface="Cambria Math" panose="02040503050406030204" pitchFamily="18" charset="0"/>
                                            <a:sym typeface="Comic Sans MS"/>
                                          </a:rPr>
                                        </m:ctrlPr>
                                      </m:sSubPr>
                                      <m:e>
                                        <m:r>
                                          <a:rPr lang="en-US" sz="2000" b="0" i="1" smtClean="0">
                                            <a:solidFill>
                                              <a:srgbClr val="FEFEFE"/>
                                            </a:solidFill>
                                            <a:latin typeface="Cambria Math" panose="02040503050406030204" pitchFamily="18" charset="0"/>
                                            <a:sym typeface="Comic Sans MS"/>
                                          </a:rPr>
                                          <m:t>𝐻</m:t>
                                        </m:r>
                                      </m:e>
                                      <m:sub>
                                        <m:r>
                                          <a:rPr lang="en-US" sz="2000" b="0" i="1" smtClean="0">
                                            <a:solidFill>
                                              <a:srgbClr val="FEFEFE"/>
                                            </a:solidFill>
                                            <a:latin typeface="Cambria Math" panose="02040503050406030204" pitchFamily="18" charset="0"/>
                                            <a:sym typeface="Comic Sans MS"/>
                                          </a:rPr>
                                          <m:t>1</m:t>
                                        </m:r>
                                      </m:sub>
                                    </m:sSub>
                                  </m:e>
                                </m:d>
                              </m:num>
                              <m:den>
                                <m:r>
                                  <a:rPr lang="en-US" sz="2000" b="0" i="1" smtClean="0">
                                    <a:solidFill>
                                      <a:srgbClr val="FEFEFE"/>
                                    </a:solidFill>
                                    <a:latin typeface="Cambria Math" panose="02040503050406030204" pitchFamily="18" charset="0"/>
                                    <a:sym typeface="Comic Sans MS"/>
                                  </a:rPr>
                                  <m:t>2</m:t>
                                </m:r>
                              </m:den>
                            </m:f>
                          </m:e>
                        </m:d>
                      </m:e>
                    </m:func>
                  </m:oMath>
                </a14:m>
                <a:endParaRPr lang="en-US" sz="2000" dirty="0">
                  <a:solidFill>
                    <a:srgbClr val="FEFEFE"/>
                  </a:solidFill>
                  <a:latin typeface="Comic Sans MS" panose="030F0902030302020204" pitchFamily="66" charset="0"/>
                  <a:ea typeface="Comic Sans MS"/>
                  <a:cs typeface="Comic Sans MS"/>
                  <a:sym typeface="Comic Sans MS"/>
                </a:endParaRPr>
              </a:p>
            </p:txBody>
          </p:sp>
        </mc:Choice>
        <mc:Fallback xmlns="">
          <p:sp>
            <p:nvSpPr>
              <p:cNvPr id="4" name="Google Shape;98;g2ebeec5a5ef_1_5">
                <a:extLst>
                  <a:ext uri="{FF2B5EF4-FFF2-40B4-BE49-F238E27FC236}">
                    <a16:creationId xmlns:a16="http://schemas.microsoft.com/office/drawing/2014/main" id="{FD9B0320-DE7A-D703-CF7C-382810E302F5}"/>
                  </a:ext>
                </a:extLst>
              </p:cNvPr>
              <p:cNvSpPr txBox="1">
                <a:spLocks noRot="1" noChangeAspect="1" noMove="1" noResize="1" noEditPoints="1" noAdjustHandles="1" noChangeArrowheads="1" noChangeShapeType="1" noTextEdit="1"/>
              </p:cNvSpPr>
              <p:nvPr/>
            </p:nvSpPr>
            <p:spPr>
              <a:xfrm>
                <a:off x="922867" y="1896442"/>
                <a:ext cx="5367867" cy="4673398"/>
              </a:xfrm>
              <a:prstGeom prst="rect">
                <a:avLst/>
              </a:prstGeom>
              <a:blipFill>
                <a:blip r:embed="rId2"/>
                <a:stretch>
                  <a:fillRect r="-1179"/>
                </a:stretch>
              </a:blipFill>
              <a:ln>
                <a:noFill/>
              </a:ln>
            </p:spPr>
            <p:txBody>
              <a:bodyPr/>
              <a:lstStyle/>
              <a:p>
                <a:r>
                  <a:rPr lang="en-US">
                    <a:noFill/>
                  </a:rPr>
                  <a:t> </a:t>
                </a:r>
              </a:p>
            </p:txBody>
          </p:sp>
        </mc:Fallback>
      </mc:AlternateContent>
      <p:pic>
        <p:nvPicPr>
          <p:cNvPr id="6" name="Picture 5">
            <a:extLst>
              <a:ext uri="{FF2B5EF4-FFF2-40B4-BE49-F238E27FC236}">
                <a16:creationId xmlns:a16="http://schemas.microsoft.com/office/drawing/2014/main" id="{9596B839-1DD5-324F-C14E-11C2B1A23F89}"/>
              </a:ext>
            </a:extLst>
          </p:cNvPr>
          <p:cNvPicPr>
            <a:picLocks noChangeAspect="1"/>
          </p:cNvPicPr>
          <p:nvPr/>
        </p:nvPicPr>
        <p:blipFill>
          <a:blip r:embed="rId3"/>
          <a:stretch>
            <a:fillRect/>
          </a:stretch>
        </p:blipFill>
        <p:spPr>
          <a:xfrm>
            <a:off x="6835549" y="2055967"/>
            <a:ext cx="4938636" cy="4290268"/>
          </a:xfrm>
          <a:prstGeom prst="rect">
            <a:avLst/>
          </a:prstGeom>
        </p:spPr>
      </p:pic>
      <p:pic>
        <p:nvPicPr>
          <p:cNvPr id="8" name="Picture 7">
            <a:extLst>
              <a:ext uri="{FF2B5EF4-FFF2-40B4-BE49-F238E27FC236}">
                <a16:creationId xmlns:a16="http://schemas.microsoft.com/office/drawing/2014/main" id="{5EBC6038-4748-8E7F-09BF-99F3B35A6CAC}"/>
              </a:ext>
            </a:extLst>
          </p:cNvPr>
          <p:cNvPicPr>
            <a:picLocks noChangeAspect="1"/>
          </p:cNvPicPr>
          <p:nvPr/>
        </p:nvPicPr>
        <p:blipFill>
          <a:blip r:embed="rId4"/>
          <a:stretch>
            <a:fillRect/>
          </a:stretch>
        </p:blipFill>
        <p:spPr>
          <a:xfrm>
            <a:off x="6835549" y="2055967"/>
            <a:ext cx="4938636" cy="4290268"/>
          </a:xfrm>
          <a:prstGeom prst="rect">
            <a:avLst/>
          </a:prstGeom>
        </p:spPr>
      </p:pic>
      <p:sp>
        <p:nvSpPr>
          <p:cNvPr id="7" name="Slide Number Placeholder 6">
            <a:extLst>
              <a:ext uri="{FF2B5EF4-FFF2-40B4-BE49-F238E27FC236}">
                <a16:creationId xmlns:a16="http://schemas.microsoft.com/office/drawing/2014/main" id="{135A0068-F581-16D4-F46A-05A7E3A5D2B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42</a:t>
            </a:fld>
            <a:endParaRPr lang="en-US"/>
          </a:p>
        </p:txBody>
      </p:sp>
    </p:spTree>
    <p:extLst>
      <p:ext uri="{BB962C8B-B14F-4D97-AF65-F5344CB8AC3E}">
        <p14:creationId xmlns:p14="http://schemas.microsoft.com/office/powerpoint/2010/main" val="85817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6F92C-BAC2-646E-4DF2-F3E114F948A5}"/>
              </a:ext>
            </a:extLst>
          </p:cNvPr>
          <p:cNvSpPr>
            <a:spLocks noGrp="1"/>
          </p:cNvSpPr>
          <p:nvPr>
            <p:ph type="title"/>
          </p:nvPr>
        </p:nvSpPr>
        <p:spPr>
          <a:xfrm>
            <a:off x="2231136" y="511765"/>
            <a:ext cx="7729728" cy="1188720"/>
          </a:xfrm>
        </p:spPr>
        <p:txBody>
          <a:bodyPr/>
          <a:lstStyle/>
          <a:p>
            <a:r>
              <a:rPr lang="en-US" sz="2800" dirty="0">
                <a:latin typeface="Comic Sans MS" panose="030F0902030302020204" pitchFamily="66" charset="0"/>
              </a:rPr>
              <a:t>Null Hypothesis </a:t>
            </a:r>
            <a:r>
              <a:rPr lang="en-US" sz="2800" dirty="0" err="1">
                <a:latin typeface="Comic Sans MS" panose="030F0902030302020204" pitchFamily="66" charset="0"/>
              </a:rPr>
              <a:t>v.s</a:t>
            </a:r>
            <a:r>
              <a:rPr lang="en-US" sz="2800" dirty="0">
                <a:latin typeface="Comic Sans MS" panose="030F0902030302020204" pitchFamily="66" charset="0"/>
              </a:rPr>
              <a:t>. Alternative Hypothesis</a:t>
            </a:r>
            <a:endParaRPr lang="en-US" dirty="0">
              <a:latin typeface="Comic Sans MS" panose="030F0902030302020204" pitchFamily="66" charset="0"/>
            </a:endParaRPr>
          </a:p>
        </p:txBody>
      </p:sp>
      <p:pic>
        <p:nvPicPr>
          <p:cNvPr id="8" name="Picture 7">
            <a:extLst>
              <a:ext uri="{FF2B5EF4-FFF2-40B4-BE49-F238E27FC236}">
                <a16:creationId xmlns:a16="http://schemas.microsoft.com/office/drawing/2014/main" id="{5EBC6038-4748-8E7F-09BF-99F3B35A6CAC}"/>
              </a:ext>
            </a:extLst>
          </p:cNvPr>
          <p:cNvPicPr>
            <a:picLocks noChangeAspect="1"/>
          </p:cNvPicPr>
          <p:nvPr/>
        </p:nvPicPr>
        <p:blipFill>
          <a:blip r:embed="rId2"/>
          <a:stretch>
            <a:fillRect/>
          </a:stretch>
        </p:blipFill>
        <p:spPr>
          <a:xfrm>
            <a:off x="6835549" y="2055967"/>
            <a:ext cx="4938636" cy="4290268"/>
          </a:xfrm>
          <a:prstGeom prst="rect">
            <a:avLst/>
          </a:prstGeom>
        </p:spPr>
      </p:pic>
      <mc:AlternateContent xmlns:mc="http://schemas.openxmlformats.org/markup-compatibility/2006" xmlns:a14="http://schemas.microsoft.com/office/drawing/2010/main">
        <mc:Choice Requires="a14">
          <p:sp>
            <p:nvSpPr>
              <p:cNvPr id="3" name="Google Shape;98;g2ebeec5a5ef_1_5">
                <a:extLst>
                  <a:ext uri="{FF2B5EF4-FFF2-40B4-BE49-F238E27FC236}">
                    <a16:creationId xmlns:a16="http://schemas.microsoft.com/office/drawing/2014/main" id="{A86C5D44-3C99-9FF0-5AEF-73707BB62CBF}"/>
                  </a:ext>
                </a:extLst>
              </p:cNvPr>
              <p:cNvSpPr txBox="1"/>
              <p:nvPr/>
            </p:nvSpPr>
            <p:spPr>
              <a:xfrm>
                <a:off x="168667" y="1774114"/>
                <a:ext cx="6594963" cy="4673398"/>
              </a:xfrm>
              <a:prstGeom prst="rect">
                <a:avLst/>
              </a:prstGeom>
              <a:noFill/>
              <a:ln>
                <a:noFill/>
              </a:ln>
            </p:spPr>
            <p:txBody>
              <a:bodyPr spcFirstLastPara="1" wrap="square" lIns="91425" tIns="91425" rIns="91425" bIns="91425" anchor="t" anchorCtr="0">
                <a:noAutofit/>
              </a:bodyPr>
              <a:lstStyle/>
              <a:p>
                <a:pPr marL="444500" indent="-342900" algn="just">
                  <a:lnSpc>
                    <a:spcPct val="115000"/>
                  </a:lnSpc>
                  <a:buClr>
                    <a:srgbClr val="FEFEFE"/>
                  </a:buClr>
                  <a:buSzPts val="2000"/>
                  <a:buFont typeface="Arial" panose="020B0604020202020204" pitchFamily="34" charset="0"/>
                  <a:buChar char="•"/>
                </a:pPr>
                <a:r>
                  <a:rPr lang="en-US" sz="2000" dirty="0">
                    <a:solidFill>
                      <a:srgbClr val="FEFEFE"/>
                    </a:solidFill>
                    <a:latin typeface="Comic Sans MS" panose="030F0902030302020204" pitchFamily="66" charset="0"/>
                    <a:ea typeface="Comic Sans MS"/>
                    <a:cs typeface="Comic Sans MS"/>
                    <a:sym typeface="Comic Sans MS"/>
                  </a:rPr>
                  <a:t>From Wilks’ theorem: </a:t>
                </a:r>
                <a14:m>
                  <m:oMath xmlns:m="http://schemas.openxmlformats.org/officeDocument/2006/math">
                    <m:r>
                      <a:rPr lang="en-US" sz="2000" b="0" i="0" smtClean="0">
                        <a:solidFill>
                          <a:srgbClr val="FEFEFE"/>
                        </a:solidFill>
                        <a:latin typeface="Cambria Math" panose="02040503050406030204" pitchFamily="18" charset="0"/>
                        <a:sym typeface="Comic Sans MS"/>
                      </a:rPr>
                      <m:t>−2</m:t>
                    </m:r>
                    <m:func>
                      <m:funcPr>
                        <m:ctrlPr>
                          <a:rPr lang="en-US" sz="2000" i="1">
                            <a:solidFill>
                              <a:srgbClr val="FEFEFE"/>
                            </a:solidFill>
                            <a:latin typeface="Cambria Math" panose="02040503050406030204" pitchFamily="18" charset="0"/>
                            <a:sym typeface="Comic Sans MS"/>
                          </a:rPr>
                        </m:ctrlPr>
                      </m:funcPr>
                      <m:fName>
                        <m:r>
                          <m:rPr>
                            <m:sty m:val="p"/>
                          </m:rPr>
                          <a:rPr lang="en-US" sz="2000">
                            <a:solidFill>
                              <a:srgbClr val="FEFEFE"/>
                            </a:solidFill>
                            <a:latin typeface="Cambria Math" panose="02040503050406030204" pitchFamily="18" charset="0"/>
                            <a:sym typeface="Comic Sans MS"/>
                          </a:rPr>
                          <m:t>ln</m:t>
                        </m:r>
                      </m:fName>
                      <m:e>
                        <m:d>
                          <m:dPr>
                            <m:ctrlPr>
                              <a:rPr lang="en-US" sz="2000" i="1">
                                <a:solidFill>
                                  <a:srgbClr val="FEFEFE"/>
                                </a:solidFill>
                                <a:latin typeface="Cambria Math" panose="02040503050406030204" pitchFamily="18" charset="0"/>
                                <a:sym typeface="Comic Sans MS"/>
                              </a:rPr>
                            </m:ctrlPr>
                          </m:dPr>
                          <m:e>
                            <m:r>
                              <m:rPr>
                                <m:sty m:val="p"/>
                              </m:rPr>
                              <a:rPr lang="en-US" sz="2000" b="0" i="0" smtClean="0">
                                <a:solidFill>
                                  <a:srgbClr val="FEFEFE"/>
                                </a:solidFill>
                                <a:latin typeface="Cambria Math" panose="02040503050406030204" pitchFamily="18" charset="0"/>
                                <a:sym typeface="Comic Sans MS"/>
                              </a:rPr>
                              <m:t>Λ</m:t>
                            </m:r>
                          </m:e>
                        </m:d>
                      </m:e>
                    </m:func>
                    <m:r>
                      <a:rPr lang="en-US" sz="2000" b="0" i="1" smtClean="0">
                        <a:solidFill>
                          <a:srgbClr val="FEFEFE"/>
                        </a:solidFill>
                        <a:latin typeface="Cambria Math" panose="02040503050406030204" pitchFamily="18" charset="0"/>
                        <a:sym typeface="Comic Sans MS"/>
                      </a:rPr>
                      <m:t>=</m:t>
                    </m:r>
                    <m:r>
                      <a:rPr lang="en-US" sz="2000" b="0" i="0" smtClean="0">
                        <a:solidFill>
                          <a:srgbClr val="FEFEFE"/>
                        </a:solidFill>
                        <a:latin typeface="Cambria Math" panose="02040503050406030204" pitchFamily="18" charset="0"/>
                        <a:sym typeface="Comic Sans MS"/>
                      </a:rPr>
                      <m:t>−2</m:t>
                    </m:r>
                    <m:func>
                      <m:funcPr>
                        <m:ctrlPr>
                          <a:rPr lang="en-US" sz="2000" b="0" i="1" smtClean="0">
                            <a:solidFill>
                              <a:srgbClr val="FEFEFE"/>
                            </a:solidFill>
                            <a:latin typeface="Cambria Math" panose="02040503050406030204" pitchFamily="18" charset="0"/>
                            <a:sym typeface="Comic Sans MS"/>
                          </a:rPr>
                        </m:ctrlPr>
                      </m:funcPr>
                      <m:fName>
                        <m:r>
                          <m:rPr>
                            <m:sty m:val="p"/>
                          </m:rPr>
                          <a:rPr lang="en-US" sz="2000" b="0" i="0" smtClean="0">
                            <a:solidFill>
                              <a:srgbClr val="FEFEFE"/>
                            </a:solidFill>
                            <a:latin typeface="Cambria Math" panose="02040503050406030204" pitchFamily="18" charset="0"/>
                            <a:sym typeface="Comic Sans MS"/>
                          </a:rPr>
                          <m:t>ln</m:t>
                        </m:r>
                      </m:fName>
                      <m:e>
                        <m:d>
                          <m:dPr>
                            <m:ctrlPr>
                              <a:rPr lang="en-US" sz="2000" b="0" i="1" smtClean="0">
                                <a:solidFill>
                                  <a:srgbClr val="FEFEFE"/>
                                </a:solidFill>
                                <a:latin typeface="Cambria Math" panose="02040503050406030204" pitchFamily="18" charset="0"/>
                                <a:sym typeface="Comic Sans MS"/>
                              </a:rPr>
                            </m:ctrlPr>
                          </m:dPr>
                          <m:e>
                            <m:f>
                              <m:fPr>
                                <m:ctrlPr>
                                  <a:rPr lang="en-US" sz="2000" i="1">
                                    <a:solidFill>
                                      <a:srgbClr val="FEFEFE"/>
                                    </a:solidFill>
                                    <a:latin typeface="Cambria Math" panose="02040503050406030204" pitchFamily="18" charset="0"/>
                                    <a:sym typeface="Comic Sans MS"/>
                                  </a:rPr>
                                </m:ctrlPr>
                              </m:fPr>
                              <m:num>
                                <m:r>
                                  <a:rPr lang="en-US" sz="2000" i="1">
                                    <a:solidFill>
                                      <a:srgbClr val="FEFEFE"/>
                                    </a:solidFill>
                                    <a:latin typeface="Cambria Math" panose="02040503050406030204" pitchFamily="18" charset="0"/>
                                    <a:sym typeface="Comic Sans MS"/>
                                  </a:rPr>
                                  <m:t>𝑝</m:t>
                                </m:r>
                                <m:d>
                                  <m:dPr>
                                    <m:ctrlPr>
                                      <a:rPr lang="en-US" sz="2000" i="1">
                                        <a:solidFill>
                                          <a:srgbClr val="FEFEFE"/>
                                        </a:solidFill>
                                        <a:latin typeface="Cambria Math" panose="02040503050406030204" pitchFamily="18" charset="0"/>
                                        <a:sym typeface="Comic Sans MS"/>
                                      </a:rPr>
                                    </m:ctrlPr>
                                  </m:dPr>
                                  <m:e>
                                    <m:r>
                                      <a:rPr lang="en-US" sz="2000" i="1">
                                        <a:solidFill>
                                          <a:srgbClr val="FEFEFE"/>
                                        </a:solidFill>
                                        <a:latin typeface="Cambria Math" panose="02040503050406030204" pitchFamily="18" charset="0"/>
                                        <a:sym typeface="Comic Sans MS"/>
                                      </a:rPr>
                                      <m:t>𝑋</m:t>
                                    </m:r>
                                  </m:e>
                                  <m:e>
                                    <m:sSub>
                                      <m:sSubPr>
                                        <m:ctrlPr>
                                          <a:rPr lang="en-US" sz="2000" i="1">
                                            <a:solidFill>
                                              <a:srgbClr val="FEFEFE"/>
                                            </a:solidFill>
                                            <a:latin typeface="Cambria Math" panose="02040503050406030204" pitchFamily="18" charset="0"/>
                                            <a:sym typeface="Comic Sans MS"/>
                                          </a:rPr>
                                        </m:ctrlPr>
                                      </m:sSubPr>
                                      <m:e>
                                        <m:r>
                                          <a:rPr lang="en-US" sz="2000" i="1">
                                            <a:solidFill>
                                              <a:srgbClr val="FEFEFE"/>
                                            </a:solidFill>
                                            <a:latin typeface="Cambria Math" panose="02040503050406030204" pitchFamily="18" charset="0"/>
                                            <a:sym typeface="Comic Sans MS"/>
                                          </a:rPr>
                                          <m:t>𝐻</m:t>
                                        </m:r>
                                      </m:e>
                                      <m:sub>
                                        <m:r>
                                          <a:rPr lang="en-US" sz="2000" b="0" i="1" smtClean="0">
                                            <a:solidFill>
                                              <a:srgbClr val="FEFEFE"/>
                                            </a:solidFill>
                                            <a:latin typeface="Cambria Math" panose="02040503050406030204" pitchFamily="18" charset="0"/>
                                            <a:sym typeface="Comic Sans MS"/>
                                          </a:rPr>
                                          <m:t>0</m:t>
                                        </m:r>
                                      </m:sub>
                                    </m:sSub>
                                  </m:e>
                                </m:d>
                              </m:num>
                              <m:den>
                                <m:r>
                                  <a:rPr lang="en-US" sz="2000" i="1">
                                    <a:solidFill>
                                      <a:srgbClr val="FEFEFE"/>
                                    </a:solidFill>
                                    <a:latin typeface="Cambria Math" panose="02040503050406030204" pitchFamily="18" charset="0"/>
                                    <a:sym typeface="Comic Sans MS"/>
                                  </a:rPr>
                                  <m:t>𝑝</m:t>
                                </m:r>
                                <m:d>
                                  <m:dPr>
                                    <m:ctrlPr>
                                      <a:rPr lang="en-US" sz="2000" i="1">
                                        <a:solidFill>
                                          <a:srgbClr val="FEFEFE"/>
                                        </a:solidFill>
                                        <a:latin typeface="Cambria Math" panose="02040503050406030204" pitchFamily="18" charset="0"/>
                                        <a:sym typeface="Comic Sans MS"/>
                                      </a:rPr>
                                    </m:ctrlPr>
                                  </m:dPr>
                                  <m:e>
                                    <m:r>
                                      <a:rPr lang="en-US" sz="2000" i="1">
                                        <a:solidFill>
                                          <a:srgbClr val="FEFEFE"/>
                                        </a:solidFill>
                                        <a:latin typeface="Cambria Math" panose="02040503050406030204" pitchFamily="18" charset="0"/>
                                        <a:sym typeface="Comic Sans MS"/>
                                      </a:rPr>
                                      <m:t>𝑋</m:t>
                                    </m:r>
                                  </m:e>
                                  <m:e>
                                    <m:sSub>
                                      <m:sSubPr>
                                        <m:ctrlPr>
                                          <a:rPr lang="en-US" sz="2000" i="1">
                                            <a:solidFill>
                                              <a:srgbClr val="FEFEFE"/>
                                            </a:solidFill>
                                            <a:latin typeface="Cambria Math" panose="02040503050406030204" pitchFamily="18" charset="0"/>
                                            <a:sym typeface="Comic Sans MS"/>
                                          </a:rPr>
                                        </m:ctrlPr>
                                      </m:sSubPr>
                                      <m:e>
                                        <m:r>
                                          <a:rPr lang="en-US" sz="2000" i="1">
                                            <a:solidFill>
                                              <a:srgbClr val="FEFEFE"/>
                                            </a:solidFill>
                                            <a:latin typeface="Cambria Math" panose="02040503050406030204" pitchFamily="18" charset="0"/>
                                            <a:sym typeface="Comic Sans MS"/>
                                          </a:rPr>
                                          <m:t>𝐻</m:t>
                                        </m:r>
                                      </m:e>
                                      <m:sub>
                                        <m:r>
                                          <a:rPr lang="en-US" sz="2000" b="0" i="1" smtClean="0">
                                            <a:solidFill>
                                              <a:srgbClr val="FEFEFE"/>
                                            </a:solidFill>
                                            <a:latin typeface="Cambria Math" panose="02040503050406030204" pitchFamily="18" charset="0"/>
                                            <a:sym typeface="Comic Sans MS"/>
                                          </a:rPr>
                                          <m:t>1</m:t>
                                        </m:r>
                                      </m:sub>
                                    </m:sSub>
                                  </m:e>
                                </m:d>
                              </m:den>
                            </m:f>
                          </m:e>
                        </m:d>
                      </m:e>
                    </m:func>
                    <m:r>
                      <a:rPr lang="en-US" sz="2000" i="1">
                        <a:solidFill>
                          <a:srgbClr val="FEFEFE"/>
                        </a:solidFill>
                        <a:latin typeface="Cambria Math" panose="02040503050406030204" pitchFamily="18" charset="0"/>
                        <a:sym typeface="Comic Sans MS"/>
                      </a:rPr>
                      <m:t>=</m:t>
                    </m:r>
                    <m:sSup>
                      <m:sSupPr>
                        <m:ctrlPr>
                          <a:rPr lang="en-US" sz="2000" i="1">
                            <a:solidFill>
                              <a:srgbClr val="FEFEFE"/>
                            </a:solidFill>
                            <a:latin typeface="Cambria Math" panose="02040503050406030204" pitchFamily="18" charset="0"/>
                            <a:sym typeface="Comic Sans MS"/>
                          </a:rPr>
                        </m:ctrlPr>
                      </m:sSupPr>
                      <m:e>
                        <m:r>
                          <a:rPr lang="en-US" sz="2000" i="1">
                            <a:solidFill>
                              <a:srgbClr val="FEFEFE"/>
                            </a:solidFill>
                            <a:latin typeface="Cambria Math" panose="02040503050406030204" pitchFamily="18" charset="0"/>
                            <a:sym typeface="Comic Sans MS"/>
                          </a:rPr>
                          <m:t>𝜒</m:t>
                        </m:r>
                      </m:e>
                      <m:sup>
                        <m:r>
                          <a:rPr lang="en-US" sz="2000" i="1">
                            <a:solidFill>
                              <a:srgbClr val="FEFEFE"/>
                            </a:solidFill>
                            <a:latin typeface="Cambria Math" panose="02040503050406030204" pitchFamily="18" charset="0"/>
                            <a:sym typeface="Comic Sans MS"/>
                          </a:rPr>
                          <m:t>2</m:t>
                        </m:r>
                      </m:sup>
                    </m:sSup>
                    <m:d>
                      <m:dPr>
                        <m:ctrlPr>
                          <a:rPr lang="en-US" sz="2000" i="1">
                            <a:solidFill>
                              <a:srgbClr val="FEFEFE"/>
                            </a:solidFill>
                            <a:latin typeface="Cambria Math" panose="02040503050406030204" pitchFamily="18" charset="0"/>
                            <a:sym typeface="Comic Sans MS"/>
                          </a:rPr>
                        </m:ctrlPr>
                      </m:dPr>
                      <m:e>
                        <m:sSub>
                          <m:sSubPr>
                            <m:ctrlPr>
                              <a:rPr lang="en-US" sz="2000" i="1">
                                <a:solidFill>
                                  <a:srgbClr val="FEFEFE"/>
                                </a:solidFill>
                                <a:latin typeface="Cambria Math" panose="02040503050406030204" pitchFamily="18" charset="0"/>
                                <a:sym typeface="Comic Sans MS"/>
                              </a:rPr>
                            </m:ctrlPr>
                          </m:sSubPr>
                          <m:e>
                            <m:r>
                              <a:rPr lang="en-US" sz="2000" i="1">
                                <a:solidFill>
                                  <a:srgbClr val="FEFEFE"/>
                                </a:solidFill>
                                <a:latin typeface="Cambria Math" panose="02040503050406030204" pitchFamily="18" charset="0"/>
                                <a:sym typeface="Comic Sans MS"/>
                              </a:rPr>
                              <m:t>𝐻</m:t>
                            </m:r>
                          </m:e>
                          <m:sub>
                            <m:r>
                              <a:rPr lang="en-US" sz="2000" b="0" i="1" smtClean="0">
                                <a:solidFill>
                                  <a:srgbClr val="FEFEFE"/>
                                </a:solidFill>
                                <a:latin typeface="Cambria Math" panose="02040503050406030204" pitchFamily="18" charset="0"/>
                                <a:sym typeface="Comic Sans MS"/>
                              </a:rPr>
                              <m:t>0</m:t>
                            </m:r>
                          </m:sub>
                        </m:sSub>
                      </m:e>
                    </m:d>
                    <m:r>
                      <a:rPr lang="en-US" sz="2000" i="1">
                        <a:solidFill>
                          <a:srgbClr val="FEFEFE"/>
                        </a:solidFill>
                        <a:latin typeface="Cambria Math" panose="02040503050406030204" pitchFamily="18" charset="0"/>
                        <a:sym typeface="Comic Sans MS"/>
                      </a:rPr>
                      <m:t>−</m:t>
                    </m:r>
                    <m:sSup>
                      <m:sSupPr>
                        <m:ctrlPr>
                          <a:rPr lang="en-US" sz="2000" i="1">
                            <a:solidFill>
                              <a:srgbClr val="FEFEFE"/>
                            </a:solidFill>
                            <a:latin typeface="Cambria Math" panose="02040503050406030204" pitchFamily="18" charset="0"/>
                            <a:sym typeface="Comic Sans MS"/>
                          </a:rPr>
                        </m:ctrlPr>
                      </m:sSupPr>
                      <m:e>
                        <m:r>
                          <a:rPr lang="en-US" sz="2000" i="1">
                            <a:solidFill>
                              <a:srgbClr val="FEFEFE"/>
                            </a:solidFill>
                            <a:latin typeface="Cambria Math" panose="02040503050406030204" pitchFamily="18" charset="0"/>
                            <a:sym typeface="Comic Sans MS"/>
                          </a:rPr>
                          <m:t>𝜒</m:t>
                        </m:r>
                      </m:e>
                      <m:sup>
                        <m:r>
                          <a:rPr lang="en-US" sz="2000" i="1">
                            <a:solidFill>
                              <a:srgbClr val="FEFEFE"/>
                            </a:solidFill>
                            <a:latin typeface="Cambria Math" panose="02040503050406030204" pitchFamily="18" charset="0"/>
                            <a:sym typeface="Comic Sans MS"/>
                          </a:rPr>
                          <m:t>2</m:t>
                        </m:r>
                      </m:sup>
                    </m:sSup>
                    <m:d>
                      <m:dPr>
                        <m:ctrlPr>
                          <a:rPr lang="en-US" sz="2000" i="1">
                            <a:solidFill>
                              <a:srgbClr val="FEFEFE"/>
                            </a:solidFill>
                            <a:latin typeface="Cambria Math" panose="02040503050406030204" pitchFamily="18" charset="0"/>
                            <a:sym typeface="Comic Sans MS"/>
                          </a:rPr>
                        </m:ctrlPr>
                      </m:dPr>
                      <m:e>
                        <m:sSub>
                          <m:sSubPr>
                            <m:ctrlPr>
                              <a:rPr lang="en-US" sz="2000" i="1">
                                <a:solidFill>
                                  <a:srgbClr val="FEFEFE"/>
                                </a:solidFill>
                                <a:latin typeface="Cambria Math" panose="02040503050406030204" pitchFamily="18" charset="0"/>
                                <a:sym typeface="Comic Sans MS"/>
                              </a:rPr>
                            </m:ctrlPr>
                          </m:sSubPr>
                          <m:e>
                            <m:r>
                              <a:rPr lang="en-US" sz="2000" i="1">
                                <a:solidFill>
                                  <a:srgbClr val="FEFEFE"/>
                                </a:solidFill>
                                <a:latin typeface="Cambria Math" panose="02040503050406030204" pitchFamily="18" charset="0"/>
                                <a:sym typeface="Comic Sans MS"/>
                              </a:rPr>
                              <m:t>𝐻</m:t>
                            </m:r>
                          </m:e>
                          <m:sub>
                            <m:r>
                              <a:rPr lang="en-US" sz="2000" b="0" i="1" smtClean="0">
                                <a:solidFill>
                                  <a:srgbClr val="FEFEFE"/>
                                </a:solidFill>
                                <a:latin typeface="Cambria Math" panose="02040503050406030204" pitchFamily="18" charset="0"/>
                                <a:sym typeface="Comic Sans MS"/>
                              </a:rPr>
                              <m:t>1</m:t>
                            </m:r>
                          </m:sub>
                        </m:sSub>
                      </m:e>
                    </m:d>
                  </m:oMath>
                </a14:m>
                <a:r>
                  <a:rPr lang="en-US" sz="2000" dirty="0">
                    <a:solidFill>
                      <a:srgbClr val="FEFEFE"/>
                    </a:solidFill>
                    <a:latin typeface="Comic Sans MS" panose="030F0902030302020204" pitchFamily="66" charset="0"/>
                    <a:ea typeface="Comic Sans MS"/>
                    <a:cs typeface="Comic Sans MS"/>
                    <a:sym typeface="Comic Sans MS"/>
                  </a:rPr>
                  <a:t> follows a chi square distribution with </a:t>
                </a:r>
                <a14:m>
                  <m:oMath xmlns:m="http://schemas.openxmlformats.org/officeDocument/2006/math">
                    <m:r>
                      <m:rPr>
                        <m:sty m:val="p"/>
                      </m:rPr>
                      <a:rPr lang="en-US" sz="2000" b="0" i="0" smtClean="0">
                        <a:solidFill>
                          <a:srgbClr val="FEFEFE"/>
                        </a:solidFill>
                        <a:latin typeface="Cambria Math" panose="02040503050406030204" pitchFamily="18" charset="0"/>
                        <a:ea typeface="Comic Sans MS"/>
                        <a:cs typeface="Comic Sans MS"/>
                        <a:sym typeface="Comic Sans MS"/>
                      </a:rPr>
                      <m:t>Δ</m:t>
                    </m:r>
                    <m:r>
                      <a:rPr lang="en-US" sz="2000" b="0" i="1" smtClean="0">
                        <a:solidFill>
                          <a:srgbClr val="FEFEFE"/>
                        </a:solidFill>
                        <a:latin typeface="Cambria Math" panose="02040503050406030204" pitchFamily="18" charset="0"/>
                        <a:ea typeface="Comic Sans MS"/>
                        <a:cs typeface="Comic Sans MS"/>
                        <a:sym typeface="Comic Sans MS"/>
                      </a:rPr>
                      <m:t>𝑁</m:t>
                    </m:r>
                    <m:r>
                      <a:rPr lang="en-US" sz="2000" b="0" i="1" smtClean="0">
                        <a:solidFill>
                          <a:srgbClr val="FEFEFE"/>
                        </a:solidFill>
                        <a:latin typeface="Cambria Math" panose="02040503050406030204" pitchFamily="18" charset="0"/>
                        <a:ea typeface="Comic Sans MS"/>
                        <a:cs typeface="Comic Sans MS"/>
                        <a:sym typeface="Comic Sans MS"/>
                      </a:rPr>
                      <m:t>=</m:t>
                    </m:r>
                    <m:sSub>
                      <m:sSubPr>
                        <m:ctrlPr>
                          <a:rPr lang="en-US" sz="2000" b="0" i="1" smtClean="0">
                            <a:solidFill>
                              <a:srgbClr val="FEFEFE"/>
                            </a:solidFill>
                            <a:latin typeface="Cambria Math" panose="02040503050406030204" pitchFamily="18" charset="0"/>
                            <a:ea typeface="Comic Sans MS"/>
                            <a:cs typeface="Comic Sans MS"/>
                            <a:sym typeface="Comic Sans MS"/>
                          </a:rPr>
                        </m:ctrlPr>
                      </m:sSubPr>
                      <m:e>
                        <m:r>
                          <a:rPr lang="en-US" sz="2000" b="0" i="1" smtClean="0">
                            <a:solidFill>
                              <a:srgbClr val="FEFEFE"/>
                            </a:solidFill>
                            <a:latin typeface="Cambria Math" panose="02040503050406030204" pitchFamily="18" charset="0"/>
                            <a:ea typeface="Comic Sans MS"/>
                            <a:cs typeface="Comic Sans MS"/>
                            <a:sym typeface="Comic Sans MS"/>
                          </a:rPr>
                          <m:t>𝑁</m:t>
                        </m:r>
                      </m:e>
                      <m:sub>
                        <m:r>
                          <a:rPr lang="en-US" sz="2000" b="0" i="1" smtClean="0">
                            <a:solidFill>
                              <a:srgbClr val="FEFEFE"/>
                            </a:solidFill>
                            <a:latin typeface="Cambria Math" panose="02040503050406030204" pitchFamily="18" charset="0"/>
                            <a:ea typeface="Comic Sans MS"/>
                            <a:cs typeface="Comic Sans MS"/>
                            <a:sym typeface="Comic Sans MS"/>
                          </a:rPr>
                          <m:t>1</m:t>
                        </m:r>
                      </m:sub>
                    </m:sSub>
                    <m:r>
                      <a:rPr lang="en-US" sz="2000" b="0" i="1" smtClean="0">
                        <a:solidFill>
                          <a:srgbClr val="FEFEFE"/>
                        </a:solidFill>
                        <a:latin typeface="Cambria Math" panose="02040503050406030204" pitchFamily="18" charset="0"/>
                        <a:ea typeface="Comic Sans MS"/>
                        <a:cs typeface="Comic Sans MS"/>
                        <a:sym typeface="Comic Sans MS"/>
                      </a:rPr>
                      <m:t>−</m:t>
                    </m:r>
                    <m:sSub>
                      <m:sSubPr>
                        <m:ctrlPr>
                          <a:rPr lang="en-US" sz="2000" b="0" i="1" smtClean="0">
                            <a:solidFill>
                              <a:srgbClr val="FEFEFE"/>
                            </a:solidFill>
                            <a:latin typeface="Cambria Math" panose="02040503050406030204" pitchFamily="18" charset="0"/>
                            <a:ea typeface="Comic Sans MS"/>
                            <a:cs typeface="Comic Sans MS"/>
                            <a:sym typeface="Comic Sans MS"/>
                          </a:rPr>
                        </m:ctrlPr>
                      </m:sSubPr>
                      <m:e>
                        <m:r>
                          <a:rPr lang="en-US" sz="2000" b="0" i="1" smtClean="0">
                            <a:solidFill>
                              <a:srgbClr val="FEFEFE"/>
                            </a:solidFill>
                            <a:latin typeface="Cambria Math" panose="02040503050406030204" pitchFamily="18" charset="0"/>
                            <a:ea typeface="Comic Sans MS"/>
                            <a:cs typeface="Comic Sans MS"/>
                            <a:sym typeface="Comic Sans MS"/>
                          </a:rPr>
                          <m:t>𝑁</m:t>
                        </m:r>
                      </m:e>
                      <m:sub>
                        <m:r>
                          <a:rPr lang="en-US" sz="2000" b="0" i="1" smtClean="0">
                            <a:solidFill>
                              <a:srgbClr val="FEFEFE"/>
                            </a:solidFill>
                            <a:latin typeface="Cambria Math" panose="02040503050406030204" pitchFamily="18" charset="0"/>
                            <a:ea typeface="Comic Sans MS"/>
                            <a:cs typeface="Comic Sans MS"/>
                            <a:sym typeface="Comic Sans MS"/>
                          </a:rPr>
                          <m:t>0</m:t>
                        </m:r>
                      </m:sub>
                    </m:sSub>
                  </m:oMath>
                </a14:m>
                <a:r>
                  <a:rPr lang="en-US" sz="2000" dirty="0">
                    <a:solidFill>
                      <a:srgbClr val="FEFEFE"/>
                    </a:solidFill>
                    <a:latin typeface="Comic Sans MS" panose="030F0902030302020204" pitchFamily="66" charset="0"/>
                    <a:ea typeface="Comic Sans MS"/>
                    <a:cs typeface="Comic Sans MS"/>
                    <a:sym typeface="Comic Sans MS"/>
                  </a:rPr>
                  <a:t> DOFs (</a:t>
                </a:r>
                <a14:m>
                  <m:oMath xmlns:m="http://schemas.openxmlformats.org/officeDocument/2006/math">
                    <m:sSub>
                      <m:sSubPr>
                        <m:ctrlPr>
                          <a:rPr lang="en-US" sz="2000" i="1">
                            <a:solidFill>
                              <a:srgbClr val="FEFEFE"/>
                            </a:solidFill>
                            <a:latin typeface="Cambria Math" panose="02040503050406030204" pitchFamily="18" charset="0"/>
                            <a:ea typeface="Comic Sans MS"/>
                            <a:cs typeface="Comic Sans MS"/>
                            <a:sym typeface="Comic Sans MS"/>
                          </a:rPr>
                        </m:ctrlPr>
                      </m:sSubPr>
                      <m:e>
                        <m:r>
                          <a:rPr lang="en-US" sz="2000" i="1">
                            <a:solidFill>
                              <a:srgbClr val="FEFEFE"/>
                            </a:solidFill>
                            <a:latin typeface="Cambria Math" panose="02040503050406030204" pitchFamily="18" charset="0"/>
                            <a:ea typeface="Comic Sans MS"/>
                            <a:cs typeface="Comic Sans MS"/>
                            <a:sym typeface="Comic Sans MS"/>
                          </a:rPr>
                          <m:t>𝑁</m:t>
                        </m:r>
                      </m:e>
                      <m:sub>
                        <m:r>
                          <a:rPr lang="en-US" sz="2000" i="1">
                            <a:solidFill>
                              <a:srgbClr val="FEFEFE"/>
                            </a:solidFill>
                            <a:latin typeface="Cambria Math" panose="02040503050406030204" pitchFamily="18" charset="0"/>
                            <a:ea typeface="Comic Sans MS"/>
                            <a:cs typeface="Comic Sans MS"/>
                            <a:sym typeface="Comic Sans MS"/>
                          </a:rPr>
                          <m:t>1</m:t>
                        </m:r>
                      </m:sub>
                    </m:sSub>
                  </m:oMath>
                </a14:m>
                <a:r>
                  <a:rPr lang="en-US" sz="2000" dirty="0">
                    <a:solidFill>
                      <a:srgbClr val="FEFEFE"/>
                    </a:solidFill>
                    <a:latin typeface="Comic Sans MS" panose="030F0902030302020204" pitchFamily="66" charset="0"/>
                    <a:ea typeface="Comic Sans MS"/>
                    <a:cs typeface="Comic Sans MS"/>
                    <a:sym typeface="Comic Sans MS"/>
                  </a:rPr>
                  <a:t> and </a:t>
                </a:r>
                <a14:m>
                  <m:oMath xmlns:m="http://schemas.openxmlformats.org/officeDocument/2006/math">
                    <m:sSub>
                      <m:sSubPr>
                        <m:ctrlPr>
                          <a:rPr lang="en-US" sz="2000" i="1">
                            <a:solidFill>
                              <a:srgbClr val="FEFEFE"/>
                            </a:solidFill>
                            <a:latin typeface="Cambria Math" panose="02040503050406030204" pitchFamily="18" charset="0"/>
                            <a:ea typeface="Comic Sans MS"/>
                            <a:cs typeface="Comic Sans MS"/>
                            <a:sym typeface="Comic Sans MS"/>
                          </a:rPr>
                        </m:ctrlPr>
                      </m:sSubPr>
                      <m:e>
                        <m:r>
                          <a:rPr lang="en-US" sz="2000" i="1">
                            <a:solidFill>
                              <a:srgbClr val="FEFEFE"/>
                            </a:solidFill>
                            <a:latin typeface="Cambria Math" panose="02040503050406030204" pitchFamily="18" charset="0"/>
                            <a:ea typeface="Comic Sans MS"/>
                            <a:cs typeface="Comic Sans MS"/>
                            <a:sym typeface="Comic Sans MS"/>
                          </a:rPr>
                          <m:t>𝑁</m:t>
                        </m:r>
                      </m:e>
                      <m:sub>
                        <m:r>
                          <a:rPr lang="en-US" sz="2000" b="0" i="1" smtClean="0">
                            <a:solidFill>
                              <a:srgbClr val="FEFEFE"/>
                            </a:solidFill>
                            <a:latin typeface="Cambria Math" panose="02040503050406030204" pitchFamily="18" charset="0"/>
                            <a:ea typeface="Comic Sans MS"/>
                            <a:cs typeface="Comic Sans MS"/>
                            <a:sym typeface="Comic Sans MS"/>
                          </a:rPr>
                          <m:t>0</m:t>
                        </m:r>
                      </m:sub>
                    </m:sSub>
                  </m:oMath>
                </a14:m>
                <a:r>
                  <a:rPr lang="en-US" sz="2000" dirty="0">
                    <a:solidFill>
                      <a:srgbClr val="FEFEFE"/>
                    </a:solidFill>
                    <a:latin typeface="Comic Sans MS" panose="030F0902030302020204" pitchFamily="66" charset="0"/>
                    <a:ea typeface="Comic Sans MS"/>
                    <a:cs typeface="Comic Sans MS"/>
                    <a:sym typeface="Comic Sans MS"/>
                  </a:rPr>
                  <a:t> are the number of free parameters in </a:t>
                </a:r>
                <a14:m>
                  <m:oMath xmlns:m="http://schemas.openxmlformats.org/officeDocument/2006/math">
                    <m:sSub>
                      <m:sSubPr>
                        <m:ctrlPr>
                          <a:rPr lang="en-US" sz="2000" b="0" i="1" smtClean="0">
                            <a:solidFill>
                              <a:srgbClr val="FEFEFE"/>
                            </a:solidFill>
                            <a:latin typeface="Cambria Math" panose="02040503050406030204" pitchFamily="18" charset="0"/>
                            <a:ea typeface="Comic Sans MS"/>
                            <a:cs typeface="Comic Sans MS"/>
                            <a:sym typeface="Comic Sans MS"/>
                          </a:rPr>
                        </m:ctrlPr>
                      </m:sSubPr>
                      <m:e>
                        <m:r>
                          <a:rPr lang="en-US" sz="2000" b="0" i="1" smtClean="0">
                            <a:solidFill>
                              <a:srgbClr val="FEFEFE"/>
                            </a:solidFill>
                            <a:latin typeface="Cambria Math" panose="02040503050406030204" pitchFamily="18" charset="0"/>
                            <a:ea typeface="Comic Sans MS"/>
                            <a:cs typeface="Comic Sans MS"/>
                            <a:sym typeface="Comic Sans MS"/>
                          </a:rPr>
                          <m:t>𝐻</m:t>
                        </m:r>
                      </m:e>
                      <m:sub>
                        <m:r>
                          <a:rPr lang="en-US" sz="2000" b="0" i="1" smtClean="0">
                            <a:solidFill>
                              <a:srgbClr val="FEFEFE"/>
                            </a:solidFill>
                            <a:latin typeface="Cambria Math" panose="02040503050406030204" pitchFamily="18" charset="0"/>
                            <a:ea typeface="Comic Sans MS"/>
                            <a:cs typeface="Comic Sans MS"/>
                            <a:sym typeface="Comic Sans MS"/>
                          </a:rPr>
                          <m:t>1</m:t>
                        </m:r>
                      </m:sub>
                    </m:sSub>
                  </m:oMath>
                </a14:m>
                <a:r>
                  <a:rPr lang="en-US" sz="2000" dirty="0">
                    <a:solidFill>
                      <a:srgbClr val="FEFEFE"/>
                    </a:solidFill>
                    <a:latin typeface="Comic Sans MS" panose="030F0902030302020204" pitchFamily="66" charset="0"/>
                    <a:ea typeface="Comic Sans MS"/>
                    <a:cs typeface="Comic Sans MS"/>
                    <a:sym typeface="Comic Sans MS"/>
                  </a:rPr>
                  <a:t> and </a:t>
                </a:r>
                <a14:m>
                  <m:oMath xmlns:m="http://schemas.openxmlformats.org/officeDocument/2006/math">
                    <m:sSub>
                      <m:sSubPr>
                        <m:ctrlPr>
                          <a:rPr lang="en-US" sz="2000" i="1">
                            <a:solidFill>
                              <a:srgbClr val="FEFEFE"/>
                            </a:solidFill>
                            <a:latin typeface="Cambria Math" panose="02040503050406030204" pitchFamily="18" charset="0"/>
                            <a:ea typeface="Comic Sans MS"/>
                            <a:cs typeface="Comic Sans MS"/>
                            <a:sym typeface="Comic Sans MS"/>
                          </a:rPr>
                        </m:ctrlPr>
                      </m:sSubPr>
                      <m:e>
                        <m:r>
                          <a:rPr lang="en-US" sz="2000" i="1">
                            <a:solidFill>
                              <a:srgbClr val="FEFEFE"/>
                            </a:solidFill>
                            <a:latin typeface="Cambria Math" panose="02040503050406030204" pitchFamily="18" charset="0"/>
                            <a:ea typeface="Comic Sans MS"/>
                            <a:cs typeface="Comic Sans MS"/>
                            <a:sym typeface="Comic Sans MS"/>
                          </a:rPr>
                          <m:t>𝐻</m:t>
                        </m:r>
                      </m:e>
                      <m:sub>
                        <m:r>
                          <a:rPr lang="en-US" sz="2000" b="0" i="1" smtClean="0">
                            <a:solidFill>
                              <a:srgbClr val="FEFEFE"/>
                            </a:solidFill>
                            <a:latin typeface="Cambria Math" panose="02040503050406030204" pitchFamily="18" charset="0"/>
                            <a:ea typeface="Comic Sans MS"/>
                            <a:cs typeface="Comic Sans MS"/>
                            <a:sym typeface="Comic Sans MS"/>
                          </a:rPr>
                          <m:t>0</m:t>
                        </m:r>
                      </m:sub>
                    </m:sSub>
                  </m:oMath>
                </a14:m>
                <a:r>
                  <a:rPr lang="en-US" sz="2000" dirty="0">
                    <a:solidFill>
                      <a:srgbClr val="FEFEFE"/>
                    </a:solidFill>
                    <a:latin typeface="Comic Sans MS" panose="030F0902030302020204" pitchFamily="66" charset="0"/>
                    <a:ea typeface="Comic Sans MS"/>
                    <a:cs typeface="Comic Sans MS"/>
                    <a:sym typeface="Comic Sans MS"/>
                  </a:rPr>
                  <a:t>, respectively) under the null hypothesis.</a:t>
                </a:r>
              </a:p>
              <a:p>
                <a:pPr marL="457200" lvl="0" indent="-355600" algn="just">
                  <a:lnSpc>
                    <a:spcPct val="115000"/>
                  </a:lnSpc>
                  <a:spcBef>
                    <a:spcPts val="1000"/>
                  </a:spcBef>
                  <a:buClr>
                    <a:srgbClr val="FEFEFE"/>
                  </a:buClr>
                  <a:buSzPts val="2000"/>
                  <a:buFont typeface="Comic Sans MS"/>
                  <a:buChar char="●"/>
                </a:pPr>
                <a14:m>
                  <m:oMath xmlns:m="http://schemas.openxmlformats.org/officeDocument/2006/math">
                    <m:r>
                      <a:rPr lang="en-US" sz="2000">
                        <a:solidFill>
                          <a:srgbClr val="FEFEFE"/>
                        </a:solidFill>
                        <a:latin typeface="Cambria Math" panose="02040503050406030204" pitchFamily="18" charset="0"/>
                        <a:sym typeface="Comic Sans MS"/>
                      </a:rPr>
                      <m:t>−2</m:t>
                    </m:r>
                    <m:func>
                      <m:funcPr>
                        <m:ctrlPr>
                          <a:rPr lang="en-US" sz="2000" i="1">
                            <a:solidFill>
                              <a:srgbClr val="FEFEFE"/>
                            </a:solidFill>
                            <a:latin typeface="Cambria Math" panose="02040503050406030204" pitchFamily="18" charset="0"/>
                            <a:sym typeface="Comic Sans MS"/>
                          </a:rPr>
                        </m:ctrlPr>
                      </m:funcPr>
                      <m:fName>
                        <m:r>
                          <m:rPr>
                            <m:sty m:val="p"/>
                          </m:rPr>
                          <a:rPr lang="en-US" sz="2000">
                            <a:solidFill>
                              <a:srgbClr val="FEFEFE"/>
                            </a:solidFill>
                            <a:latin typeface="Cambria Math" panose="02040503050406030204" pitchFamily="18" charset="0"/>
                            <a:sym typeface="Comic Sans MS"/>
                          </a:rPr>
                          <m:t>ln</m:t>
                        </m:r>
                      </m:fName>
                      <m:e>
                        <m:d>
                          <m:dPr>
                            <m:ctrlPr>
                              <a:rPr lang="en-US" sz="2000" i="1">
                                <a:solidFill>
                                  <a:srgbClr val="FEFEFE"/>
                                </a:solidFill>
                                <a:latin typeface="Cambria Math" panose="02040503050406030204" pitchFamily="18" charset="0"/>
                                <a:sym typeface="Comic Sans MS"/>
                              </a:rPr>
                            </m:ctrlPr>
                          </m:dPr>
                          <m:e>
                            <m:r>
                              <m:rPr>
                                <m:sty m:val="p"/>
                              </m:rPr>
                              <a:rPr lang="en-US" sz="2000">
                                <a:solidFill>
                                  <a:srgbClr val="FEFEFE"/>
                                </a:solidFill>
                                <a:latin typeface="Cambria Math" panose="02040503050406030204" pitchFamily="18" charset="0"/>
                                <a:sym typeface="Comic Sans MS"/>
                              </a:rPr>
                              <m:t>Λ</m:t>
                            </m:r>
                          </m:e>
                        </m:d>
                      </m:e>
                    </m:func>
                  </m:oMath>
                </a14:m>
                <a:r>
                  <a:rPr lang="en-US" sz="2000" dirty="0">
                    <a:solidFill>
                      <a:srgbClr val="FEFEFE"/>
                    </a:solidFill>
                    <a:latin typeface="Comic Sans MS" panose="030F0902030302020204" pitchFamily="66" charset="0"/>
                    <a:sym typeface="Comic Sans MS"/>
                  </a:rPr>
                  <a:t> represents the probability that under the null hypothesis, the observation/measurement can happen.</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sym typeface="Comic Sans MS"/>
                  </a:rPr>
                  <a:t>p-value can be quoted!</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sym typeface="Comic Sans MS"/>
                  </a:rPr>
                  <a:t>In the example: </a:t>
                </a:r>
                <a14:m>
                  <m:oMath xmlns:m="http://schemas.openxmlformats.org/officeDocument/2006/math">
                    <m:r>
                      <m:rPr>
                        <m:sty m:val="p"/>
                      </m:rPr>
                      <a:rPr lang="en-US" sz="2000">
                        <a:solidFill>
                          <a:srgbClr val="FEFEFE"/>
                        </a:solidFill>
                        <a:latin typeface="Cambria Math" panose="02040503050406030204" pitchFamily="18" charset="0"/>
                        <a:ea typeface="Comic Sans MS"/>
                        <a:cs typeface="Comic Sans MS"/>
                        <a:sym typeface="Comic Sans MS"/>
                      </a:rPr>
                      <m:t>Δ</m:t>
                    </m:r>
                    <m:r>
                      <a:rPr lang="en-US" sz="2000" i="1">
                        <a:solidFill>
                          <a:srgbClr val="FEFEFE"/>
                        </a:solidFill>
                        <a:latin typeface="Cambria Math" panose="02040503050406030204" pitchFamily="18" charset="0"/>
                        <a:ea typeface="Comic Sans MS"/>
                        <a:cs typeface="Comic Sans MS"/>
                        <a:sym typeface="Comic Sans MS"/>
                      </a:rPr>
                      <m:t>𝑁</m:t>
                    </m:r>
                    <m:r>
                      <a:rPr lang="en-US" sz="2000" i="1">
                        <a:solidFill>
                          <a:srgbClr val="FEFEFE"/>
                        </a:solidFill>
                        <a:latin typeface="Cambria Math" panose="02040503050406030204" pitchFamily="18" charset="0"/>
                        <a:ea typeface="Comic Sans MS"/>
                        <a:cs typeface="Comic Sans MS"/>
                        <a:sym typeface="Comic Sans MS"/>
                      </a:rPr>
                      <m:t>=3</m:t>
                    </m:r>
                  </m:oMath>
                </a14:m>
                <a:r>
                  <a:rPr lang="en-US" sz="2000" dirty="0">
                    <a:solidFill>
                      <a:srgbClr val="FEFEFE"/>
                    </a:solidFill>
                    <a:sym typeface="Comic Sans MS"/>
                  </a:rPr>
                  <a:t>; </a:t>
                </a:r>
                <a14:m>
                  <m:oMath xmlns:m="http://schemas.openxmlformats.org/officeDocument/2006/math">
                    <m:r>
                      <a:rPr lang="en-US" sz="2000">
                        <a:solidFill>
                          <a:srgbClr val="FEFEFE"/>
                        </a:solidFill>
                        <a:latin typeface="Cambria Math" panose="02040503050406030204" pitchFamily="18" charset="0"/>
                        <a:sym typeface="Comic Sans MS"/>
                      </a:rPr>
                      <m:t>−2</m:t>
                    </m:r>
                    <m:func>
                      <m:funcPr>
                        <m:ctrlPr>
                          <a:rPr lang="en-US" sz="2000" i="1">
                            <a:solidFill>
                              <a:srgbClr val="FEFEFE"/>
                            </a:solidFill>
                            <a:latin typeface="Cambria Math" panose="02040503050406030204" pitchFamily="18" charset="0"/>
                            <a:sym typeface="Comic Sans MS"/>
                          </a:rPr>
                        </m:ctrlPr>
                      </m:funcPr>
                      <m:fName>
                        <m:r>
                          <m:rPr>
                            <m:sty m:val="p"/>
                          </m:rPr>
                          <a:rPr lang="en-US" sz="2000">
                            <a:solidFill>
                              <a:srgbClr val="FEFEFE"/>
                            </a:solidFill>
                            <a:latin typeface="Cambria Math" panose="02040503050406030204" pitchFamily="18" charset="0"/>
                            <a:sym typeface="Comic Sans MS"/>
                          </a:rPr>
                          <m:t>ln</m:t>
                        </m:r>
                      </m:fName>
                      <m:e>
                        <m:d>
                          <m:dPr>
                            <m:ctrlPr>
                              <a:rPr lang="en-US" sz="2000" i="1">
                                <a:solidFill>
                                  <a:srgbClr val="FEFEFE"/>
                                </a:solidFill>
                                <a:latin typeface="Cambria Math" panose="02040503050406030204" pitchFamily="18" charset="0"/>
                                <a:sym typeface="Comic Sans MS"/>
                              </a:rPr>
                            </m:ctrlPr>
                          </m:dPr>
                          <m:e>
                            <m:r>
                              <m:rPr>
                                <m:sty m:val="p"/>
                              </m:rPr>
                              <a:rPr lang="en-US" sz="2000">
                                <a:solidFill>
                                  <a:srgbClr val="FEFEFE"/>
                                </a:solidFill>
                                <a:latin typeface="Cambria Math" panose="02040503050406030204" pitchFamily="18" charset="0"/>
                                <a:sym typeface="Comic Sans MS"/>
                              </a:rPr>
                              <m:t>Λ</m:t>
                            </m:r>
                          </m:e>
                        </m:d>
                      </m:e>
                    </m:func>
                    <m:r>
                      <a:rPr lang="en-US" sz="2000" b="0" i="1" smtClean="0">
                        <a:solidFill>
                          <a:srgbClr val="FEFEFE"/>
                        </a:solidFill>
                        <a:latin typeface="Cambria Math" panose="02040503050406030204" pitchFamily="18" charset="0"/>
                        <a:sym typeface="Comic Sans MS"/>
                      </a:rPr>
                      <m:t>=</m:t>
                    </m:r>
                    <m:r>
                      <a:rPr lang="en-US" sz="2000" b="0" i="1" smtClean="0">
                        <a:solidFill>
                          <a:srgbClr val="FEFEFE"/>
                        </a:solidFill>
                        <a:latin typeface="Cambria Math" panose="02040503050406030204" pitchFamily="18" charset="0"/>
                        <a:ea typeface="Cambria Math" panose="02040503050406030204" pitchFamily="18" charset="0"/>
                        <a:sym typeface="Comic Sans MS"/>
                      </a:rPr>
                      <m:t>33.23</m:t>
                    </m:r>
                  </m:oMath>
                </a14:m>
                <a:r>
                  <a:rPr lang="en-US" sz="2000" dirty="0">
                    <a:solidFill>
                      <a:srgbClr val="FEFEFE"/>
                    </a:solidFill>
                    <a:latin typeface="Comic Sans MS" panose="030F0902030302020204" pitchFamily="66" charset="0"/>
                    <a:sym typeface="Comic Sans MS"/>
                  </a:rPr>
                  <a:t>.</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ea typeface="Comic Sans MS"/>
                    <a:cs typeface="Comic Sans MS"/>
                    <a:sym typeface="Comic Sans MS"/>
                  </a:rPr>
                  <a:t>Resulting in: p-value </a:t>
                </a:r>
                <a14:m>
                  <m:oMath xmlns:m="http://schemas.openxmlformats.org/officeDocument/2006/math">
                    <m:r>
                      <a:rPr lang="en-US" sz="2000" b="0" i="1" smtClean="0">
                        <a:solidFill>
                          <a:srgbClr val="FEFEFE"/>
                        </a:solidFill>
                        <a:latin typeface="Cambria Math" panose="02040503050406030204" pitchFamily="18" charset="0"/>
                        <a:ea typeface="Comic Sans MS"/>
                        <a:cs typeface="Comic Sans MS"/>
                        <a:sym typeface="Comic Sans MS"/>
                      </a:rPr>
                      <m:t>=2.88×</m:t>
                    </m:r>
                    <m:sSup>
                      <m:sSupPr>
                        <m:ctrlPr>
                          <a:rPr lang="en-US" sz="2000" b="0" i="1" smtClean="0">
                            <a:solidFill>
                              <a:srgbClr val="FEFEFE"/>
                            </a:solidFill>
                            <a:latin typeface="Cambria Math" panose="02040503050406030204" pitchFamily="18" charset="0"/>
                            <a:ea typeface="Comic Sans MS"/>
                            <a:cs typeface="Comic Sans MS"/>
                            <a:sym typeface="Comic Sans MS"/>
                          </a:rPr>
                        </m:ctrlPr>
                      </m:sSupPr>
                      <m:e>
                        <m:r>
                          <a:rPr lang="en-US" sz="2000" b="0" i="1" smtClean="0">
                            <a:solidFill>
                              <a:srgbClr val="FEFEFE"/>
                            </a:solidFill>
                            <a:latin typeface="Cambria Math" panose="02040503050406030204" pitchFamily="18" charset="0"/>
                            <a:ea typeface="Comic Sans MS"/>
                            <a:cs typeface="Comic Sans MS"/>
                            <a:sym typeface="Comic Sans MS"/>
                          </a:rPr>
                          <m:t>10</m:t>
                        </m:r>
                      </m:e>
                      <m:sup>
                        <m:r>
                          <a:rPr lang="en-US" sz="2000" b="0" i="1" smtClean="0">
                            <a:solidFill>
                              <a:srgbClr val="FEFEFE"/>
                            </a:solidFill>
                            <a:latin typeface="Cambria Math" panose="02040503050406030204" pitchFamily="18" charset="0"/>
                            <a:ea typeface="Comic Sans MS"/>
                            <a:cs typeface="Comic Sans MS"/>
                            <a:sym typeface="Comic Sans MS"/>
                          </a:rPr>
                          <m:t>−7</m:t>
                        </m:r>
                      </m:sup>
                    </m:sSup>
                  </m:oMath>
                </a14:m>
                <a:r>
                  <a:rPr lang="en-US" sz="2000" dirty="0">
                    <a:solidFill>
                      <a:srgbClr val="FEFEFE"/>
                    </a:solidFill>
                    <a:latin typeface="Comic Sans MS" panose="030F0902030302020204" pitchFamily="66" charset="0"/>
                    <a:ea typeface="Comic Sans MS"/>
                    <a:cs typeface="Comic Sans MS"/>
                    <a:sym typeface="Comic Sans MS"/>
                  </a:rPr>
                  <a:t>; z-score </a:t>
                </a:r>
                <a14:m>
                  <m:oMath xmlns:m="http://schemas.openxmlformats.org/officeDocument/2006/math">
                    <m:r>
                      <a:rPr lang="en-US" sz="2000" b="0" i="1" smtClean="0">
                        <a:solidFill>
                          <a:srgbClr val="FEFEFE"/>
                        </a:solidFill>
                        <a:latin typeface="Cambria Math" panose="02040503050406030204" pitchFamily="18" charset="0"/>
                        <a:ea typeface="Comic Sans MS"/>
                        <a:cs typeface="Comic Sans MS"/>
                        <a:sym typeface="Comic Sans MS"/>
                      </a:rPr>
                      <m:t>5.13</m:t>
                    </m:r>
                  </m:oMath>
                </a14:m>
                <a:endParaRPr lang="en-US" sz="2000" dirty="0">
                  <a:solidFill>
                    <a:srgbClr val="FEFEFE"/>
                  </a:solidFill>
                  <a:latin typeface="Comic Sans MS" panose="030F0902030302020204" pitchFamily="66" charset="0"/>
                  <a:ea typeface="Comic Sans MS"/>
                  <a:cs typeface="Comic Sans MS"/>
                  <a:sym typeface="Comic Sans MS"/>
                </a:endParaRPr>
              </a:p>
            </p:txBody>
          </p:sp>
        </mc:Choice>
        <mc:Fallback xmlns="">
          <p:sp>
            <p:nvSpPr>
              <p:cNvPr id="3" name="Google Shape;98;g2ebeec5a5ef_1_5">
                <a:extLst>
                  <a:ext uri="{FF2B5EF4-FFF2-40B4-BE49-F238E27FC236}">
                    <a16:creationId xmlns:a16="http://schemas.microsoft.com/office/drawing/2014/main" id="{A86C5D44-3C99-9FF0-5AEF-73707BB62CBF}"/>
                  </a:ext>
                </a:extLst>
              </p:cNvPr>
              <p:cNvSpPr txBox="1">
                <a:spLocks noRot="1" noChangeAspect="1" noMove="1" noResize="1" noEditPoints="1" noAdjustHandles="1" noChangeArrowheads="1" noChangeShapeType="1" noTextEdit="1"/>
              </p:cNvSpPr>
              <p:nvPr/>
            </p:nvSpPr>
            <p:spPr>
              <a:xfrm>
                <a:off x="168667" y="1774114"/>
                <a:ext cx="6594963" cy="4673398"/>
              </a:xfrm>
              <a:prstGeom prst="rect">
                <a:avLst/>
              </a:prstGeom>
              <a:blipFill>
                <a:blip r:embed="rId3"/>
                <a:stretch>
                  <a:fillRect r="-962" b="-5149"/>
                </a:stretch>
              </a:blipFill>
              <a:ln>
                <a:noFill/>
              </a:ln>
            </p:spPr>
            <p:txBody>
              <a:bodyPr/>
              <a:lstStyle/>
              <a:p>
                <a:r>
                  <a:rPr lang="en-US">
                    <a:noFill/>
                  </a:rPr>
                  <a:t> </a:t>
                </a:r>
              </a:p>
            </p:txBody>
          </p:sp>
        </mc:Fallback>
      </mc:AlternateContent>
      <p:sp>
        <p:nvSpPr>
          <p:cNvPr id="5" name="TextBox 4">
            <a:extLst>
              <a:ext uri="{FF2B5EF4-FFF2-40B4-BE49-F238E27FC236}">
                <a16:creationId xmlns:a16="http://schemas.microsoft.com/office/drawing/2014/main" id="{CADB1B2F-E5E4-6145-0C38-ADB6B1D2E58D}"/>
              </a:ext>
            </a:extLst>
          </p:cNvPr>
          <p:cNvSpPr txBox="1"/>
          <p:nvPr/>
        </p:nvSpPr>
        <p:spPr>
          <a:xfrm>
            <a:off x="7864725" y="4827826"/>
            <a:ext cx="3334106" cy="707886"/>
          </a:xfrm>
          <a:prstGeom prst="rect">
            <a:avLst/>
          </a:prstGeom>
          <a:noFill/>
        </p:spPr>
        <p:txBody>
          <a:bodyPr wrap="square" rtlCol="0">
            <a:spAutoFit/>
          </a:bodyPr>
          <a:lstStyle/>
          <a:p>
            <a:r>
              <a:rPr lang="en-US" sz="2000" dirty="0">
                <a:latin typeface="Comic Sans MS" panose="030F0902030302020204" pitchFamily="66" charset="0"/>
              </a:rPr>
              <a:t>5-sigma! Discovery!</a:t>
            </a:r>
          </a:p>
          <a:p>
            <a:r>
              <a:rPr lang="en-US" sz="2000" dirty="0">
                <a:latin typeface="Comic Sans MS" panose="030F0902030302020204" pitchFamily="66" charset="0"/>
              </a:rPr>
              <a:t>(Evidence if only 3-sigma)</a:t>
            </a:r>
          </a:p>
        </p:txBody>
      </p:sp>
      <p:sp>
        <p:nvSpPr>
          <p:cNvPr id="7" name="Slide Number Placeholder 6">
            <a:extLst>
              <a:ext uri="{FF2B5EF4-FFF2-40B4-BE49-F238E27FC236}">
                <a16:creationId xmlns:a16="http://schemas.microsoft.com/office/drawing/2014/main" id="{52503F9E-92DD-A12D-D71A-BE224F86F23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43</a:t>
            </a:fld>
            <a:endParaRPr lang="en-US"/>
          </a:p>
        </p:txBody>
      </p:sp>
    </p:spTree>
    <p:extLst>
      <p:ext uri="{BB962C8B-B14F-4D97-AF65-F5344CB8AC3E}">
        <p14:creationId xmlns:p14="http://schemas.microsoft.com/office/powerpoint/2010/main" val="1243627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0A075-8C74-FA27-9604-993E86804B6C}"/>
              </a:ext>
            </a:extLst>
          </p:cNvPr>
          <p:cNvSpPr>
            <a:spLocks noGrp="1"/>
          </p:cNvSpPr>
          <p:nvPr>
            <p:ph type="title"/>
          </p:nvPr>
        </p:nvSpPr>
        <p:spPr/>
        <p:txBody>
          <a:bodyPr>
            <a:normAutofit/>
          </a:bodyPr>
          <a:lstStyle/>
          <a:p>
            <a:r>
              <a:rPr lang="en-US" sz="4200" dirty="0">
                <a:latin typeface="Comic Sans MS" panose="030F0902030302020204" pitchFamily="66" charset="0"/>
              </a:rPr>
              <a:t>Main Takeaways</a:t>
            </a:r>
          </a:p>
        </p:txBody>
      </p:sp>
      <p:sp>
        <p:nvSpPr>
          <p:cNvPr id="4" name="Slide Number Placeholder 3">
            <a:extLst>
              <a:ext uri="{FF2B5EF4-FFF2-40B4-BE49-F238E27FC236}">
                <a16:creationId xmlns:a16="http://schemas.microsoft.com/office/drawing/2014/main" id="{82BFD69A-E7F1-584B-25B8-CEAF4B20AF6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44</a:t>
            </a:fld>
            <a:endParaRPr lang="en-US"/>
          </a:p>
        </p:txBody>
      </p:sp>
    </p:spTree>
    <p:extLst>
      <p:ext uri="{BB962C8B-B14F-4D97-AF65-F5344CB8AC3E}">
        <p14:creationId xmlns:p14="http://schemas.microsoft.com/office/powerpoint/2010/main" val="42091380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186C4-D9E9-6180-AD65-8DABF2E4C68E}"/>
              </a:ext>
            </a:extLst>
          </p:cNvPr>
          <p:cNvSpPr>
            <a:spLocks noGrp="1"/>
          </p:cNvSpPr>
          <p:nvPr>
            <p:ph type="title"/>
          </p:nvPr>
        </p:nvSpPr>
        <p:spPr>
          <a:xfrm>
            <a:off x="2546430" y="189846"/>
            <a:ext cx="7099131" cy="720175"/>
          </a:xfrm>
        </p:spPr>
        <p:txBody>
          <a:bodyPr>
            <a:normAutofit fontScale="90000"/>
          </a:bodyPr>
          <a:lstStyle/>
          <a:p>
            <a:r>
              <a:rPr lang="en-US" dirty="0">
                <a:latin typeface="Comic Sans MS" panose="030F0902030302020204" pitchFamily="66" charset="0"/>
              </a:rPr>
              <a:t>1. Sample/distribution Analysis</a:t>
            </a:r>
          </a:p>
        </p:txBody>
      </p:sp>
      <p:sp>
        <p:nvSpPr>
          <p:cNvPr id="3" name="Slide Number Placeholder 2">
            <a:extLst>
              <a:ext uri="{FF2B5EF4-FFF2-40B4-BE49-F238E27FC236}">
                <a16:creationId xmlns:a16="http://schemas.microsoft.com/office/drawing/2014/main" id="{9666AE4E-E0C1-41FB-0F9E-70624B91BDD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45</a:t>
            </a:fld>
            <a:endParaRPr lang="en-US"/>
          </a:p>
        </p:txBody>
      </p:sp>
      <p:sp>
        <p:nvSpPr>
          <p:cNvPr id="4" name="Title 1">
            <a:extLst>
              <a:ext uri="{FF2B5EF4-FFF2-40B4-BE49-F238E27FC236}">
                <a16:creationId xmlns:a16="http://schemas.microsoft.com/office/drawing/2014/main" id="{C2F37B69-D9A1-39EA-9D4B-BF459DA75D2D}"/>
              </a:ext>
            </a:extLst>
          </p:cNvPr>
          <p:cNvSpPr txBox="1">
            <a:spLocks/>
          </p:cNvSpPr>
          <p:nvPr/>
        </p:nvSpPr>
        <p:spPr>
          <a:xfrm>
            <a:off x="2546430" y="1818450"/>
            <a:ext cx="7099131" cy="720175"/>
          </a:xfrm>
          <a:prstGeom prst="rect">
            <a:avLst/>
          </a:prstGeom>
          <a:solidFill>
            <a:srgbClr val="A69F8E">
              <a:alpha val="14901"/>
            </a:srgbClr>
          </a:solidFill>
          <a:ln w="31750" cap="sq" cmpd="sng">
            <a:solidFill>
              <a:srgbClr val="FEFEFE"/>
            </a:solidFill>
            <a:prstDash val="solid"/>
            <a:miter lim="800000"/>
            <a:headEnd type="none" w="sm" len="sm"/>
            <a:tailEnd type="none" w="sm" len="sm"/>
          </a:ln>
        </p:spPr>
        <p:txBody>
          <a:bodyPr spcFirstLastPara="1" wrap="square" lIns="182875" tIns="182875" rIns="182875" bIns="182875" anchor="ctr"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FEFEFE"/>
              </a:buClr>
              <a:buSzPts val="1800"/>
              <a:buFont typeface="Gill Sans"/>
              <a:buNone/>
              <a:defRPr sz="2800" b="0" i="0" u="none" strike="noStrike" cap="none">
                <a:solidFill>
                  <a:srgbClr val="FEFEFE"/>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latin typeface="Comic Sans MS" panose="030F0902030302020204" pitchFamily="66" charset="0"/>
              </a:rPr>
              <a:t>2. Uncertainty and Error Analysis</a:t>
            </a:r>
          </a:p>
        </p:txBody>
      </p:sp>
      <p:sp>
        <p:nvSpPr>
          <p:cNvPr id="5" name="Title 1">
            <a:extLst>
              <a:ext uri="{FF2B5EF4-FFF2-40B4-BE49-F238E27FC236}">
                <a16:creationId xmlns:a16="http://schemas.microsoft.com/office/drawing/2014/main" id="{2391413C-89A6-A2FC-12CD-0D4D354D3DB4}"/>
              </a:ext>
            </a:extLst>
          </p:cNvPr>
          <p:cNvSpPr txBox="1">
            <a:spLocks/>
          </p:cNvSpPr>
          <p:nvPr/>
        </p:nvSpPr>
        <p:spPr>
          <a:xfrm>
            <a:off x="2546431" y="5166742"/>
            <a:ext cx="7099131" cy="720175"/>
          </a:xfrm>
          <a:prstGeom prst="rect">
            <a:avLst/>
          </a:prstGeom>
          <a:solidFill>
            <a:srgbClr val="A69F8E">
              <a:alpha val="14901"/>
            </a:srgbClr>
          </a:solidFill>
          <a:ln w="31750" cap="sq" cmpd="sng">
            <a:solidFill>
              <a:srgbClr val="FEFEFE"/>
            </a:solidFill>
            <a:prstDash val="solid"/>
            <a:miter lim="800000"/>
            <a:headEnd type="none" w="sm" len="sm"/>
            <a:tailEnd type="none" w="sm" len="sm"/>
          </a:ln>
        </p:spPr>
        <p:txBody>
          <a:bodyPr spcFirstLastPara="1" wrap="square" lIns="182875" tIns="182875" rIns="182875" bIns="182875" anchor="ctr"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FEFEFE"/>
              </a:buClr>
              <a:buSzPts val="1800"/>
              <a:buFont typeface="Gill Sans"/>
              <a:buNone/>
              <a:defRPr sz="2800" b="0" i="0" u="none" strike="noStrike" cap="none">
                <a:solidFill>
                  <a:srgbClr val="FEFEFE"/>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latin typeface="Comic Sans MS" panose="030F0902030302020204" pitchFamily="66" charset="0"/>
              </a:rPr>
              <a:t>4. Likelihood and Hypothesis Testing</a:t>
            </a:r>
          </a:p>
        </p:txBody>
      </p:sp>
      <p:sp>
        <p:nvSpPr>
          <p:cNvPr id="6" name="Title 1">
            <a:extLst>
              <a:ext uri="{FF2B5EF4-FFF2-40B4-BE49-F238E27FC236}">
                <a16:creationId xmlns:a16="http://schemas.microsoft.com/office/drawing/2014/main" id="{4AD9896C-F5AB-777E-DE04-0DA69DFE3DDB}"/>
              </a:ext>
            </a:extLst>
          </p:cNvPr>
          <p:cNvSpPr txBox="1">
            <a:spLocks/>
          </p:cNvSpPr>
          <p:nvPr/>
        </p:nvSpPr>
        <p:spPr>
          <a:xfrm>
            <a:off x="2546431" y="3479028"/>
            <a:ext cx="7099131" cy="720175"/>
          </a:xfrm>
          <a:prstGeom prst="rect">
            <a:avLst/>
          </a:prstGeom>
          <a:solidFill>
            <a:srgbClr val="A69F8E">
              <a:alpha val="14901"/>
            </a:srgbClr>
          </a:solidFill>
          <a:ln w="31750" cap="sq" cmpd="sng">
            <a:solidFill>
              <a:srgbClr val="FEFEFE"/>
            </a:solidFill>
            <a:prstDash val="solid"/>
            <a:miter lim="800000"/>
            <a:headEnd type="none" w="sm" len="sm"/>
            <a:tailEnd type="none" w="sm" len="sm"/>
          </a:ln>
        </p:spPr>
        <p:txBody>
          <a:bodyPr spcFirstLastPara="1" wrap="square" lIns="182875" tIns="182875" rIns="182875" bIns="182875" anchor="ctr"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FEFEFE"/>
              </a:buClr>
              <a:buSzPts val="1800"/>
              <a:buFont typeface="Gill Sans"/>
              <a:buNone/>
              <a:defRPr sz="2800" b="0" i="0" u="none" strike="noStrike" cap="none">
                <a:solidFill>
                  <a:srgbClr val="FEFEFE"/>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latin typeface="Comic Sans MS" panose="030F0902030302020204" pitchFamily="66" charset="0"/>
              </a:rPr>
              <a:t>3. Fitting and Parameter Uncertainty</a:t>
            </a:r>
          </a:p>
        </p:txBody>
      </p:sp>
      <p:sp>
        <p:nvSpPr>
          <p:cNvPr id="7" name="Title 1">
            <a:extLst>
              <a:ext uri="{FF2B5EF4-FFF2-40B4-BE49-F238E27FC236}">
                <a16:creationId xmlns:a16="http://schemas.microsoft.com/office/drawing/2014/main" id="{AB9F3CB4-D8D1-7CFE-A194-F7887A709E99}"/>
              </a:ext>
            </a:extLst>
          </p:cNvPr>
          <p:cNvSpPr txBox="1">
            <a:spLocks/>
          </p:cNvSpPr>
          <p:nvPr/>
        </p:nvSpPr>
        <p:spPr>
          <a:xfrm>
            <a:off x="1407659" y="6061853"/>
            <a:ext cx="3009731" cy="587035"/>
          </a:xfrm>
          <a:prstGeom prst="rect">
            <a:avLst/>
          </a:prstGeom>
          <a:solidFill>
            <a:srgbClr val="A69F8E">
              <a:alpha val="14901"/>
            </a:srgbClr>
          </a:solidFill>
          <a:ln w="31750" cap="sq" cmpd="sng">
            <a:solidFill>
              <a:srgbClr val="FEFEFE"/>
            </a:solidFill>
            <a:prstDash val="solid"/>
            <a:miter lim="800000"/>
            <a:headEnd type="none" w="sm" len="sm"/>
            <a:tailEnd type="none" w="sm" len="sm"/>
          </a:ln>
        </p:spPr>
        <p:txBody>
          <a:bodyPr spcFirstLastPara="1" wrap="square" lIns="182875" tIns="182875" rIns="182875" bIns="182875" anchor="ctr" anchorCtr="0">
            <a:normAutofit fontScale="67500" lnSpcReduction="2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FEFEFE"/>
              </a:buClr>
              <a:buSzPts val="1800"/>
              <a:buFont typeface="Gill Sans"/>
              <a:buNone/>
              <a:defRPr sz="2800" b="0" i="0" u="none" strike="noStrike" cap="none">
                <a:solidFill>
                  <a:srgbClr val="FEFEFE"/>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latin typeface="Comic Sans MS" panose="030F0902030302020204" pitchFamily="66" charset="0"/>
              </a:rPr>
              <a:t>4.a. Bayes’ theorem</a:t>
            </a:r>
          </a:p>
        </p:txBody>
      </p:sp>
      <p:sp>
        <p:nvSpPr>
          <p:cNvPr id="8" name="Title 1">
            <a:extLst>
              <a:ext uri="{FF2B5EF4-FFF2-40B4-BE49-F238E27FC236}">
                <a16:creationId xmlns:a16="http://schemas.microsoft.com/office/drawing/2014/main" id="{1DB6B5B7-9CCB-B7A5-848C-3B1A46EA3F76}"/>
              </a:ext>
            </a:extLst>
          </p:cNvPr>
          <p:cNvSpPr txBox="1">
            <a:spLocks/>
          </p:cNvSpPr>
          <p:nvPr/>
        </p:nvSpPr>
        <p:spPr>
          <a:xfrm>
            <a:off x="4591132" y="6068061"/>
            <a:ext cx="3009731" cy="587035"/>
          </a:xfrm>
          <a:prstGeom prst="rect">
            <a:avLst/>
          </a:prstGeom>
          <a:solidFill>
            <a:srgbClr val="A69F8E">
              <a:alpha val="14901"/>
            </a:srgbClr>
          </a:solidFill>
          <a:ln w="31750" cap="sq" cmpd="sng">
            <a:solidFill>
              <a:srgbClr val="FEFEFE"/>
            </a:solidFill>
            <a:prstDash val="solid"/>
            <a:miter lim="800000"/>
            <a:headEnd type="none" w="sm" len="sm"/>
            <a:tailEnd type="none" w="sm" len="sm"/>
          </a:ln>
        </p:spPr>
        <p:txBody>
          <a:bodyPr spcFirstLastPara="1" wrap="square" lIns="182875" tIns="182875" rIns="182875" bIns="182875" anchor="ctr" anchorCtr="0">
            <a:normAutofit fontScale="67500" lnSpcReduction="2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FEFEFE"/>
              </a:buClr>
              <a:buSzPts val="1800"/>
              <a:buFont typeface="Gill Sans"/>
              <a:buNone/>
              <a:defRPr sz="2800" b="0" i="0" u="none" strike="noStrike" cap="none">
                <a:solidFill>
                  <a:srgbClr val="FEFEFE"/>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latin typeface="Comic Sans MS" panose="030F0902030302020204" pitchFamily="66" charset="0"/>
              </a:rPr>
              <a:t>4.b. Bootstrapping</a:t>
            </a:r>
          </a:p>
        </p:txBody>
      </p:sp>
      <p:sp>
        <p:nvSpPr>
          <p:cNvPr id="9" name="Title 1">
            <a:extLst>
              <a:ext uri="{FF2B5EF4-FFF2-40B4-BE49-F238E27FC236}">
                <a16:creationId xmlns:a16="http://schemas.microsoft.com/office/drawing/2014/main" id="{8088D738-D4AC-E48F-77DC-FC9AEC2C36A0}"/>
              </a:ext>
            </a:extLst>
          </p:cNvPr>
          <p:cNvSpPr txBox="1">
            <a:spLocks/>
          </p:cNvSpPr>
          <p:nvPr/>
        </p:nvSpPr>
        <p:spPr>
          <a:xfrm>
            <a:off x="7774610" y="6069727"/>
            <a:ext cx="3009731" cy="587035"/>
          </a:xfrm>
          <a:prstGeom prst="rect">
            <a:avLst/>
          </a:prstGeom>
          <a:solidFill>
            <a:srgbClr val="A69F8E">
              <a:alpha val="14901"/>
            </a:srgbClr>
          </a:solidFill>
          <a:ln w="31750" cap="sq" cmpd="sng">
            <a:solidFill>
              <a:srgbClr val="FEFEFE"/>
            </a:solidFill>
            <a:prstDash val="solid"/>
            <a:miter lim="800000"/>
            <a:headEnd type="none" w="sm" len="sm"/>
            <a:tailEnd type="none" w="sm" len="sm"/>
          </a:ln>
        </p:spPr>
        <p:txBody>
          <a:bodyPr spcFirstLastPara="1" wrap="square" lIns="182875" tIns="182875" rIns="182875" bIns="182875" anchor="ctr" anchorCtr="0">
            <a:normAutofit fontScale="67500" lnSpcReduction="2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FEFEFE"/>
              </a:buClr>
              <a:buSzPts val="1800"/>
              <a:buFont typeface="Gill Sans"/>
              <a:buNone/>
              <a:defRPr sz="2800" b="0" i="0" u="none" strike="noStrike" cap="none">
                <a:solidFill>
                  <a:srgbClr val="FEFEFE"/>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latin typeface="Comic Sans MS" panose="030F0902030302020204" pitchFamily="66" charset="0"/>
              </a:rPr>
              <a:t>4.c. Likelihood-ratio</a:t>
            </a:r>
          </a:p>
        </p:txBody>
      </p:sp>
      <p:sp>
        <p:nvSpPr>
          <p:cNvPr id="10" name="Title 1">
            <a:extLst>
              <a:ext uri="{FF2B5EF4-FFF2-40B4-BE49-F238E27FC236}">
                <a16:creationId xmlns:a16="http://schemas.microsoft.com/office/drawing/2014/main" id="{5F324DE8-B6D6-3770-65AC-A9980A4DC1A9}"/>
              </a:ext>
            </a:extLst>
          </p:cNvPr>
          <p:cNvSpPr txBox="1">
            <a:spLocks/>
          </p:cNvSpPr>
          <p:nvPr/>
        </p:nvSpPr>
        <p:spPr>
          <a:xfrm>
            <a:off x="1407659" y="2699654"/>
            <a:ext cx="4442808" cy="587035"/>
          </a:xfrm>
          <a:prstGeom prst="rect">
            <a:avLst/>
          </a:prstGeom>
          <a:solidFill>
            <a:srgbClr val="A69F8E">
              <a:alpha val="14901"/>
            </a:srgbClr>
          </a:solidFill>
          <a:ln w="31750" cap="sq" cmpd="sng">
            <a:solidFill>
              <a:srgbClr val="FEFEFE"/>
            </a:solidFill>
            <a:prstDash val="solid"/>
            <a:miter lim="800000"/>
            <a:headEnd type="none" w="sm" len="sm"/>
            <a:tailEnd type="none" w="sm" len="sm"/>
          </a:ln>
        </p:spPr>
        <p:txBody>
          <a:bodyPr spcFirstLastPara="1" wrap="square" lIns="182875" tIns="182875" rIns="182875" bIns="182875" anchor="ctr" anchorCtr="0">
            <a:normAutofit fontScale="67500" lnSpcReduction="2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FEFEFE"/>
              </a:buClr>
              <a:buSzPts val="1800"/>
              <a:buFont typeface="Gill Sans"/>
              <a:buNone/>
              <a:defRPr sz="2800" b="0" i="0" u="none" strike="noStrike" cap="none">
                <a:solidFill>
                  <a:srgbClr val="FEFEFE"/>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latin typeface="Comic Sans MS" panose="030F0902030302020204" pitchFamily="66" charset="0"/>
              </a:rPr>
              <a:t>2.a. Dealing with Uncertainty</a:t>
            </a:r>
          </a:p>
        </p:txBody>
      </p:sp>
      <p:sp>
        <p:nvSpPr>
          <p:cNvPr id="11" name="Title 1">
            <a:extLst>
              <a:ext uri="{FF2B5EF4-FFF2-40B4-BE49-F238E27FC236}">
                <a16:creationId xmlns:a16="http://schemas.microsoft.com/office/drawing/2014/main" id="{98CD61DE-363D-8996-B007-8B4424DB003F}"/>
              </a:ext>
            </a:extLst>
          </p:cNvPr>
          <p:cNvSpPr txBox="1">
            <a:spLocks/>
          </p:cNvSpPr>
          <p:nvPr/>
        </p:nvSpPr>
        <p:spPr>
          <a:xfrm>
            <a:off x="6034436" y="2706628"/>
            <a:ext cx="4907366" cy="587035"/>
          </a:xfrm>
          <a:prstGeom prst="rect">
            <a:avLst/>
          </a:prstGeom>
          <a:solidFill>
            <a:srgbClr val="A69F8E">
              <a:alpha val="14901"/>
            </a:srgbClr>
          </a:solidFill>
          <a:ln w="31750" cap="sq" cmpd="sng">
            <a:solidFill>
              <a:srgbClr val="FEFEFE"/>
            </a:solidFill>
            <a:prstDash val="solid"/>
            <a:miter lim="800000"/>
            <a:headEnd type="none" w="sm" len="sm"/>
            <a:tailEnd type="none" w="sm" len="sm"/>
          </a:ln>
        </p:spPr>
        <p:txBody>
          <a:bodyPr spcFirstLastPara="1" wrap="square" lIns="182875" tIns="182875" rIns="182875" bIns="182875" anchor="ctr" anchorCtr="0">
            <a:normAutofit fontScale="67500" lnSpcReduction="2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FEFEFE"/>
              </a:buClr>
              <a:buSzPts val="1800"/>
              <a:buFont typeface="Gill Sans"/>
              <a:buNone/>
              <a:defRPr sz="2800" b="0" i="0" u="none" strike="noStrike" cap="none">
                <a:solidFill>
                  <a:srgbClr val="FEFEFE"/>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latin typeface="Comic Sans MS" panose="030F0902030302020204" pitchFamily="66" charset="0"/>
              </a:rPr>
              <a:t>2.b. Error Propagation</a:t>
            </a:r>
          </a:p>
        </p:txBody>
      </p:sp>
      <p:sp>
        <p:nvSpPr>
          <p:cNvPr id="12" name="Title 1">
            <a:extLst>
              <a:ext uri="{FF2B5EF4-FFF2-40B4-BE49-F238E27FC236}">
                <a16:creationId xmlns:a16="http://schemas.microsoft.com/office/drawing/2014/main" id="{0B9D4C7D-F228-650C-63F7-DA9EDD60CE3B}"/>
              </a:ext>
            </a:extLst>
          </p:cNvPr>
          <p:cNvSpPr txBox="1">
            <a:spLocks/>
          </p:cNvSpPr>
          <p:nvPr/>
        </p:nvSpPr>
        <p:spPr>
          <a:xfrm>
            <a:off x="1407659" y="4393036"/>
            <a:ext cx="4949698" cy="587035"/>
          </a:xfrm>
          <a:prstGeom prst="rect">
            <a:avLst/>
          </a:prstGeom>
          <a:solidFill>
            <a:srgbClr val="A69F8E">
              <a:alpha val="14901"/>
            </a:srgbClr>
          </a:solidFill>
          <a:ln w="31750" cap="sq" cmpd="sng">
            <a:solidFill>
              <a:srgbClr val="FEFEFE"/>
            </a:solidFill>
            <a:prstDash val="solid"/>
            <a:miter lim="800000"/>
            <a:headEnd type="none" w="sm" len="sm"/>
            <a:tailEnd type="none" w="sm" len="sm"/>
          </a:ln>
        </p:spPr>
        <p:txBody>
          <a:bodyPr spcFirstLastPara="1" wrap="square" lIns="182875" tIns="182875" rIns="182875" bIns="182875" anchor="ctr" anchorCtr="0">
            <a:normAutofit fontScale="67500" lnSpcReduction="2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FEFEFE"/>
              </a:buClr>
              <a:buSzPts val="1800"/>
              <a:buFont typeface="Gill Sans"/>
              <a:buNone/>
              <a:defRPr sz="2800" b="0" i="0" u="none" strike="noStrike" cap="none">
                <a:solidFill>
                  <a:srgbClr val="FEFEFE"/>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latin typeface="Comic Sans MS" panose="030F0902030302020204" pitchFamily="66" charset="0"/>
              </a:rPr>
              <a:t>3.a. Maximum Likelihood Fitting</a:t>
            </a:r>
          </a:p>
        </p:txBody>
      </p:sp>
      <p:sp>
        <p:nvSpPr>
          <p:cNvPr id="13" name="Title 1">
            <a:extLst>
              <a:ext uri="{FF2B5EF4-FFF2-40B4-BE49-F238E27FC236}">
                <a16:creationId xmlns:a16="http://schemas.microsoft.com/office/drawing/2014/main" id="{7CCB1BC6-A06E-0CBF-4AEA-27E22A0481D8}"/>
              </a:ext>
            </a:extLst>
          </p:cNvPr>
          <p:cNvSpPr txBox="1">
            <a:spLocks/>
          </p:cNvSpPr>
          <p:nvPr/>
        </p:nvSpPr>
        <p:spPr>
          <a:xfrm>
            <a:off x="6527800" y="4393035"/>
            <a:ext cx="4414002" cy="587035"/>
          </a:xfrm>
          <a:prstGeom prst="rect">
            <a:avLst/>
          </a:prstGeom>
          <a:solidFill>
            <a:srgbClr val="A69F8E">
              <a:alpha val="14901"/>
            </a:srgbClr>
          </a:solidFill>
          <a:ln w="31750" cap="sq" cmpd="sng">
            <a:solidFill>
              <a:srgbClr val="FEFEFE"/>
            </a:solidFill>
            <a:prstDash val="solid"/>
            <a:miter lim="800000"/>
            <a:headEnd type="none" w="sm" len="sm"/>
            <a:tailEnd type="none" w="sm" len="sm"/>
          </a:ln>
        </p:spPr>
        <p:txBody>
          <a:bodyPr spcFirstLastPara="1" wrap="square" lIns="182875" tIns="182875" rIns="182875" bIns="182875" anchor="ctr" anchorCtr="0">
            <a:normAutofit fontScale="67500" lnSpcReduction="2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FEFEFE"/>
              </a:buClr>
              <a:buSzPts val="1800"/>
              <a:buFont typeface="Gill Sans"/>
              <a:buNone/>
              <a:defRPr sz="2800" b="0" i="0" u="none" strike="noStrike" cap="none">
                <a:solidFill>
                  <a:srgbClr val="FEFEFE"/>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latin typeface="Comic Sans MS" panose="030F0902030302020204" pitchFamily="66" charset="0"/>
              </a:rPr>
              <a:t>3.b. Parameter Uncertainty</a:t>
            </a:r>
          </a:p>
        </p:txBody>
      </p:sp>
      <p:sp>
        <p:nvSpPr>
          <p:cNvPr id="14" name="Title 1">
            <a:extLst>
              <a:ext uri="{FF2B5EF4-FFF2-40B4-BE49-F238E27FC236}">
                <a16:creationId xmlns:a16="http://schemas.microsoft.com/office/drawing/2014/main" id="{1784953F-6996-4E8C-A3F0-CDF6E867BBE7}"/>
              </a:ext>
            </a:extLst>
          </p:cNvPr>
          <p:cNvSpPr txBox="1">
            <a:spLocks/>
          </p:cNvSpPr>
          <p:nvPr/>
        </p:nvSpPr>
        <p:spPr>
          <a:xfrm>
            <a:off x="1407659" y="1061516"/>
            <a:ext cx="5264075" cy="587035"/>
          </a:xfrm>
          <a:prstGeom prst="rect">
            <a:avLst/>
          </a:prstGeom>
          <a:solidFill>
            <a:srgbClr val="A69F8E">
              <a:alpha val="14901"/>
            </a:srgbClr>
          </a:solidFill>
          <a:ln w="31750" cap="sq" cmpd="sng">
            <a:solidFill>
              <a:srgbClr val="FEFEFE"/>
            </a:solidFill>
            <a:prstDash val="solid"/>
            <a:miter lim="800000"/>
            <a:headEnd type="none" w="sm" len="sm"/>
            <a:tailEnd type="none" w="sm" len="sm"/>
          </a:ln>
        </p:spPr>
        <p:txBody>
          <a:bodyPr spcFirstLastPara="1" wrap="square" lIns="182875" tIns="182875" rIns="182875" bIns="182875" anchor="ctr" anchorCtr="0">
            <a:normAutofit fontScale="67500" lnSpcReduction="2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FEFEFE"/>
              </a:buClr>
              <a:buSzPts val="1800"/>
              <a:buFont typeface="Gill Sans"/>
              <a:buNone/>
              <a:defRPr sz="2800" b="0" i="0" u="none" strike="noStrike" cap="none">
                <a:solidFill>
                  <a:srgbClr val="FEFEFE"/>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latin typeface="Comic Sans MS" panose="030F0902030302020204" pitchFamily="66" charset="0"/>
              </a:rPr>
              <a:t>1.a. Mean, STD, Median, MAD</a:t>
            </a:r>
          </a:p>
        </p:txBody>
      </p:sp>
      <p:sp>
        <p:nvSpPr>
          <p:cNvPr id="15" name="Title 1">
            <a:extLst>
              <a:ext uri="{FF2B5EF4-FFF2-40B4-BE49-F238E27FC236}">
                <a16:creationId xmlns:a16="http://schemas.microsoft.com/office/drawing/2014/main" id="{6E6ECD2E-E1A6-6F7D-82B6-9B834325CE38}"/>
              </a:ext>
            </a:extLst>
          </p:cNvPr>
          <p:cNvSpPr txBox="1">
            <a:spLocks/>
          </p:cNvSpPr>
          <p:nvPr/>
        </p:nvSpPr>
        <p:spPr>
          <a:xfrm>
            <a:off x="6849533" y="1061516"/>
            <a:ext cx="4092270" cy="587035"/>
          </a:xfrm>
          <a:prstGeom prst="rect">
            <a:avLst/>
          </a:prstGeom>
          <a:solidFill>
            <a:srgbClr val="A69F8E">
              <a:alpha val="14901"/>
            </a:srgbClr>
          </a:solidFill>
          <a:ln w="31750" cap="sq" cmpd="sng">
            <a:solidFill>
              <a:srgbClr val="FEFEFE"/>
            </a:solidFill>
            <a:prstDash val="solid"/>
            <a:miter lim="800000"/>
            <a:headEnd type="none" w="sm" len="sm"/>
            <a:tailEnd type="none" w="sm" len="sm"/>
          </a:ln>
        </p:spPr>
        <p:txBody>
          <a:bodyPr spcFirstLastPara="1" wrap="square" lIns="182875" tIns="182875" rIns="182875" bIns="182875" anchor="ctr" anchorCtr="0">
            <a:normAutofit fontScale="67500" lnSpcReduction="2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FEFEFE"/>
              </a:buClr>
              <a:buSzPts val="1800"/>
              <a:buFont typeface="Gill Sans"/>
              <a:buNone/>
              <a:defRPr sz="2800" b="0" i="0" u="none" strike="noStrike" cap="none">
                <a:solidFill>
                  <a:srgbClr val="FEFEFE"/>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latin typeface="Comic Sans MS" panose="030F0902030302020204" pitchFamily="66" charset="0"/>
              </a:rPr>
              <a:t>1.b. Histogram</a:t>
            </a:r>
          </a:p>
        </p:txBody>
      </p:sp>
    </p:spTree>
    <p:extLst>
      <p:ext uri="{BB962C8B-B14F-4D97-AF65-F5344CB8AC3E}">
        <p14:creationId xmlns:p14="http://schemas.microsoft.com/office/powerpoint/2010/main" val="3811134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g2ebeec5a5ef_1_20"/>
          <p:cNvSpPr txBox="1">
            <a:spLocks noGrp="1"/>
          </p:cNvSpPr>
          <p:nvPr>
            <p:ph type="title"/>
          </p:nvPr>
        </p:nvSpPr>
        <p:spPr>
          <a:xfrm>
            <a:off x="2231111" y="622717"/>
            <a:ext cx="7729800" cy="1188600"/>
          </a:xfrm>
          <a:prstGeom prst="rect">
            <a:avLst/>
          </a:prstGeom>
        </p:spPr>
        <p:txBody>
          <a:bodyPr spcFirstLastPara="1" wrap="square" lIns="182875" tIns="182875" rIns="182875" bIns="182875" anchor="ctr" anchorCtr="0">
            <a:normAutofit/>
          </a:bodyPr>
          <a:lstStyle/>
          <a:p>
            <a:pPr marL="0" lvl="0" indent="0" algn="ctr" rtl="0">
              <a:spcBef>
                <a:spcPts val="0"/>
              </a:spcBef>
              <a:spcAft>
                <a:spcPts val="0"/>
              </a:spcAft>
              <a:buNone/>
            </a:pPr>
            <a:r>
              <a:rPr lang="en-US" dirty="0">
                <a:latin typeface="Comic Sans MS"/>
                <a:ea typeface="Comic Sans MS"/>
                <a:cs typeface="Comic Sans MS"/>
                <a:sym typeface="Comic Sans MS"/>
              </a:rPr>
              <a:t>PDF (PMF), CDF</a:t>
            </a:r>
            <a:endParaRPr dirty="0">
              <a:latin typeface="Comic Sans MS"/>
              <a:ea typeface="Comic Sans MS"/>
              <a:cs typeface="Comic Sans MS"/>
              <a:sym typeface="Comic Sans MS"/>
            </a:endParaRPr>
          </a:p>
        </p:txBody>
      </p:sp>
      <mc:AlternateContent xmlns:mc="http://schemas.openxmlformats.org/markup-compatibility/2006" xmlns:a14="http://schemas.microsoft.com/office/drawing/2010/main">
        <mc:Choice Requires="a14">
          <p:sp>
            <p:nvSpPr>
              <p:cNvPr id="106" name="Google Shape;106;g2ebeec5a5ef_1_20"/>
              <p:cNvSpPr txBox="1"/>
              <p:nvPr/>
            </p:nvSpPr>
            <p:spPr>
              <a:xfrm>
                <a:off x="651473" y="2457738"/>
                <a:ext cx="6452060" cy="3040800"/>
              </a:xfrm>
              <a:prstGeom prst="rect">
                <a:avLst/>
              </a:prstGeom>
              <a:noFill/>
              <a:ln>
                <a:noFill/>
              </a:ln>
            </p:spPr>
            <p:txBody>
              <a:bodyPr spcFirstLastPara="1" wrap="square" lIns="91425" tIns="91425" rIns="91425" bIns="91425" anchor="t" anchorCtr="0">
                <a:noAutofit/>
              </a:bodyPr>
              <a:lstStyle/>
              <a:p>
                <a:pPr marL="457200" lvl="0" indent="-355600" algn="just" rtl="0">
                  <a:lnSpc>
                    <a:spcPct val="115000"/>
                  </a:lnSpc>
                  <a:spcBef>
                    <a:spcPts val="0"/>
                  </a:spcBef>
                  <a:spcAft>
                    <a:spcPts val="0"/>
                  </a:spcAft>
                  <a:buClr>
                    <a:srgbClr val="FEFEFE"/>
                  </a:buClr>
                  <a:buSzPts val="2000"/>
                  <a:buFont typeface="Comic Sans MS"/>
                  <a:buChar char="●"/>
                </a:pPr>
                <a:r>
                  <a:rPr lang="en-US" sz="2000" dirty="0">
                    <a:solidFill>
                      <a:srgbClr val="FEFEFE"/>
                    </a:solidFill>
                    <a:latin typeface="Comic Sans MS" panose="030F0902030302020204" pitchFamily="66" charset="0"/>
                    <a:ea typeface="Comic Sans MS"/>
                    <a:cs typeface="Comic Sans MS"/>
                    <a:sym typeface="Comic Sans MS"/>
                  </a:rPr>
                  <a:t>PDF (PMF): probability distribution (mass) function, </a:t>
                </a:r>
                <a14:m>
                  <m:oMath xmlns:m="http://schemas.openxmlformats.org/officeDocument/2006/math">
                    <m:r>
                      <a:rPr lang="en-US" sz="2000" i="1" dirty="0" smtClean="0">
                        <a:solidFill>
                          <a:srgbClr val="FEFEFE"/>
                        </a:solidFill>
                        <a:latin typeface="Cambria Math" panose="02040503050406030204" pitchFamily="18" charset="0"/>
                        <a:ea typeface="Comic Sans MS"/>
                        <a:cs typeface="Comic Sans MS"/>
                        <a:sym typeface="Comic Sans MS"/>
                      </a:rPr>
                      <m:t>𝑝</m:t>
                    </m:r>
                    <m:r>
                      <a:rPr lang="en-US" sz="2000" i="1" dirty="0" smtClean="0">
                        <a:solidFill>
                          <a:srgbClr val="FEFEFE"/>
                        </a:solidFill>
                        <a:latin typeface="Cambria Math" panose="02040503050406030204" pitchFamily="18" charset="0"/>
                        <a:ea typeface="Comic Sans MS"/>
                        <a:cs typeface="Comic Sans MS"/>
                        <a:sym typeface="Comic Sans MS"/>
                      </a:rPr>
                      <m:t>(</m:t>
                    </m:r>
                    <m:r>
                      <a:rPr lang="en-US" sz="2000" i="1" dirty="0" smtClean="0">
                        <a:solidFill>
                          <a:srgbClr val="FEFEFE"/>
                        </a:solidFill>
                        <a:latin typeface="Cambria Math" panose="02040503050406030204" pitchFamily="18" charset="0"/>
                        <a:ea typeface="Comic Sans MS"/>
                        <a:cs typeface="Comic Sans MS"/>
                        <a:sym typeface="Comic Sans MS"/>
                      </a:rPr>
                      <m:t>𝑥</m:t>
                    </m:r>
                    <m:r>
                      <a:rPr lang="en-US" sz="2000" i="1" dirty="0" smtClean="0">
                        <a:solidFill>
                          <a:srgbClr val="FEFEFE"/>
                        </a:solidFill>
                        <a:latin typeface="Cambria Math" panose="02040503050406030204" pitchFamily="18" charset="0"/>
                        <a:ea typeface="Comic Sans MS"/>
                        <a:cs typeface="Comic Sans MS"/>
                        <a:sym typeface="Comic Sans MS"/>
                      </a:rPr>
                      <m:t>)</m:t>
                    </m:r>
                  </m:oMath>
                </a14:m>
                <a:r>
                  <a:rPr lang="en-US" sz="2000" dirty="0">
                    <a:solidFill>
                      <a:srgbClr val="FEFEFE"/>
                    </a:solidFill>
                    <a:latin typeface="Comic Sans MS" panose="030F0902030302020204" pitchFamily="66" charset="0"/>
                    <a:ea typeface="Comic Sans MS"/>
                    <a:cs typeface="Comic Sans MS"/>
                    <a:sym typeface="Comic Sans MS"/>
                  </a:rPr>
                  <a:t>, describes how the possible values of the random variable, </a:t>
                </a:r>
                <a14:m>
                  <m:oMath xmlns:m="http://schemas.openxmlformats.org/officeDocument/2006/math">
                    <m:r>
                      <a:rPr lang="en-US" sz="2000" i="1" dirty="0" smtClean="0">
                        <a:solidFill>
                          <a:srgbClr val="FEFEFE"/>
                        </a:solidFill>
                        <a:latin typeface="Cambria Math" panose="02040503050406030204" pitchFamily="18" charset="0"/>
                        <a:ea typeface="Comic Sans MS"/>
                        <a:cs typeface="Comic Sans MS"/>
                        <a:sym typeface="Comic Sans MS"/>
                      </a:rPr>
                      <m:t>𝑥</m:t>
                    </m:r>
                  </m:oMath>
                </a14:m>
                <a:r>
                  <a:rPr lang="en-US" sz="2000" dirty="0">
                    <a:solidFill>
                      <a:srgbClr val="FEFEFE"/>
                    </a:solidFill>
                    <a:latin typeface="Comic Sans MS" panose="030F0902030302020204" pitchFamily="66" charset="0"/>
                    <a:ea typeface="Comic Sans MS"/>
                    <a:cs typeface="Comic Sans MS"/>
                    <a:sym typeface="Comic Sans MS"/>
                  </a:rPr>
                  <a:t>, are distributed (main description of the distribution).</a:t>
                </a:r>
              </a:p>
              <a:p>
                <a:pPr marL="457200" lvl="0" indent="-355600" algn="just" rtl="0">
                  <a:lnSpc>
                    <a:spcPct val="115000"/>
                  </a:lnSpc>
                  <a:spcBef>
                    <a:spcPts val="1000"/>
                  </a:spcBef>
                  <a:spcAft>
                    <a:spcPts val="1000"/>
                  </a:spcAft>
                  <a:buClr>
                    <a:srgbClr val="FEFEFE"/>
                  </a:buClr>
                  <a:buSzPts val="2000"/>
                  <a:buFont typeface="Comic Sans MS"/>
                  <a:buChar char="●"/>
                </a:pPr>
                <a:r>
                  <a:rPr lang="en-US" sz="2000" dirty="0">
                    <a:solidFill>
                      <a:srgbClr val="FEFEFE"/>
                    </a:solidFill>
                    <a:latin typeface="Comic Sans MS" panose="030F0902030302020204" pitchFamily="66" charset="0"/>
                    <a:ea typeface="Comic Sans MS"/>
                    <a:cs typeface="Comic Sans MS"/>
                    <a:sym typeface="Comic Sans MS"/>
                  </a:rPr>
                  <a:t>CDF: cumulative distribution function, </a:t>
                </a:r>
                <a14:m>
                  <m:oMath xmlns:m="http://schemas.openxmlformats.org/officeDocument/2006/math">
                    <m:r>
                      <a:rPr lang="en-US" sz="2000" i="1" dirty="0" smtClean="0">
                        <a:solidFill>
                          <a:srgbClr val="FEFEFE"/>
                        </a:solidFill>
                        <a:latin typeface="Cambria Math" panose="02040503050406030204" pitchFamily="18" charset="0"/>
                        <a:ea typeface="Comic Sans MS"/>
                        <a:cs typeface="Comic Sans MS"/>
                        <a:sym typeface="Comic Sans MS"/>
                      </a:rPr>
                      <m:t>𝑃</m:t>
                    </m:r>
                    <m:r>
                      <a:rPr lang="en-US" sz="2000" i="1" dirty="0" smtClean="0">
                        <a:solidFill>
                          <a:srgbClr val="FEFEFE"/>
                        </a:solidFill>
                        <a:latin typeface="Cambria Math" panose="02040503050406030204" pitchFamily="18" charset="0"/>
                        <a:ea typeface="Comic Sans MS"/>
                        <a:cs typeface="Comic Sans MS"/>
                        <a:sym typeface="Comic Sans MS"/>
                      </a:rPr>
                      <m:t>(</m:t>
                    </m:r>
                    <m:r>
                      <a:rPr lang="en-US" sz="2000" i="1" dirty="0" smtClean="0">
                        <a:solidFill>
                          <a:srgbClr val="FEFEFE"/>
                        </a:solidFill>
                        <a:latin typeface="Cambria Math" panose="02040503050406030204" pitchFamily="18" charset="0"/>
                        <a:ea typeface="Comic Sans MS"/>
                        <a:cs typeface="Comic Sans MS"/>
                        <a:sym typeface="Comic Sans MS"/>
                      </a:rPr>
                      <m:t>𝑥</m:t>
                    </m:r>
                    <m:r>
                      <a:rPr lang="en-US" sz="2000" i="1" dirty="0" smtClean="0">
                        <a:solidFill>
                          <a:srgbClr val="FEFEFE"/>
                        </a:solidFill>
                        <a:latin typeface="Cambria Math" panose="02040503050406030204" pitchFamily="18" charset="0"/>
                        <a:ea typeface="Comic Sans MS"/>
                        <a:cs typeface="Comic Sans MS"/>
                        <a:sym typeface="Comic Sans MS"/>
                      </a:rPr>
                      <m:t>)</m:t>
                    </m:r>
                  </m:oMath>
                </a14:m>
                <a:r>
                  <a:rPr lang="en-US" sz="2000" dirty="0">
                    <a:solidFill>
                      <a:srgbClr val="FEFEFE"/>
                    </a:solidFill>
                    <a:latin typeface="Comic Sans MS" panose="030F0902030302020204" pitchFamily="66" charset="0"/>
                    <a:ea typeface="Comic Sans MS"/>
                    <a:cs typeface="Comic Sans MS"/>
                    <a:sym typeface="Comic Sans MS"/>
                  </a:rPr>
                  <a:t>, describes the probability of the random variable having values less or equal than </a:t>
                </a:r>
                <a14:m>
                  <m:oMath xmlns:m="http://schemas.openxmlformats.org/officeDocument/2006/math">
                    <m:r>
                      <a:rPr lang="en-US" sz="2000" i="1" dirty="0" smtClean="0">
                        <a:solidFill>
                          <a:srgbClr val="FEFEFE"/>
                        </a:solidFill>
                        <a:latin typeface="Cambria Math" panose="02040503050406030204" pitchFamily="18" charset="0"/>
                        <a:ea typeface="Comic Sans MS"/>
                        <a:cs typeface="Comic Sans MS"/>
                        <a:sym typeface="Comic Sans MS"/>
                      </a:rPr>
                      <m:t>𝑥</m:t>
                    </m:r>
                  </m:oMath>
                </a14:m>
                <a:r>
                  <a:rPr lang="en-US" sz="2000" dirty="0">
                    <a:solidFill>
                      <a:srgbClr val="FEFEFE"/>
                    </a:solidFill>
                    <a:latin typeface="Comic Sans MS" panose="030F0902030302020204" pitchFamily="66" charset="0"/>
                    <a:ea typeface="Comic Sans MS"/>
                    <a:cs typeface="Comic Sans MS"/>
                    <a:sym typeface="Comic Sans MS"/>
                  </a:rPr>
                  <a:t>. Enforcing </a:t>
                </a:r>
                <a14:m>
                  <m:oMath xmlns:m="http://schemas.openxmlformats.org/officeDocument/2006/math">
                    <m:r>
                      <a:rPr lang="en-US" sz="2000" b="0" i="1" smtClean="0">
                        <a:solidFill>
                          <a:srgbClr val="FEFEFE"/>
                        </a:solidFill>
                        <a:latin typeface="Cambria Math" panose="02040503050406030204" pitchFamily="18" charset="0"/>
                        <a:ea typeface="Comic Sans MS"/>
                        <a:cs typeface="Comic Sans MS"/>
                        <a:sym typeface="Comic Sans MS"/>
                      </a:rPr>
                      <m:t>𝑃</m:t>
                    </m:r>
                    <m:d>
                      <m:dPr>
                        <m:ctrlPr>
                          <a:rPr lang="en-US" sz="2000" b="0" i="1" smtClean="0">
                            <a:solidFill>
                              <a:srgbClr val="FEFEFE"/>
                            </a:solidFill>
                            <a:latin typeface="Cambria Math" panose="02040503050406030204" pitchFamily="18" charset="0"/>
                            <a:ea typeface="Comic Sans MS"/>
                            <a:cs typeface="Comic Sans MS"/>
                            <a:sym typeface="Comic Sans MS"/>
                          </a:rPr>
                        </m:ctrlPr>
                      </m:dPr>
                      <m:e>
                        <m:r>
                          <a:rPr lang="en-US" sz="2000" b="0" i="1" smtClean="0">
                            <a:solidFill>
                              <a:srgbClr val="FEFEFE"/>
                            </a:solidFill>
                            <a:latin typeface="Cambria Math" panose="02040503050406030204" pitchFamily="18" charset="0"/>
                            <a:ea typeface="Cambria Math" panose="02040503050406030204" pitchFamily="18" charset="0"/>
                            <a:cs typeface="Comic Sans MS"/>
                            <a:sym typeface="Comic Sans MS"/>
                          </a:rPr>
                          <m:t>∞</m:t>
                        </m:r>
                      </m:e>
                    </m:d>
                    <m:r>
                      <a:rPr lang="en-US" sz="2000" b="0" i="1" smtClean="0">
                        <a:solidFill>
                          <a:srgbClr val="FEFEFE"/>
                        </a:solidFill>
                        <a:latin typeface="Cambria Math" panose="02040503050406030204" pitchFamily="18" charset="0"/>
                        <a:ea typeface="Comic Sans MS"/>
                        <a:cs typeface="Comic Sans MS"/>
                        <a:sym typeface="Comic Sans MS"/>
                      </a:rPr>
                      <m:t>=1</m:t>
                    </m:r>
                  </m:oMath>
                </a14:m>
                <a:r>
                  <a:rPr lang="en-US" sz="2000" dirty="0">
                    <a:solidFill>
                      <a:srgbClr val="FEFEFE"/>
                    </a:solidFill>
                    <a:latin typeface="Comic Sans MS" panose="030F0902030302020204" pitchFamily="66" charset="0"/>
                    <a:ea typeface="Comic Sans MS"/>
                    <a:cs typeface="Comic Sans MS"/>
                    <a:sym typeface="Comic Sans MS"/>
                  </a:rPr>
                  <a:t> is called normalizing the PDF/PMF.</a:t>
                </a:r>
                <a:endParaRPr sz="2000" dirty="0">
                  <a:solidFill>
                    <a:srgbClr val="FEFEFE"/>
                  </a:solidFill>
                  <a:latin typeface="Comic Sans MS" panose="030F0902030302020204" pitchFamily="66" charset="0"/>
                  <a:ea typeface="Comic Sans MS"/>
                  <a:cs typeface="Comic Sans MS"/>
                  <a:sym typeface="Comic Sans MS"/>
                </a:endParaRPr>
              </a:p>
            </p:txBody>
          </p:sp>
        </mc:Choice>
        <mc:Fallback xmlns="">
          <p:sp>
            <p:nvSpPr>
              <p:cNvPr id="106" name="Google Shape;106;g2ebeec5a5ef_1_20"/>
              <p:cNvSpPr txBox="1">
                <a:spLocks noRot="1" noChangeAspect="1" noMove="1" noResize="1" noEditPoints="1" noAdjustHandles="1" noChangeArrowheads="1" noChangeShapeType="1" noTextEdit="1"/>
              </p:cNvSpPr>
              <p:nvPr/>
            </p:nvSpPr>
            <p:spPr>
              <a:xfrm>
                <a:off x="651473" y="2457738"/>
                <a:ext cx="6452060" cy="3040800"/>
              </a:xfrm>
              <a:prstGeom prst="rect">
                <a:avLst/>
              </a:prstGeom>
              <a:blipFill>
                <a:blip r:embed="rId3"/>
                <a:stretch>
                  <a:fillRect t="-417" r="-982" b="-4167"/>
                </a:stretch>
              </a:blipFill>
              <a:ln>
                <a:noFill/>
              </a:ln>
            </p:spPr>
            <p:txBody>
              <a:bodyPr/>
              <a:lstStyle/>
              <a:p>
                <a:r>
                  <a:rPr lang="en-US">
                    <a:noFill/>
                  </a:rPr>
                  <a:t> </a:t>
                </a:r>
              </a:p>
            </p:txBody>
          </p:sp>
        </mc:Fallback>
      </mc:AlternateContent>
      <p:pic>
        <p:nvPicPr>
          <p:cNvPr id="2" name="Picture 1">
            <a:extLst>
              <a:ext uri="{FF2B5EF4-FFF2-40B4-BE49-F238E27FC236}">
                <a16:creationId xmlns:a16="http://schemas.microsoft.com/office/drawing/2014/main" id="{FE7749F9-BE44-A3DE-3456-E07EE8B3100D}"/>
              </a:ext>
            </a:extLst>
          </p:cNvPr>
          <p:cNvPicPr>
            <a:picLocks noChangeAspect="1"/>
          </p:cNvPicPr>
          <p:nvPr/>
        </p:nvPicPr>
        <p:blipFill>
          <a:blip r:embed="rId4"/>
          <a:stretch>
            <a:fillRect/>
          </a:stretch>
        </p:blipFill>
        <p:spPr>
          <a:xfrm>
            <a:off x="7234212" y="2216151"/>
            <a:ext cx="4775921" cy="3854449"/>
          </a:xfrm>
          <a:prstGeom prst="rect">
            <a:avLst/>
          </a:prstGeom>
        </p:spPr>
      </p:pic>
      <p:pic>
        <p:nvPicPr>
          <p:cNvPr id="3" name="Picture 2">
            <a:extLst>
              <a:ext uri="{FF2B5EF4-FFF2-40B4-BE49-F238E27FC236}">
                <a16:creationId xmlns:a16="http://schemas.microsoft.com/office/drawing/2014/main" id="{42168982-487F-2D7D-B277-8AB990308FAF}"/>
              </a:ext>
            </a:extLst>
          </p:cNvPr>
          <p:cNvPicPr>
            <a:picLocks noChangeAspect="1"/>
          </p:cNvPicPr>
          <p:nvPr/>
        </p:nvPicPr>
        <p:blipFill>
          <a:blip r:embed="rId5"/>
          <a:stretch>
            <a:fillRect/>
          </a:stretch>
        </p:blipFill>
        <p:spPr>
          <a:xfrm>
            <a:off x="7234211" y="2216151"/>
            <a:ext cx="4775921" cy="3918997"/>
          </a:xfrm>
          <a:prstGeom prst="rect">
            <a:avLst/>
          </a:prstGeom>
        </p:spPr>
      </p:pic>
      <p:sp>
        <p:nvSpPr>
          <p:cNvPr id="6" name="Slide Number Placeholder 5">
            <a:extLst>
              <a:ext uri="{FF2B5EF4-FFF2-40B4-BE49-F238E27FC236}">
                <a16:creationId xmlns:a16="http://schemas.microsoft.com/office/drawing/2014/main" id="{84882CCC-B200-6DF0-7D8A-3ABBF41D6DE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g2ebeec5a5ef_1_20"/>
          <p:cNvSpPr txBox="1">
            <a:spLocks noGrp="1"/>
          </p:cNvSpPr>
          <p:nvPr>
            <p:ph type="title"/>
          </p:nvPr>
        </p:nvSpPr>
        <p:spPr>
          <a:xfrm>
            <a:off x="2231111" y="622717"/>
            <a:ext cx="7729800" cy="1188600"/>
          </a:xfrm>
          <a:prstGeom prst="rect">
            <a:avLst/>
          </a:prstGeom>
        </p:spPr>
        <p:txBody>
          <a:bodyPr spcFirstLastPara="1" wrap="square" lIns="182875" tIns="182875" rIns="182875" bIns="182875" anchor="ctr" anchorCtr="0">
            <a:normAutofit/>
          </a:bodyPr>
          <a:lstStyle/>
          <a:p>
            <a:pPr marL="0" lvl="0" indent="0" algn="ctr" rtl="0">
              <a:spcBef>
                <a:spcPts val="0"/>
              </a:spcBef>
              <a:spcAft>
                <a:spcPts val="0"/>
              </a:spcAft>
              <a:buNone/>
            </a:pPr>
            <a:r>
              <a:rPr lang="en-US" dirty="0">
                <a:latin typeface="Comic Sans MS"/>
                <a:ea typeface="Comic Sans MS"/>
                <a:cs typeface="Comic Sans MS"/>
                <a:sym typeface="Comic Sans MS"/>
              </a:rPr>
              <a:t>Mean, Variance, Standard Deviation, Median, and Mean Absolute Deviation</a:t>
            </a:r>
            <a:endParaRPr dirty="0">
              <a:latin typeface="Comic Sans MS"/>
              <a:ea typeface="Comic Sans MS"/>
              <a:cs typeface="Comic Sans MS"/>
              <a:sym typeface="Comic Sans MS"/>
            </a:endParaRPr>
          </a:p>
        </p:txBody>
      </p:sp>
      <mc:AlternateContent xmlns:mc="http://schemas.openxmlformats.org/markup-compatibility/2006" xmlns:a14="http://schemas.microsoft.com/office/drawing/2010/main">
        <mc:Choice Requires="a14">
          <p:sp>
            <p:nvSpPr>
              <p:cNvPr id="106" name="Google Shape;106;g2ebeec5a5ef_1_20"/>
              <p:cNvSpPr txBox="1"/>
              <p:nvPr/>
            </p:nvSpPr>
            <p:spPr>
              <a:xfrm>
                <a:off x="651473" y="2316804"/>
                <a:ext cx="6287712" cy="3937592"/>
              </a:xfrm>
              <a:prstGeom prst="rect">
                <a:avLst/>
              </a:prstGeom>
              <a:noFill/>
              <a:ln>
                <a:noFill/>
              </a:ln>
            </p:spPr>
            <p:txBody>
              <a:bodyPr spcFirstLastPara="1" wrap="square" lIns="91425" tIns="91425" rIns="91425" bIns="91425" anchor="t" anchorCtr="0">
                <a:noAutofit/>
              </a:bodyPr>
              <a:lstStyle/>
              <a:p>
                <a:pPr marL="457200" lvl="0" indent="-355600" algn="just" rtl="0">
                  <a:lnSpc>
                    <a:spcPct val="115000"/>
                  </a:lnSpc>
                  <a:spcBef>
                    <a:spcPts val="0"/>
                  </a:spcBef>
                  <a:spcAft>
                    <a:spcPts val="150"/>
                  </a:spcAft>
                  <a:buClr>
                    <a:srgbClr val="FEFEFE"/>
                  </a:buClr>
                  <a:buSzPts val="2000"/>
                  <a:buFont typeface="Comic Sans MS"/>
                  <a:buChar char="●"/>
                </a:pPr>
                <a:r>
                  <a:rPr lang="en-US" sz="2000" dirty="0">
                    <a:solidFill>
                      <a:srgbClr val="FEFEFE"/>
                    </a:solidFill>
                    <a:latin typeface="Comic Sans MS" panose="030F0902030302020204" pitchFamily="66" charset="0"/>
                    <a:ea typeface="Comic Sans MS"/>
                    <a:cs typeface="Comic Sans MS"/>
                    <a:sym typeface="Comic Sans MS"/>
                  </a:rPr>
                  <a:t>Mean:</a:t>
                </a:r>
              </a:p>
              <a:p>
                <a:pPr marL="101600" lvl="0" algn="just" rtl="0">
                  <a:lnSpc>
                    <a:spcPct val="115000"/>
                  </a:lnSpc>
                  <a:spcBef>
                    <a:spcPts val="0"/>
                  </a:spcBef>
                  <a:spcAft>
                    <a:spcPts val="150"/>
                  </a:spcAft>
                  <a:buClr>
                    <a:srgbClr val="FEFEFE"/>
                  </a:buClr>
                  <a:buSzPts val="2000"/>
                </a:pPr>
                <a:r>
                  <a:rPr lang="en-US" sz="2000" i="1" dirty="0">
                    <a:solidFill>
                      <a:srgbClr val="FEFEFE"/>
                    </a:solidFill>
                    <a:latin typeface="Comic Sans MS" panose="030F0902030302020204" pitchFamily="66" charset="0"/>
                    <a:sym typeface="Comic Sans MS"/>
                  </a:rPr>
                  <a:t>	Sample: </a:t>
                </a:r>
                <a14:m>
                  <m:oMath xmlns:m="http://schemas.openxmlformats.org/officeDocument/2006/math">
                    <m:acc>
                      <m:accPr>
                        <m:chr m:val="̅"/>
                        <m:ctrlPr>
                          <a:rPr lang="vi-VN" sz="2000" b="0" i="1" smtClean="0">
                            <a:solidFill>
                              <a:srgbClr val="FEFEFE"/>
                            </a:solidFill>
                            <a:latin typeface="Cambria Math" panose="02040503050406030204" pitchFamily="18" charset="0"/>
                            <a:sym typeface="Comic Sans MS"/>
                          </a:rPr>
                        </m:ctrlPr>
                      </m:accPr>
                      <m:e>
                        <m:r>
                          <a:rPr lang="en-US" sz="2000" b="0" i="1" smtClean="0">
                            <a:solidFill>
                              <a:srgbClr val="FEFEFE"/>
                            </a:solidFill>
                            <a:latin typeface="Cambria Math" panose="02040503050406030204" pitchFamily="18" charset="0"/>
                            <a:sym typeface="Comic Sans MS"/>
                          </a:rPr>
                          <m:t>𝑥</m:t>
                        </m:r>
                      </m:e>
                    </m:acc>
                    <m:r>
                      <a:rPr lang="vi-VN" sz="2000" b="0" i="1" smtClean="0">
                        <a:solidFill>
                          <a:srgbClr val="FEFEFE"/>
                        </a:solidFill>
                        <a:latin typeface="Cambria Math" panose="02040503050406030204" pitchFamily="18" charset="0"/>
                        <a:sym typeface="Comic Sans MS"/>
                      </a:rPr>
                      <m:t>=</m:t>
                    </m:r>
                    <m:f>
                      <m:fPr>
                        <m:ctrlPr>
                          <a:rPr lang="vi-VN" sz="2000" b="0" i="1" smtClean="0">
                            <a:solidFill>
                              <a:srgbClr val="FEFEFE"/>
                            </a:solidFill>
                            <a:latin typeface="Cambria Math" panose="02040503050406030204" pitchFamily="18" charset="0"/>
                            <a:sym typeface="Comic Sans MS"/>
                          </a:rPr>
                        </m:ctrlPr>
                      </m:fPr>
                      <m:num>
                        <m:nary>
                          <m:naryPr>
                            <m:chr m:val="∑"/>
                            <m:subHide m:val="on"/>
                            <m:supHide m:val="on"/>
                            <m:ctrlPr>
                              <a:rPr lang="vi-VN" sz="2000" b="0" i="1" smtClean="0">
                                <a:solidFill>
                                  <a:srgbClr val="FEFEFE"/>
                                </a:solidFill>
                                <a:latin typeface="Cambria Math" panose="02040503050406030204" pitchFamily="18" charset="0"/>
                                <a:sym typeface="Comic Sans MS"/>
                              </a:rPr>
                            </m:ctrlPr>
                          </m:naryPr>
                          <m:sub/>
                          <m:sup/>
                          <m:e>
                            <m:r>
                              <m:rPr>
                                <m:sty m:val="p"/>
                              </m:rPr>
                              <a:rPr lang="vi-VN" sz="2000" i="1">
                                <a:solidFill>
                                  <a:srgbClr val="FEFEFE"/>
                                </a:solidFill>
                                <a:latin typeface="Cambria Math" panose="02040503050406030204" pitchFamily="18" charset="0"/>
                                <a:sym typeface="Comic Sans MS"/>
                              </a:rPr>
                              <m:t>x</m:t>
                            </m:r>
                          </m:e>
                        </m:nary>
                      </m:num>
                      <m:den>
                        <m:r>
                          <m:rPr>
                            <m:sty m:val="p"/>
                          </m:rPr>
                          <a:rPr lang="vi-VN" sz="2000" i="1" smtClean="0">
                            <a:solidFill>
                              <a:srgbClr val="FEFEFE"/>
                            </a:solidFill>
                            <a:latin typeface="Cambria Math" panose="02040503050406030204" pitchFamily="18" charset="0"/>
                            <a:sym typeface="Comic Sans MS"/>
                          </a:rPr>
                          <m:t>N</m:t>
                        </m:r>
                      </m:den>
                    </m:f>
                  </m:oMath>
                </a14:m>
                <a:endParaRPr lang="en-US" sz="2000" dirty="0">
                  <a:solidFill>
                    <a:srgbClr val="FEFEFE"/>
                  </a:solidFill>
                  <a:latin typeface="Comic Sans MS" panose="030F0902030302020204" pitchFamily="66" charset="0"/>
                  <a:ea typeface="Comic Sans MS"/>
                  <a:cs typeface="Comic Sans MS"/>
                  <a:sym typeface="Comic Sans MS"/>
                </a:endParaRPr>
              </a:p>
              <a:p>
                <a:pPr marL="101600" lvl="0" algn="just">
                  <a:lnSpc>
                    <a:spcPct val="115000"/>
                  </a:lnSpc>
                  <a:spcAft>
                    <a:spcPts val="150"/>
                  </a:spcAft>
                  <a:buClr>
                    <a:srgbClr val="FEFEFE"/>
                  </a:buClr>
                  <a:buSzPts val="2000"/>
                </a:pPr>
                <a:r>
                  <a:rPr lang="en-US" sz="2000" dirty="0">
                    <a:solidFill>
                      <a:srgbClr val="FEFEFE"/>
                    </a:solidFill>
                    <a:latin typeface="Comic Sans MS" panose="030F0902030302020204" pitchFamily="66" charset="0"/>
                    <a:ea typeface="Comic Sans MS"/>
                    <a:cs typeface="Comic Sans MS"/>
                    <a:sym typeface="Comic Sans MS"/>
                  </a:rPr>
                  <a:t>	</a:t>
                </a:r>
                <a:r>
                  <a:rPr lang="en-US" sz="2000" i="1" dirty="0">
                    <a:solidFill>
                      <a:srgbClr val="FEFEFE"/>
                    </a:solidFill>
                    <a:latin typeface="Comic Sans MS" panose="030F0902030302020204" pitchFamily="66" charset="0"/>
                    <a:ea typeface="Comic Sans MS"/>
                    <a:cs typeface="Comic Sans MS"/>
                    <a:sym typeface="Comic Sans MS"/>
                  </a:rPr>
                  <a:t>Distribution:</a:t>
                </a:r>
                <a:r>
                  <a:rPr lang="en-US" sz="2000" dirty="0">
                    <a:solidFill>
                      <a:srgbClr val="FEFEFE"/>
                    </a:solidFill>
                    <a:latin typeface="Comic Sans MS" panose="030F0902030302020204" pitchFamily="66" charset="0"/>
                    <a:ea typeface="Comic Sans MS"/>
                    <a:cs typeface="Comic Sans MS"/>
                    <a:sym typeface="Comic Sans MS"/>
                  </a:rPr>
                  <a:t> </a:t>
                </a:r>
                <a14:m>
                  <m:oMath xmlns:m="http://schemas.openxmlformats.org/officeDocument/2006/math">
                    <m:d>
                      <m:dPr>
                        <m:begChr m:val="⟨"/>
                        <m:endChr m:val="⟩"/>
                        <m:ctrlPr>
                          <a:rPr lang="en-US" sz="2000" i="1">
                            <a:solidFill>
                              <a:srgbClr val="FEFEFE"/>
                            </a:solidFill>
                            <a:latin typeface="Cambria Math" panose="02040503050406030204" pitchFamily="18" charset="0"/>
                            <a:sym typeface="Comic Sans MS"/>
                          </a:rPr>
                        </m:ctrlPr>
                      </m:dPr>
                      <m:e>
                        <m:r>
                          <m:rPr>
                            <m:sty m:val="p"/>
                          </m:rPr>
                          <a:rPr lang="en-US" sz="2000" i="1">
                            <a:solidFill>
                              <a:srgbClr val="FEFEFE"/>
                            </a:solidFill>
                            <a:latin typeface="Cambria Math" panose="02040503050406030204" pitchFamily="18" charset="0"/>
                            <a:sym typeface="Comic Sans MS"/>
                          </a:rPr>
                          <m:t>x</m:t>
                        </m:r>
                      </m:e>
                    </m:d>
                    <m:r>
                      <a:rPr lang="vi-VN" sz="2000" b="0" i="0" smtClean="0">
                        <a:solidFill>
                          <a:srgbClr val="FEFEFE"/>
                        </a:solidFill>
                        <a:latin typeface="Cambria Math" panose="02040503050406030204" pitchFamily="18" charset="0"/>
                        <a:sym typeface="Comic Sans MS"/>
                      </a:rPr>
                      <m:t>=</m:t>
                    </m:r>
                    <m:nary>
                      <m:naryPr>
                        <m:chr m:val="∑"/>
                        <m:subHide m:val="on"/>
                        <m:supHide m:val="on"/>
                        <m:ctrlPr>
                          <a:rPr lang="vi-VN" sz="2000" b="0" i="1" smtClean="0">
                            <a:solidFill>
                              <a:srgbClr val="FEFEFE"/>
                            </a:solidFill>
                            <a:latin typeface="Cambria Math" panose="02040503050406030204" pitchFamily="18" charset="0"/>
                            <a:sym typeface="Comic Sans MS"/>
                          </a:rPr>
                        </m:ctrlPr>
                      </m:naryPr>
                      <m:sub/>
                      <m:sup/>
                      <m:e>
                        <m:r>
                          <m:rPr>
                            <m:sty m:val="p"/>
                          </m:rPr>
                          <a:rPr lang="vi-VN" sz="2000" i="1">
                            <a:solidFill>
                              <a:srgbClr val="FEFEFE"/>
                            </a:solidFill>
                            <a:latin typeface="Cambria Math" panose="02040503050406030204" pitchFamily="18" charset="0"/>
                            <a:sym typeface="Comic Sans MS"/>
                          </a:rPr>
                          <m:t>p</m:t>
                        </m:r>
                        <m:d>
                          <m:dPr>
                            <m:ctrlPr>
                              <a:rPr lang="vi-VN" sz="2000" b="0" i="1" smtClean="0">
                                <a:solidFill>
                                  <a:srgbClr val="FEFEFE"/>
                                </a:solidFill>
                                <a:latin typeface="Cambria Math" panose="02040503050406030204" pitchFamily="18" charset="0"/>
                                <a:sym typeface="Comic Sans MS"/>
                              </a:rPr>
                            </m:ctrlPr>
                          </m:dPr>
                          <m:e>
                            <m:r>
                              <m:rPr>
                                <m:sty m:val="p"/>
                              </m:rPr>
                              <a:rPr lang="vi-VN" sz="2000" i="1">
                                <a:solidFill>
                                  <a:srgbClr val="FEFEFE"/>
                                </a:solidFill>
                                <a:latin typeface="Cambria Math" panose="02040503050406030204" pitchFamily="18" charset="0"/>
                                <a:sym typeface="Comic Sans MS"/>
                              </a:rPr>
                              <m:t>x</m:t>
                            </m:r>
                          </m:e>
                        </m:d>
                        <m:r>
                          <a:rPr lang="vi-VN" sz="2000" b="0" i="1" smtClean="0">
                            <a:solidFill>
                              <a:srgbClr val="FEFEFE"/>
                            </a:solidFill>
                            <a:latin typeface="Cambria Math" panose="02040503050406030204" pitchFamily="18" charset="0"/>
                            <a:sym typeface="Comic Sans MS"/>
                          </a:rPr>
                          <m:t>.</m:t>
                        </m:r>
                        <m:r>
                          <m:rPr>
                            <m:sty m:val="p"/>
                          </m:rPr>
                          <a:rPr lang="vi-VN" sz="2000" i="1">
                            <a:solidFill>
                              <a:srgbClr val="FEFEFE"/>
                            </a:solidFill>
                            <a:latin typeface="Cambria Math" panose="02040503050406030204" pitchFamily="18" charset="0"/>
                            <a:sym typeface="Comic Sans MS"/>
                          </a:rPr>
                          <m:t>x</m:t>
                        </m:r>
                        <m:r>
                          <a:rPr lang="vi-VN" sz="2000" b="0" i="1" smtClean="0">
                            <a:solidFill>
                              <a:srgbClr val="FEFEFE"/>
                            </a:solidFill>
                            <a:latin typeface="Cambria Math" panose="02040503050406030204" pitchFamily="18" charset="0"/>
                            <a:sym typeface="Comic Sans MS"/>
                          </a:rPr>
                          <m:t>= </m:t>
                        </m:r>
                        <m:nary>
                          <m:naryPr>
                            <m:limLoc m:val="undOvr"/>
                            <m:subHide m:val="on"/>
                            <m:supHide m:val="on"/>
                            <m:ctrlPr>
                              <a:rPr lang="vi-VN" sz="2000" b="0" i="1" smtClean="0">
                                <a:solidFill>
                                  <a:srgbClr val="FEFEFE"/>
                                </a:solidFill>
                                <a:latin typeface="Cambria Math" panose="02040503050406030204" pitchFamily="18" charset="0"/>
                                <a:sym typeface="Comic Sans MS"/>
                              </a:rPr>
                            </m:ctrlPr>
                          </m:naryPr>
                          <m:sub/>
                          <m:sup/>
                          <m:e>
                            <m:r>
                              <m:rPr>
                                <m:sty m:val="p"/>
                              </m:rPr>
                              <a:rPr lang="vi-VN" sz="2000" i="1">
                                <a:solidFill>
                                  <a:srgbClr val="FEFEFE"/>
                                </a:solidFill>
                                <a:latin typeface="Cambria Math" panose="02040503050406030204" pitchFamily="18" charset="0"/>
                                <a:sym typeface="Comic Sans MS"/>
                              </a:rPr>
                              <m:t>p</m:t>
                            </m:r>
                            <m:d>
                              <m:dPr>
                                <m:ctrlPr>
                                  <a:rPr lang="vi-VN" sz="2000" b="0" i="1" smtClean="0">
                                    <a:solidFill>
                                      <a:srgbClr val="FEFEFE"/>
                                    </a:solidFill>
                                    <a:latin typeface="Cambria Math" panose="02040503050406030204" pitchFamily="18" charset="0"/>
                                    <a:sym typeface="Comic Sans MS"/>
                                  </a:rPr>
                                </m:ctrlPr>
                              </m:dPr>
                              <m:e>
                                <m:r>
                                  <m:rPr>
                                    <m:sty m:val="p"/>
                                  </m:rPr>
                                  <a:rPr lang="vi-VN" sz="2000" i="1">
                                    <a:solidFill>
                                      <a:srgbClr val="FEFEFE"/>
                                    </a:solidFill>
                                    <a:latin typeface="Cambria Math" panose="02040503050406030204" pitchFamily="18" charset="0"/>
                                    <a:sym typeface="Comic Sans MS"/>
                                  </a:rPr>
                                  <m:t>x</m:t>
                                </m:r>
                              </m:e>
                            </m:d>
                            <m:r>
                              <a:rPr lang="vi-VN" sz="2000" b="0" i="1" smtClean="0">
                                <a:solidFill>
                                  <a:srgbClr val="FEFEFE"/>
                                </a:solidFill>
                                <a:latin typeface="Cambria Math" panose="02040503050406030204" pitchFamily="18" charset="0"/>
                                <a:sym typeface="Comic Sans MS"/>
                              </a:rPr>
                              <m:t>.</m:t>
                            </m:r>
                            <m:r>
                              <m:rPr>
                                <m:sty m:val="p"/>
                              </m:rPr>
                              <a:rPr lang="vi-VN" sz="2000" i="1">
                                <a:solidFill>
                                  <a:srgbClr val="FEFEFE"/>
                                </a:solidFill>
                                <a:latin typeface="Cambria Math" panose="02040503050406030204" pitchFamily="18" charset="0"/>
                                <a:sym typeface="Comic Sans MS"/>
                              </a:rPr>
                              <m:t>x</m:t>
                            </m:r>
                            <m:r>
                              <a:rPr lang="vi-VN" sz="2000" b="0" i="1" smtClean="0">
                                <a:solidFill>
                                  <a:srgbClr val="FEFEFE"/>
                                </a:solidFill>
                                <a:latin typeface="Cambria Math" panose="02040503050406030204" pitchFamily="18" charset="0"/>
                                <a:sym typeface="Comic Sans MS"/>
                              </a:rPr>
                              <m:t>.</m:t>
                            </m:r>
                            <m:r>
                              <m:rPr>
                                <m:sty m:val="p"/>
                              </m:rPr>
                              <a:rPr lang="vi-VN" sz="2000" i="1">
                                <a:solidFill>
                                  <a:srgbClr val="FEFEFE"/>
                                </a:solidFill>
                                <a:latin typeface="Cambria Math" panose="02040503050406030204" pitchFamily="18" charset="0"/>
                                <a:sym typeface="Comic Sans MS"/>
                              </a:rPr>
                              <m:t>dx</m:t>
                            </m:r>
                          </m:e>
                        </m:nary>
                      </m:e>
                    </m:nary>
                  </m:oMath>
                </a14:m>
                <a:endParaRPr lang="en-US" sz="2000" dirty="0">
                  <a:solidFill>
                    <a:srgbClr val="FEFEFE"/>
                  </a:solidFill>
                  <a:latin typeface="Comic Sans MS" panose="030F0902030302020204" pitchFamily="66" charset="0"/>
                  <a:ea typeface="Comic Sans MS"/>
                  <a:cs typeface="Comic Sans MS"/>
                  <a:sym typeface="Comic Sans MS"/>
                </a:endParaRPr>
              </a:p>
              <a:p>
                <a:pPr marL="457200" lvl="0" indent="-355600" algn="just" rtl="0">
                  <a:lnSpc>
                    <a:spcPct val="115000"/>
                  </a:lnSpc>
                  <a:spcBef>
                    <a:spcPts val="0"/>
                  </a:spcBef>
                  <a:spcAft>
                    <a:spcPts val="150"/>
                  </a:spcAft>
                  <a:buClr>
                    <a:srgbClr val="FEFEFE"/>
                  </a:buClr>
                  <a:buSzPts val="2000"/>
                  <a:buFont typeface="Comic Sans MS"/>
                  <a:buChar char="●"/>
                </a:pPr>
                <a:r>
                  <a:rPr lang="en-US" sz="2000" dirty="0">
                    <a:solidFill>
                      <a:srgbClr val="FEFEFE"/>
                    </a:solidFill>
                    <a:latin typeface="Comic Sans MS" panose="030F0902030302020204" pitchFamily="66" charset="0"/>
                    <a:ea typeface="Comic Sans MS"/>
                    <a:cs typeface="Comic Sans MS"/>
                    <a:sym typeface="Comic Sans MS"/>
                  </a:rPr>
                  <a:t>Variance:</a:t>
                </a:r>
              </a:p>
              <a:p>
                <a:pPr marL="101600" lvl="1" algn="just">
                  <a:lnSpc>
                    <a:spcPct val="115000"/>
                  </a:lnSpc>
                  <a:spcAft>
                    <a:spcPts val="150"/>
                  </a:spcAft>
                  <a:buClr>
                    <a:srgbClr val="FEFEFE"/>
                  </a:buClr>
                  <a:buSzPts val="2000"/>
                </a:pPr>
                <a:r>
                  <a:rPr lang="en-US" sz="2000" dirty="0">
                    <a:solidFill>
                      <a:srgbClr val="FEFEFE"/>
                    </a:solidFill>
                    <a:latin typeface="Comic Sans MS" panose="030F0902030302020204" pitchFamily="66" charset="0"/>
                    <a:ea typeface="Comic Sans MS"/>
                    <a:cs typeface="Comic Sans MS"/>
                    <a:sym typeface="Comic Sans MS"/>
                  </a:rPr>
                  <a:t>	</a:t>
                </a:r>
                <a:r>
                  <a:rPr lang="en-US" sz="2000" i="1" dirty="0">
                    <a:solidFill>
                      <a:srgbClr val="FEFEFE"/>
                    </a:solidFill>
                    <a:latin typeface="Comic Sans MS" panose="030F0902030302020204" pitchFamily="66" charset="0"/>
                    <a:ea typeface="Comic Sans MS"/>
                    <a:cs typeface="Comic Sans MS"/>
                    <a:sym typeface="Comic Sans MS"/>
                  </a:rPr>
                  <a:t>Sample:</a:t>
                </a:r>
                <a:r>
                  <a:rPr lang="en-US" sz="2000" dirty="0">
                    <a:solidFill>
                      <a:srgbClr val="FEFEFE"/>
                    </a:solidFill>
                    <a:latin typeface="Comic Sans MS" panose="030F0902030302020204" pitchFamily="66" charset="0"/>
                    <a:ea typeface="Comic Sans MS"/>
                    <a:cs typeface="Comic Sans MS"/>
                    <a:sym typeface="Comic Sans MS"/>
                  </a:rPr>
                  <a:t> </a:t>
                </a:r>
                <a14:m>
                  <m:oMath xmlns:m="http://schemas.openxmlformats.org/officeDocument/2006/math">
                    <m:sSup>
                      <m:sSupPr>
                        <m:ctrlPr>
                          <a:rPr lang="en-US" sz="2000" b="0" i="1" smtClean="0">
                            <a:solidFill>
                              <a:srgbClr val="FEFEFE"/>
                            </a:solidFill>
                            <a:latin typeface="Cambria Math" panose="02040503050406030204" pitchFamily="18" charset="0"/>
                            <a:ea typeface="Comic Sans MS"/>
                            <a:cs typeface="Comic Sans MS"/>
                            <a:sym typeface="Comic Sans MS"/>
                          </a:rPr>
                        </m:ctrlPr>
                      </m:sSupPr>
                      <m:e>
                        <m:r>
                          <a:rPr lang="en-US" sz="2000" b="0" i="1" smtClean="0">
                            <a:solidFill>
                              <a:srgbClr val="FEFEFE"/>
                            </a:solidFill>
                            <a:latin typeface="Cambria Math" panose="02040503050406030204" pitchFamily="18" charset="0"/>
                            <a:ea typeface="Comic Sans MS"/>
                            <a:cs typeface="Comic Sans MS"/>
                            <a:sym typeface="Comic Sans MS"/>
                          </a:rPr>
                          <m:t>𝑠</m:t>
                        </m:r>
                      </m:e>
                      <m:sup>
                        <m:r>
                          <a:rPr lang="en-US" sz="2000" b="0" i="1" smtClean="0">
                            <a:solidFill>
                              <a:srgbClr val="FEFEFE"/>
                            </a:solidFill>
                            <a:latin typeface="Cambria Math" panose="02040503050406030204" pitchFamily="18" charset="0"/>
                            <a:ea typeface="Comic Sans MS"/>
                            <a:cs typeface="Comic Sans MS"/>
                            <a:sym typeface="Comic Sans MS"/>
                          </a:rPr>
                          <m:t>2</m:t>
                        </m:r>
                      </m:sup>
                    </m:sSup>
                    <m:r>
                      <a:rPr lang="en-US" sz="2000" b="0" i="1" smtClean="0">
                        <a:solidFill>
                          <a:srgbClr val="FEFEFE"/>
                        </a:solidFill>
                        <a:latin typeface="Cambria Math" panose="02040503050406030204" pitchFamily="18" charset="0"/>
                        <a:ea typeface="Comic Sans MS"/>
                        <a:cs typeface="Comic Sans MS"/>
                        <a:sym typeface="Comic Sans MS"/>
                      </a:rPr>
                      <m:t>=</m:t>
                    </m:r>
                    <m:f>
                      <m:fPr>
                        <m:ctrlPr>
                          <a:rPr lang="vi-VN" sz="2000" i="1">
                            <a:solidFill>
                              <a:srgbClr val="FEFEFE"/>
                            </a:solidFill>
                            <a:latin typeface="Cambria Math" panose="02040503050406030204" pitchFamily="18" charset="0"/>
                            <a:sym typeface="Comic Sans MS"/>
                          </a:rPr>
                        </m:ctrlPr>
                      </m:fPr>
                      <m:num>
                        <m:nary>
                          <m:naryPr>
                            <m:chr m:val="∑"/>
                            <m:subHide m:val="on"/>
                            <m:supHide m:val="on"/>
                            <m:ctrlPr>
                              <a:rPr lang="vi-VN" sz="2000" i="1">
                                <a:solidFill>
                                  <a:srgbClr val="FEFEFE"/>
                                </a:solidFill>
                                <a:latin typeface="Cambria Math" panose="02040503050406030204" pitchFamily="18" charset="0"/>
                                <a:sym typeface="Comic Sans MS"/>
                              </a:rPr>
                            </m:ctrlPr>
                          </m:naryPr>
                          <m:sub/>
                          <m:sup/>
                          <m:e>
                            <m:sSup>
                              <m:sSupPr>
                                <m:ctrlPr>
                                  <a:rPr lang="en-US" sz="2000" b="0" i="1" smtClean="0">
                                    <a:solidFill>
                                      <a:srgbClr val="FEFEFE"/>
                                    </a:solidFill>
                                    <a:latin typeface="Cambria Math" panose="02040503050406030204" pitchFamily="18" charset="0"/>
                                    <a:sym typeface="Comic Sans MS"/>
                                  </a:rPr>
                                </m:ctrlPr>
                              </m:sSupPr>
                              <m:e>
                                <m:d>
                                  <m:dPr>
                                    <m:ctrlPr>
                                      <a:rPr lang="en-US" sz="2000" b="0" i="1" smtClean="0">
                                        <a:solidFill>
                                          <a:srgbClr val="FEFEFE"/>
                                        </a:solidFill>
                                        <a:latin typeface="Cambria Math" panose="02040503050406030204" pitchFamily="18" charset="0"/>
                                        <a:sym typeface="Comic Sans MS"/>
                                      </a:rPr>
                                    </m:ctrlPr>
                                  </m:dPr>
                                  <m:e>
                                    <m:r>
                                      <m:rPr>
                                        <m:sty m:val="p"/>
                                      </m:rPr>
                                      <a:rPr lang="vi-VN" sz="2000" i="1">
                                        <a:solidFill>
                                          <a:srgbClr val="FEFEFE"/>
                                        </a:solidFill>
                                        <a:latin typeface="Cambria Math" panose="02040503050406030204" pitchFamily="18" charset="0"/>
                                        <a:sym typeface="Comic Sans MS"/>
                                      </a:rPr>
                                      <m:t>x</m:t>
                                    </m:r>
                                    <m:r>
                                      <a:rPr lang="en-US" sz="2000" b="0" i="1" smtClean="0">
                                        <a:solidFill>
                                          <a:srgbClr val="FEFEFE"/>
                                        </a:solidFill>
                                        <a:latin typeface="Cambria Math" panose="02040503050406030204" pitchFamily="18" charset="0"/>
                                        <a:sym typeface="Comic Sans MS"/>
                                      </a:rPr>
                                      <m:t>−</m:t>
                                    </m:r>
                                    <m:acc>
                                      <m:accPr>
                                        <m:chr m:val="̅"/>
                                        <m:ctrlPr>
                                          <a:rPr lang="en-US" sz="2000" i="1">
                                            <a:solidFill>
                                              <a:srgbClr val="FEFEFE"/>
                                            </a:solidFill>
                                            <a:latin typeface="Cambria Math" panose="02040503050406030204" pitchFamily="18" charset="0"/>
                                            <a:sym typeface="Comic Sans MS"/>
                                          </a:rPr>
                                        </m:ctrlPr>
                                      </m:accPr>
                                      <m:e>
                                        <m:r>
                                          <a:rPr lang="en-US" sz="2000" i="1">
                                            <a:solidFill>
                                              <a:srgbClr val="FEFEFE"/>
                                            </a:solidFill>
                                            <a:latin typeface="Cambria Math" panose="02040503050406030204" pitchFamily="18" charset="0"/>
                                            <a:sym typeface="Comic Sans MS"/>
                                          </a:rPr>
                                          <m:t>𝑥</m:t>
                                        </m:r>
                                      </m:e>
                                    </m:acc>
                                  </m:e>
                                </m:d>
                              </m:e>
                              <m:sup>
                                <m:r>
                                  <a:rPr lang="en-US" sz="2000" b="0" i="1" smtClean="0">
                                    <a:solidFill>
                                      <a:srgbClr val="FEFEFE"/>
                                    </a:solidFill>
                                    <a:latin typeface="Cambria Math" panose="02040503050406030204" pitchFamily="18" charset="0"/>
                                    <a:sym typeface="Comic Sans MS"/>
                                  </a:rPr>
                                  <m:t>2</m:t>
                                </m:r>
                              </m:sup>
                            </m:sSup>
                          </m:e>
                        </m:nary>
                      </m:num>
                      <m:den>
                        <m:r>
                          <m:rPr>
                            <m:sty m:val="p"/>
                          </m:rPr>
                          <a:rPr lang="vi-VN" sz="2000" i="1">
                            <a:solidFill>
                              <a:srgbClr val="FEFEFE"/>
                            </a:solidFill>
                            <a:latin typeface="Cambria Math" panose="02040503050406030204" pitchFamily="18" charset="0"/>
                            <a:sym typeface="Comic Sans MS"/>
                          </a:rPr>
                          <m:t>N</m:t>
                        </m:r>
                        <m:r>
                          <a:rPr lang="en-US" sz="2000" b="0" i="1" smtClean="0">
                            <a:solidFill>
                              <a:srgbClr val="FEFEFE"/>
                            </a:solidFill>
                            <a:latin typeface="Cambria Math" panose="02040503050406030204" pitchFamily="18" charset="0"/>
                            <a:sym typeface="Comic Sans MS"/>
                          </a:rPr>
                          <m:t>−1</m:t>
                        </m:r>
                      </m:den>
                    </m:f>
                  </m:oMath>
                </a14:m>
                <a:endParaRPr lang="en-US" sz="2000" dirty="0">
                  <a:solidFill>
                    <a:srgbClr val="FEFEFE"/>
                  </a:solidFill>
                  <a:latin typeface="Comic Sans MS" panose="030F0902030302020204" pitchFamily="66" charset="0"/>
                  <a:ea typeface="Comic Sans MS"/>
                  <a:cs typeface="Comic Sans MS"/>
                  <a:sym typeface="Comic Sans MS"/>
                </a:endParaRPr>
              </a:p>
              <a:p>
                <a:pPr marL="101600" lvl="0" algn="just" rtl="0">
                  <a:lnSpc>
                    <a:spcPct val="115000"/>
                  </a:lnSpc>
                  <a:spcBef>
                    <a:spcPts val="0"/>
                  </a:spcBef>
                  <a:spcAft>
                    <a:spcPts val="150"/>
                  </a:spcAft>
                  <a:buClr>
                    <a:srgbClr val="FEFEFE"/>
                  </a:buClr>
                  <a:buSzPts val="2000"/>
                </a:pPr>
                <a:r>
                  <a:rPr lang="en-US" sz="2000" dirty="0">
                    <a:solidFill>
                      <a:srgbClr val="FEFEFE"/>
                    </a:solidFill>
                    <a:latin typeface="Comic Sans MS" panose="030F0902030302020204" pitchFamily="66" charset="0"/>
                    <a:ea typeface="Comic Sans MS"/>
                    <a:cs typeface="Comic Sans MS"/>
                    <a:sym typeface="Comic Sans MS"/>
                  </a:rPr>
                  <a:t>	</a:t>
                </a:r>
                <a:r>
                  <a:rPr lang="en-US" sz="2000" i="1" dirty="0">
                    <a:solidFill>
                      <a:srgbClr val="FEFEFE"/>
                    </a:solidFill>
                    <a:latin typeface="Comic Sans MS" panose="030F0902030302020204" pitchFamily="66" charset="0"/>
                    <a:ea typeface="Comic Sans MS"/>
                    <a:cs typeface="Comic Sans MS"/>
                    <a:sym typeface="Comic Sans MS"/>
                  </a:rPr>
                  <a:t>Distribution: </a:t>
                </a:r>
                <a14:m>
                  <m:oMath xmlns:m="http://schemas.openxmlformats.org/officeDocument/2006/math">
                    <m:sSup>
                      <m:sSupPr>
                        <m:ctrlPr>
                          <a:rPr lang="en-US" sz="2000" b="0" i="1" smtClean="0">
                            <a:solidFill>
                              <a:srgbClr val="FEFEFE"/>
                            </a:solidFill>
                            <a:latin typeface="Cambria Math" panose="02040503050406030204" pitchFamily="18" charset="0"/>
                            <a:ea typeface="Cambria Math" panose="02040503050406030204" pitchFamily="18" charset="0"/>
                            <a:cs typeface="Comic Sans MS"/>
                            <a:sym typeface="Comic Sans MS"/>
                          </a:rPr>
                        </m:ctrlPr>
                      </m:sSupPr>
                      <m:e>
                        <m:r>
                          <a:rPr lang="en-US" sz="2000" i="1" smtClean="0">
                            <a:solidFill>
                              <a:srgbClr val="FEFEFE"/>
                            </a:solidFill>
                            <a:latin typeface="Cambria Math" panose="02040503050406030204" pitchFamily="18" charset="0"/>
                            <a:ea typeface="Cambria Math" panose="02040503050406030204" pitchFamily="18" charset="0"/>
                            <a:cs typeface="Comic Sans MS"/>
                            <a:sym typeface="Comic Sans MS"/>
                          </a:rPr>
                          <m:t>𝜎</m:t>
                        </m:r>
                      </m:e>
                      <m:sup>
                        <m:r>
                          <a:rPr lang="en-US" sz="2000" b="0" i="1" smtClean="0">
                            <a:solidFill>
                              <a:srgbClr val="FEFEFE"/>
                            </a:solidFill>
                            <a:latin typeface="Cambria Math" panose="02040503050406030204" pitchFamily="18" charset="0"/>
                            <a:ea typeface="Cambria Math" panose="02040503050406030204" pitchFamily="18" charset="0"/>
                            <a:cs typeface="Comic Sans MS"/>
                            <a:sym typeface="Comic Sans MS"/>
                          </a:rPr>
                          <m:t>2</m:t>
                        </m:r>
                      </m:sup>
                    </m:sSup>
                    <m:r>
                      <a:rPr lang="en-US" sz="2000" b="0" i="1" smtClean="0">
                        <a:solidFill>
                          <a:srgbClr val="FEFEFE"/>
                        </a:solidFill>
                        <a:latin typeface="Cambria Math" panose="02040503050406030204" pitchFamily="18" charset="0"/>
                        <a:ea typeface="Cambria Math" panose="02040503050406030204" pitchFamily="18" charset="0"/>
                        <a:cs typeface="Comic Sans MS"/>
                        <a:sym typeface="Comic Sans MS"/>
                      </a:rPr>
                      <m:t>=</m:t>
                    </m:r>
                    <m:d>
                      <m:dPr>
                        <m:begChr m:val="⟨"/>
                        <m:endChr m:val="⟩"/>
                        <m:ctrlPr>
                          <a:rPr lang="en-US" sz="2000" b="0" i="1" smtClean="0">
                            <a:solidFill>
                              <a:srgbClr val="FEFEFE"/>
                            </a:solidFill>
                            <a:latin typeface="Cambria Math" panose="02040503050406030204" pitchFamily="18" charset="0"/>
                            <a:ea typeface="Cambria Math" panose="02040503050406030204" pitchFamily="18" charset="0"/>
                            <a:sym typeface="Comic Sans MS"/>
                          </a:rPr>
                        </m:ctrlPr>
                      </m:dPr>
                      <m:e>
                        <m:sSup>
                          <m:sSupPr>
                            <m:ctrlPr>
                              <a:rPr lang="en-US" sz="2000" b="0" i="1" smtClean="0">
                                <a:solidFill>
                                  <a:srgbClr val="FEFEFE"/>
                                </a:solidFill>
                                <a:latin typeface="Cambria Math" panose="02040503050406030204" pitchFamily="18" charset="0"/>
                                <a:ea typeface="Cambria Math" panose="02040503050406030204" pitchFamily="18" charset="0"/>
                                <a:sym typeface="Comic Sans MS"/>
                              </a:rPr>
                            </m:ctrlPr>
                          </m:sSupPr>
                          <m:e>
                            <m:d>
                              <m:dPr>
                                <m:ctrlPr>
                                  <a:rPr lang="en-US" sz="2000" b="0" i="1" smtClean="0">
                                    <a:solidFill>
                                      <a:srgbClr val="FEFEFE"/>
                                    </a:solidFill>
                                    <a:latin typeface="Cambria Math" panose="02040503050406030204" pitchFamily="18" charset="0"/>
                                    <a:ea typeface="Cambria Math" panose="02040503050406030204" pitchFamily="18" charset="0"/>
                                    <a:sym typeface="Comic Sans MS"/>
                                  </a:rPr>
                                </m:ctrlPr>
                              </m:dPr>
                              <m:e>
                                <m:r>
                                  <a:rPr lang="en-US" sz="2000" b="0" i="1" smtClean="0">
                                    <a:solidFill>
                                      <a:srgbClr val="FEFEFE"/>
                                    </a:solidFill>
                                    <a:latin typeface="Cambria Math" panose="02040503050406030204" pitchFamily="18" charset="0"/>
                                    <a:ea typeface="Cambria Math" panose="02040503050406030204" pitchFamily="18" charset="0"/>
                                    <a:sym typeface="Comic Sans MS"/>
                                  </a:rPr>
                                  <m:t>𝑥</m:t>
                                </m:r>
                                <m:r>
                                  <a:rPr lang="en-US" sz="2000" b="0" i="1" smtClean="0">
                                    <a:solidFill>
                                      <a:srgbClr val="FEFEFE"/>
                                    </a:solidFill>
                                    <a:latin typeface="Cambria Math" panose="02040503050406030204" pitchFamily="18" charset="0"/>
                                    <a:ea typeface="Cambria Math" panose="02040503050406030204" pitchFamily="18" charset="0"/>
                                    <a:sym typeface="Comic Sans MS"/>
                                  </a:rPr>
                                  <m:t>−</m:t>
                                </m:r>
                                <m:d>
                                  <m:dPr>
                                    <m:begChr m:val="⟨"/>
                                    <m:endChr m:val="⟩"/>
                                    <m:ctrlPr>
                                      <a:rPr lang="en-US" sz="2000" b="0" i="1" smtClean="0">
                                        <a:solidFill>
                                          <a:srgbClr val="FEFEFE"/>
                                        </a:solidFill>
                                        <a:latin typeface="Cambria Math" panose="02040503050406030204" pitchFamily="18" charset="0"/>
                                        <a:ea typeface="Cambria Math" panose="02040503050406030204" pitchFamily="18" charset="0"/>
                                        <a:sym typeface="Comic Sans MS"/>
                                      </a:rPr>
                                    </m:ctrlPr>
                                  </m:dPr>
                                  <m:e>
                                    <m:r>
                                      <a:rPr lang="en-US" sz="2000" b="0" i="1" smtClean="0">
                                        <a:solidFill>
                                          <a:srgbClr val="FEFEFE"/>
                                        </a:solidFill>
                                        <a:latin typeface="Cambria Math" panose="02040503050406030204" pitchFamily="18" charset="0"/>
                                        <a:ea typeface="Cambria Math" panose="02040503050406030204" pitchFamily="18" charset="0"/>
                                        <a:sym typeface="Comic Sans MS"/>
                                      </a:rPr>
                                      <m:t>𝑥</m:t>
                                    </m:r>
                                  </m:e>
                                </m:d>
                              </m:e>
                            </m:d>
                          </m:e>
                          <m:sup>
                            <m:r>
                              <a:rPr lang="en-US" sz="2000" b="0" i="1" smtClean="0">
                                <a:solidFill>
                                  <a:srgbClr val="FEFEFE"/>
                                </a:solidFill>
                                <a:latin typeface="Cambria Math" panose="02040503050406030204" pitchFamily="18" charset="0"/>
                                <a:ea typeface="Cambria Math" panose="02040503050406030204" pitchFamily="18" charset="0"/>
                                <a:sym typeface="Comic Sans MS"/>
                              </a:rPr>
                              <m:t>2</m:t>
                            </m:r>
                          </m:sup>
                        </m:sSup>
                      </m:e>
                    </m:d>
                  </m:oMath>
                </a14:m>
                <a:endParaRPr lang="en-US" sz="2000" i="1" dirty="0">
                  <a:solidFill>
                    <a:srgbClr val="FEFEFE"/>
                  </a:solidFill>
                  <a:latin typeface="Comic Sans MS" panose="030F0902030302020204" pitchFamily="66" charset="0"/>
                  <a:ea typeface="Comic Sans MS"/>
                  <a:cs typeface="Comic Sans MS"/>
                  <a:sym typeface="Comic Sans MS"/>
                </a:endParaRPr>
              </a:p>
              <a:p>
                <a:pPr marL="444500" lvl="0" indent="-342900" algn="just" rtl="0">
                  <a:lnSpc>
                    <a:spcPct val="115000"/>
                  </a:lnSpc>
                  <a:spcBef>
                    <a:spcPts val="0"/>
                  </a:spcBef>
                  <a:spcAft>
                    <a:spcPts val="150"/>
                  </a:spcAft>
                  <a:buClr>
                    <a:srgbClr val="FEFEFE"/>
                  </a:buClr>
                  <a:buSzPts val="2000"/>
                  <a:buFont typeface="Arial" panose="020B0604020202020204" pitchFamily="34" charset="0"/>
                  <a:buChar char="•"/>
                </a:pPr>
                <a:r>
                  <a:rPr lang="en-US" sz="2000" dirty="0">
                    <a:solidFill>
                      <a:srgbClr val="FEFEFE"/>
                    </a:solidFill>
                    <a:latin typeface="Comic Sans MS" panose="030F0902030302020204" pitchFamily="66" charset="0"/>
                    <a:ea typeface="Comic Sans MS"/>
                    <a:cs typeface="Comic Sans MS"/>
                    <a:sym typeface="Comic Sans MS"/>
                  </a:rPr>
                  <a:t>Standard Deviation (std)</a:t>
                </a:r>
              </a:p>
              <a:p>
                <a:pPr marL="101600" lvl="1" algn="just">
                  <a:lnSpc>
                    <a:spcPct val="115000"/>
                  </a:lnSpc>
                  <a:spcAft>
                    <a:spcPts val="150"/>
                  </a:spcAft>
                  <a:buClr>
                    <a:srgbClr val="FEFEFE"/>
                  </a:buClr>
                  <a:buSzPts val="2000"/>
                </a:pPr>
                <a:r>
                  <a:rPr lang="en-US" sz="2000" dirty="0">
                    <a:solidFill>
                      <a:srgbClr val="FEFEFE"/>
                    </a:solidFill>
                    <a:latin typeface="Comic Sans MS" panose="030F0902030302020204" pitchFamily="66" charset="0"/>
                    <a:ea typeface="Comic Sans MS"/>
                    <a:cs typeface="Comic Sans MS"/>
                    <a:sym typeface="Comic Sans MS"/>
                  </a:rPr>
                  <a:t>	</a:t>
                </a:r>
                <a:r>
                  <a:rPr lang="en-US" sz="2000" i="1" dirty="0">
                    <a:solidFill>
                      <a:srgbClr val="FEFEFE"/>
                    </a:solidFill>
                    <a:latin typeface="Comic Sans MS" panose="030F0902030302020204" pitchFamily="66" charset="0"/>
                    <a:ea typeface="Comic Sans MS"/>
                    <a:cs typeface="Comic Sans MS"/>
                    <a:sym typeface="Comic Sans MS"/>
                  </a:rPr>
                  <a:t>Sample:</a:t>
                </a:r>
                <a:r>
                  <a:rPr lang="en-US" sz="2000" dirty="0">
                    <a:solidFill>
                      <a:srgbClr val="FEFEFE"/>
                    </a:solidFill>
                    <a:latin typeface="Comic Sans MS" panose="030F0902030302020204" pitchFamily="66" charset="0"/>
                    <a:ea typeface="Comic Sans MS"/>
                    <a:cs typeface="Comic Sans MS"/>
                    <a:sym typeface="Comic Sans MS"/>
                  </a:rPr>
                  <a:t> </a:t>
                </a:r>
                <a14:m>
                  <m:oMath xmlns:m="http://schemas.openxmlformats.org/officeDocument/2006/math">
                    <m:r>
                      <a:rPr lang="en-US" sz="2000" b="0" i="1" smtClean="0">
                        <a:solidFill>
                          <a:srgbClr val="FEFEFE"/>
                        </a:solidFill>
                        <a:latin typeface="Cambria Math" panose="02040503050406030204" pitchFamily="18" charset="0"/>
                        <a:ea typeface="Comic Sans MS"/>
                        <a:cs typeface="Comic Sans MS"/>
                        <a:sym typeface="Comic Sans MS"/>
                      </a:rPr>
                      <m:t>𝑠</m:t>
                    </m:r>
                    <m:r>
                      <a:rPr lang="en-US" sz="2000" b="0" i="1" smtClean="0">
                        <a:solidFill>
                          <a:srgbClr val="FEFEFE"/>
                        </a:solidFill>
                        <a:latin typeface="Cambria Math" panose="02040503050406030204" pitchFamily="18" charset="0"/>
                        <a:ea typeface="Comic Sans MS"/>
                        <a:cs typeface="Comic Sans MS"/>
                        <a:sym typeface="Comic Sans MS"/>
                      </a:rPr>
                      <m:t>= </m:t>
                    </m:r>
                    <m:rad>
                      <m:radPr>
                        <m:degHide m:val="on"/>
                        <m:ctrlPr>
                          <a:rPr lang="en-US" sz="2000" b="0" i="1" smtClean="0">
                            <a:solidFill>
                              <a:srgbClr val="FEFEFE"/>
                            </a:solidFill>
                            <a:latin typeface="Cambria Math" panose="02040503050406030204" pitchFamily="18" charset="0"/>
                            <a:sym typeface="Comic Sans MS"/>
                          </a:rPr>
                        </m:ctrlPr>
                      </m:radPr>
                      <m:deg/>
                      <m:e>
                        <m:sSup>
                          <m:sSupPr>
                            <m:ctrlPr>
                              <a:rPr lang="en-US" sz="2000" b="0" i="1" smtClean="0">
                                <a:solidFill>
                                  <a:srgbClr val="FEFEFE"/>
                                </a:solidFill>
                                <a:latin typeface="Cambria Math" panose="02040503050406030204" pitchFamily="18" charset="0"/>
                                <a:sym typeface="Comic Sans MS"/>
                              </a:rPr>
                            </m:ctrlPr>
                          </m:sSupPr>
                          <m:e>
                            <m:r>
                              <a:rPr lang="en-US" sz="2000" b="0" i="1" smtClean="0">
                                <a:solidFill>
                                  <a:srgbClr val="FEFEFE"/>
                                </a:solidFill>
                                <a:latin typeface="Cambria Math" panose="02040503050406030204" pitchFamily="18" charset="0"/>
                                <a:sym typeface="Comic Sans MS"/>
                              </a:rPr>
                              <m:t>𝑠</m:t>
                            </m:r>
                          </m:e>
                          <m:sup>
                            <m:r>
                              <a:rPr lang="en-US" sz="2000" b="0" i="1" smtClean="0">
                                <a:solidFill>
                                  <a:srgbClr val="FEFEFE"/>
                                </a:solidFill>
                                <a:latin typeface="Cambria Math" panose="02040503050406030204" pitchFamily="18" charset="0"/>
                                <a:sym typeface="Comic Sans MS"/>
                              </a:rPr>
                              <m:t>2</m:t>
                            </m:r>
                          </m:sup>
                        </m:sSup>
                      </m:e>
                    </m:rad>
                  </m:oMath>
                </a14:m>
                <a:endParaRPr lang="en-US" sz="2000" dirty="0">
                  <a:solidFill>
                    <a:srgbClr val="FEFEFE"/>
                  </a:solidFill>
                  <a:latin typeface="Comic Sans MS" panose="030F0902030302020204" pitchFamily="66" charset="0"/>
                  <a:ea typeface="Comic Sans MS"/>
                  <a:cs typeface="Comic Sans MS"/>
                  <a:sym typeface="Comic Sans MS"/>
                </a:endParaRPr>
              </a:p>
              <a:p>
                <a:pPr marL="101600" lvl="1" algn="just">
                  <a:lnSpc>
                    <a:spcPct val="115000"/>
                  </a:lnSpc>
                  <a:spcAft>
                    <a:spcPts val="150"/>
                  </a:spcAft>
                  <a:buClr>
                    <a:srgbClr val="FEFEFE"/>
                  </a:buClr>
                  <a:buSzPts val="2000"/>
                </a:pPr>
                <a:r>
                  <a:rPr lang="en-US" sz="2000" dirty="0">
                    <a:solidFill>
                      <a:srgbClr val="FEFEFE"/>
                    </a:solidFill>
                    <a:latin typeface="Comic Sans MS" panose="030F0902030302020204" pitchFamily="66" charset="0"/>
                    <a:ea typeface="Comic Sans MS"/>
                    <a:cs typeface="Comic Sans MS"/>
                    <a:sym typeface="Comic Sans MS"/>
                  </a:rPr>
                  <a:t>	</a:t>
                </a:r>
                <a:r>
                  <a:rPr lang="en-US" sz="2000" i="1" dirty="0">
                    <a:solidFill>
                      <a:srgbClr val="FEFEFE"/>
                    </a:solidFill>
                    <a:latin typeface="Comic Sans MS" panose="030F0902030302020204" pitchFamily="66" charset="0"/>
                    <a:ea typeface="Comic Sans MS"/>
                    <a:cs typeface="Comic Sans MS"/>
                    <a:sym typeface="Comic Sans MS"/>
                  </a:rPr>
                  <a:t>Distribution:</a:t>
                </a:r>
                <a:r>
                  <a:rPr lang="en-US" sz="2000" dirty="0">
                    <a:solidFill>
                      <a:srgbClr val="FEFEFE"/>
                    </a:solidFill>
                    <a:latin typeface="Comic Sans MS" panose="030F0902030302020204" pitchFamily="66" charset="0"/>
                    <a:ea typeface="Comic Sans MS"/>
                    <a:cs typeface="Comic Sans MS"/>
                    <a:sym typeface="Comic Sans MS"/>
                  </a:rPr>
                  <a:t> </a:t>
                </a:r>
                <a14:m>
                  <m:oMath xmlns:m="http://schemas.openxmlformats.org/officeDocument/2006/math">
                    <m:r>
                      <a:rPr lang="en-US" sz="2000" i="1" smtClean="0">
                        <a:solidFill>
                          <a:srgbClr val="FEFEFE"/>
                        </a:solidFill>
                        <a:latin typeface="Cambria Math" panose="02040503050406030204" pitchFamily="18" charset="0"/>
                        <a:ea typeface="Cambria Math" panose="02040503050406030204" pitchFamily="18" charset="0"/>
                        <a:cs typeface="Comic Sans MS"/>
                        <a:sym typeface="Comic Sans MS"/>
                      </a:rPr>
                      <m:t>𝜎</m:t>
                    </m:r>
                    <m:r>
                      <a:rPr lang="en-US" sz="2000" b="0" i="1" smtClean="0">
                        <a:solidFill>
                          <a:srgbClr val="FEFEFE"/>
                        </a:solidFill>
                        <a:latin typeface="Cambria Math" panose="02040503050406030204" pitchFamily="18" charset="0"/>
                        <a:ea typeface="Cambria Math" panose="02040503050406030204" pitchFamily="18" charset="0"/>
                        <a:cs typeface="Comic Sans MS"/>
                        <a:sym typeface="Comic Sans MS"/>
                      </a:rPr>
                      <m:t>= </m:t>
                    </m:r>
                    <m:rad>
                      <m:radPr>
                        <m:degHide m:val="on"/>
                        <m:ctrlPr>
                          <a:rPr lang="en-US" sz="2000" b="0" i="1" smtClean="0">
                            <a:solidFill>
                              <a:srgbClr val="FEFEFE"/>
                            </a:solidFill>
                            <a:latin typeface="Cambria Math" panose="02040503050406030204" pitchFamily="18" charset="0"/>
                            <a:ea typeface="Cambria Math" panose="02040503050406030204" pitchFamily="18" charset="0"/>
                            <a:sym typeface="Comic Sans MS"/>
                          </a:rPr>
                        </m:ctrlPr>
                      </m:radPr>
                      <m:deg/>
                      <m:e>
                        <m:sSup>
                          <m:sSupPr>
                            <m:ctrlPr>
                              <a:rPr lang="en-US" sz="2000" b="0" i="1" smtClean="0">
                                <a:solidFill>
                                  <a:srgbClr val="FEFEFE"/>
                                </a:solidFill>
                                <a:latin typeface="Cambria Math" panose="02040503050406030204" pitchFamily="18" charset="0"/>
                                <a:ea typeface="Cambria Math" panose="02040503050406030204" pitchFamily="18" charset="0"/>
                                <a:sym typeface="Comic Sans MS"/>
                              </a:rPr>
                            </m:ctrlPr>
                          </m:sSupPr>
                          <m:e>
                            <m:r>
                              <a:rPr lang="en-US" sz="2000" b="0" i="1" smtClean="0">
                                <a:solidFill>
                                  <a:srgbClr val="FEFEFE"/>
                                </a:solidFill>
                                <a:latin typeface="Cambria Math" panose="02040503050406030204" pitchFamily="18" charset="0"/>
                                <a:ea typeface="Cambria Math" panose="02040503050406030204" pitchFamily="18" charset="0"/>
                                <a:sym typeface="Comic Sans MS"/>
                              </a:rPr>
                              <m:t>𝜎</m:t>
                            </m:r>
                          </m:e>
                          <m:sup>
                            <m:r>
                              <a:rPr lang="en-US" sz="2000" b="0" i="1" smtClean="0">
                                <a:solidFill>
                                  <a:srgbClr val="FEFEFE"/>
                                </a:solidFill>
                                <a:latin typeface="Cambria Math" panose="02040503050406030204" pitchFamily="18" charset="0"/>
                                <a:ea typeface="Cambria Math" panose="02040503050406030204" pitchFamily="18" charset="0"/>
                                <a:sym typeface="Comic Sans MS"/>
                              </a:rPr>
                              <m:t>2</m:t>
                            </m:r>
                          </m:sup>
                        </m:sSup>
                      </m:e>
                    </m:rad>
                  </m:oMath>
                </a14:m>
                <a:endParaRPr lang="en-US" sz="2000" dirty="0">
                  <a:solidFill>
                    <a:srgbClr val="FEFEFE"/>
                  </a:solidFill>
                  <a:latin typeface="Comic Sans MS" panose="030F0902030302020204" pitchFamily="66" charset="0"/>
                  <a:ea typeface="Comic Sans MS"/>
                  <a:cs typeface="Comic Sans MS"/>
                  <a:sym typeface="Comic Sans MS"/>
                </a:endParaRPr>
              </a:p>
            </p:txBody>
          </p:sp>
        </mc:Choice>
        <mc:Fallback xmlns="">
          <p:sp>
            <p:nvSpPr>
              <p:cNvPr id="106" name="Google Shape;106;g2ebeec5a5ef_1_20"/>
              <p:cNvSpPr txBox="1">
                <a:spLocks noRot="1" noChangeAspect="1" noMove="1" noResize="1" noEditPoints="1" noAdjustHandles="1" noChangeArrowheads="1" noChangeShapeType="1" noTextEdit="1"/>
              </p:cNvSpPr>
              <p:nvPr/>
            </p:nvSpPr>
            <p:spPr>
              <a:xfrm>
                <a:off x="651473" y="2316804"/>
                <a:ext cx="6287712" cy="3937592"/>
              </a:xfrm>
              <a:prstGeom prst="rect">
                <a:avLst/>
              </a:prstGeom>
              <a:blipFill>
                <a:blip r:embed="rId3"/>
                <a:stretch>
                  <a:fillRect t="-322" b="-385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Google Shape;106;g2ebeec5a5ef_1_20">
                <a:extLst>
                  <a:ext uri="{FF2B5EF4-FFF2-40B4-BE49-F238E27FC236}">
                    <a16:creationId xmlns:a16="http://schemas.microsoft.com/office/drawing/2014/main" id="{712C4AAB-9F04-A1B8-B867-8401D2207A84}"/>
                  </a:ext>
                </a:extLst>
              </p:cNvPr>
              <p:cNvSpPr txBox="1"/>
              <p:nvPr/>
            </p:nvSpPr>
            <p:spPr>
              <a:xfrm>
                <a:off x="6657175" y="2316803"/>
                <a:ext cx="4883352" cy="4229275"/>
              </a:xfrm>
              <a:prstGeom prst="rect">
                <a:avLst/>
              </a:prstGeom>
              <a:noFill/>
              <a:ln>
                <a:noFill/>
              </a:ln>
            </p:spPr>
            <p:txBody>
              <a:bodyPr spcFirstLastPara="1" wrap="square" lIns="91425" tIns="91425" rIns="91425" bIns="91425" anchor="t" anchorCtr="0">
                <a:noAutofit/>
              </a:bodyPr>
              <a:lstStyle/>
              <a:p>
                <a:pPr marL="457200" lvl="0" indent="-355600" algn="just">
                  <a:lnSpc>
                    <a:spcPct val="115000"/>
                  </a:lnSpc>
                  <a:spcAft>
                    <a:spcPts val="100"/>
                  </a:spcAft>
                  <a:buClr>
                    <a:srgbClr val="FEFEFE"/>
                  </a:buClr>
                  <a:buSzPts val="2000"/>
                  <a:buFont typeface="Comic Sans MS"/>
                  <a:buChar char="●"/>
                </a:pPr>
                <a:r>
                  <a:rPr lang="en-US" sz="2000" dirty="0">
                    <a:solidFill>
                      <a:srgbClr val="FEFEFE"/>
                    </a:solidFill>
                    <a:latin typeface="Comic Sans MS" panose="030F0902030302020204" pitchFamily="66" charset="0"/>
                    <a:ea typeface="Comic Sans MS"/>
                    <a:cs typeface="Comic Sans MS"/>
                    <a:sym typeface="Comic Sans MS"/>
                  </a:rPr>
                  <a:t>Median: </a:t>
                </a:r>
                <a14:m>
                  <m:oMath xmlns:m="http://schemas.openxmlformats.org/officeDocument/2006/math">
                    <m:r>
                      <m:rPr>
                        <m:sty m:val="p"/>
                      </m:rPr>
                      <a:rPr lang="en-US" sz="2000" dirty="0">
                        <a:solidFill>
                          <a:srgbClr val="FEFEFE"/>
                        </a:solidFill>
                        <a:latin typeface="Cambria Math" panose="02040503050406030204" pitchFamily="18" charset="0"/>
                        <a:ea typeface="Comic Sans MS"/>
                        <a:cs typeface="Comic Sans MS"/>
                        <a:sym typeface="Comic Sans MS"/>
                      </a:rPr>
                      <m:t>med</m:t>
                    </m:r>
                    <m:r>
                      <a:rPr lang="en-US" sz="2000" i="1" dirty="0">
                        <a:solidFill>
                          <a:srgbClr val="FEFEFE"/>
                        </a:solidFill>
                        <a:latin typeface="Cambria Math" panose="02040503050406030204" pitchFamily="18" charset="0"/>
                        <a:ea typeface="Comic Sans MS"/>
                        <a:cs typeface="Comic Sans MS"/>
                        <a:sym typeface="Comic Sans MS"/>
                      </a:rPr>
                      <m:t>(</m:t>
                    </m:r>
                    <m:r>
                      <a:rPr lang="en-US" sz="2000" i="1" dirty="0">
                        <a:solidFill>
                          <a:srgbClr val="FEFEFE"/>
                        </a:solidFill>
                        <a:latin typeface="Cambria Math" panose="02040503050406030204" pitchFamily="18" charset="0"/>
                        <a:ea typeface="Comic Sans MS"/>
                        <a:cs typeface="Comic Sans MS"/>
                        <a:sym typeface="Comic Sans MS"/>
                      </a:rPr>
                      <m:t>𝑥</m:t>
                    </m:r>
                    <m:r>
                      <a:rPr lang="en-US" sz="2000" i="1" dirty="0">
                        <a:solidFill>
                          <a:srgbClr val="FEFEFE"/>
                        </a:solidFill>
                        <a:latin typeface="Cambria Math" panose="02040503050406030204" pitchFamily="18" charset="0"/>
                        <a:ea typeface="Comic Sans MS"/>
                        <a:cs typeface="Comic Sans MS"/>
                        <a:sym typeface="Comic Sans MS"/>
                      </a:rPr>
                      <m:t>)</m:t>
                    </m:r>
                  </m:oMath>
                </a14:m>
                <a:r>
                  <a:rPr lang="en-US" sz="2000" dirty="0">
                    <a:solidFill>
                      <a:srgbClr val="FEFEFE"/>
                    </a:solidFill>
                    <a:latin typeface="Comic Sans MS" panose="030F0902030302020204" pitchFamily="66" charset="0"/>
                    <a:ea typeface="Comic Sans MS"/>
                    <a:cs typeface="Comic Sans MS"/>
                    <a:sym typeface="Comic Sans MS"/>
                  </a:rPr>
                  <a:t>, the ”middle” value of the sample or the value x at which </a:t>
                </a:r>
                <a14:m>
                  <m:oMath xmlns:m="http://schemas.openxmlformats.org/officeDocument/2006/math">
                    <m:r>
                      <a:rPr lang="en-US" sz="2000" i="1" dirty="0">
                        <a:solidFill>
                          <a:srgbClr val="FEFEFE"/>
                        </a:solidFill>
                        <a:latin typeface="Cambria Math" panose="02040503050406030204" pitchFamily="18" charset="0"/>
                        <a:ea typeface="Comic Sans MS"/>
                        <a:cs typeface="Comic Sans MS"/>
                        <a:sym typeface="Comic Sans MS"/>
                      </a:rPr>
                      <m:t>𝑃</m:t>
                    </m:r>
                    <m:r>
                      <a:rPr lang="en-US" sz="2000" i="1" dirty="0">
                        <a:solidFill>
                          <a:srgbClr val="FEFEFE"/>
                        </a:solidFill>
                        <a:latin typeface="Cambria Math" panose="02040503050406030204" pitchFamily="18" charset="0"/>
                        <a:ea typeface="Comic Sans MS"/>
                        <a:cs typeface="Comic Sans MS"/>
                        <a:sym typeface="Comic Sans MS"/>
                      </a:rPr>
                      <m:t>(</m:t>
                    </m:r>
                    <m:r>
                      <a:rPr lang="en-US" sz="2000" i="1" dirty="0">
                        <a:solidFill>
                          <a:srgbClr val="FEFEFE"/>
                        </a:solidFill>
                        <a:latin typeface="Cambria Math" panose="02040503050406030204" pitchFamily="18" charset="0"/>
                        <a:ea typeface="Comic Sans MS"/>
                        <a:cs typeface="Comic Sans MS"/>
                        <a:sym typeface="Comic Sans MS"/>
                      </a:rPr>
                      <m:t>𝑥</m:t>
                    </m:r>
                    <m:r>
                      <a:rPr lang="en-US" sz="2000" i="1" dirty="0">
                        <a:solidFill>
                          <a:srgbClr val="FEFEFE"/>
                        </a:solidFill>
                        <a:latin typeface="Cambria Math" panose="02040503050406030204" pitchFamily="18" charset="0"/>
                        <a:ea typeface="Comic Sans MS"/>
                        <a:cs typeface="Comic Sans MS"/>
                        <a:sym typeface="Comic Sans MS"/>
                      </a:rPr>
                      <m:t>) = 0.5</m:t>
                    </m:r>
                  </m:oMath>
                </a14:m>
                <a:r>
                  <a:rPr lang="en-US" sz="2000" dirty="0">
                    <a:solidFill>
                      <a:srgbClr val="FEFEFE"/>
                    </a:solidFill>
                    <a:latin typeface="Comic Sans MS" panose="030F0902030302020204" pitchFamily="66" charset="0"/>
                    <a:ea typeface="Comic Sans MS"/>
                    <a:cs typeface="Comic Sans MS"/>
                    <a:sym typeface="Comic Sans MS"/>
                  </a:rPr>
                  <a:t>.</a:t>
                </a:r>
              </a:p>
              <a:p>
                <a:pPr marL="457200" indent="-355600" algn="just">
                  <a:lnSpc>
                    <a:spcPct val="115000"/>
                  </a:lnSpc>
                  <a:spcBef>
                    <a:spcPts val="1000"/>
                  </a:spcBef>
                  <a:spcAft>
                    <a:spcPts val="1000"/>
                  </a:spcAft>
                  <a:buClr>
                    <a:srgbClr val="FEFEFE"/>
                  </a:buClr>
                  <a:buSzPts val="2000"/>
                  <a:buFont typeface="Comic Sans MS"/>
                  <a:buChar char="●"/>
                </a:pPr>
                <a:r>
                  <a:rPr lang="en-US" sz="2000" dirty="0">
                    <a:solidFill>
                      <a:srgbClr val="FEFEFE"/>
                    </a:solidFill>
                    <a:latin typeface="Comic Sans MS" panose="030F0902030302020204" pitchFamily="66" charset="0"/>
                    <a:ea typeface="Comic Sans MS"/>
                    <a:cs typeface="Comic Sans MS"/>
                    <a:sym typeface="Comic Sans MS"/>
                  </a:rPr>
                  <a:t>Median Absolute Deviation (mad): </a:t>
                </a:r>
                <a14:m>
                  <m:oMath xmlns:m="http://schemas.openxmlformats.org/officeDocument/2006/math">
                    <m:r>
                      <m:rPr>
                        <m:sty m:val="p"/>
                      </m:rPr>
                      <a:rPr lang="en-US" sz="2000" b="0" i="0" smtClean="0">
                        <a:solidFill>
                          <a:srgbClr val="FEFEFE"/>
                        </a:solidFill>
                        <a:latin typeface="Cambria Math" panose="02040503050406030204" pitchFamily="18" charset="0"/>
                        <a:ea typeface="Comic Sans MS"/>
                        <a:cs typeface="Comic Sans MS"/>
                        <a:sym typeface="Comic Sans MS"/>
                      </a:rPr>
                      <m:t>med</m:t>
                    </m:r>
                    <m:d>
                      <m:dPr>
                        <m:ctrlPr>
                          <a:rPr lang="en-US" sz="2000" b="0" i="1" smtClean="0">
                            <a:solidFill>
                              <a:srgbClr val="FEFEFE"/>
                            </a:solidFill>
                            <a:latin typeface="Cambria Math" panose="02040503050406030204" pitchFamily="18" charset="0"/>
                            <a:ea typeface="Comic Sans MS"/>
                            <a:cs typeface="Comic Sans MS"/>
                            <a:sym typeface="Comic Sans MS"/>
                          </a:rPr>
                        </m:ctrlPr>
                      </m:dPr>
                      <m:e>
                        <m:d>
                          <m:dPr>
                            <m:begChr m:val="|"/>
                            <m:endChr m:val="|"/>
                            <m:ctrlPr>
                              <a:rPr lang="en-US" sz="2000" b="0" i="1" smtClean="0">
                                <a:solidFill>
                                  <a:srgbClr val="FEFEFE"/>
                                </a:solidFill>
                                <a:latin typeface="Cambria Math" panose="02040503050406030204" pitchFamily="18" charset="0"/>
                                <a:sym typeface="Comic Sans MS"/>
                              </a:rPr>
                            </m:ctrlPr>
                          </m:dPr>
                          <m:e>
                            <m:r>
                              <a:rPr lang="en-US" sz="2000" b="0" i="1" smtClean="0">
                                <a:solidFill>
                                  <a:srgbClr val="FEFEFE"/>
                                </a:solidFill>
                                <a:latin typeface="Cambria Math" panose="02040503050406030204" pitchFamily="18" charset="0"/>
                                <a:sym typeface="Comic Sans MS"/>
                              </a:rPr>
                              <m:t>𝑥</m:t>
                            </m:r>
                            <m:r>
                              <a:rPr lang="en-US" sz="2000" b="0" i="1" smtClean="0">
                                <a:solidFill>
                                  <a:srgbClr val="FEFEFE"/>
                                </a:solidFill>
                                <a:latin typeface="Cambria Math" panose="02040503050406030204" pitchFamily="18" charset="0"/>
                                <a:sym typeface="Comic Sans MS"/>
                              </a:rPr>
                              <m:t>−</m:t>
                            </m:r>
                            <m:r>
                              <m:rPr>
                                <m:sty m:val="p"/>
                              </m:rPr>
                              <a:rPr lang="en-US" sz="2000" b="0" i="0" smtClean="0">
                                <a:solidFill>
                                  <a:srgbClr val="FEFEFE"/>
                                </a:solidFill>
                                <a:latin typeface="Cambria Math" panose="02040503050406030204" pitchFamily="18" charset="0"/>
                                <a:sym typeface="Comic Sans MS"/>
                              </a:rPr>
                              <m:t>med</m:t>
                            </m:r>
                            <m:d>
                              <m:dPr>
                                <m:ctrlPr>
                                  <a:rPr lang="en-US" sz="2000" b="0" i="1" smtClean="0">
                                    <a:solidFill>
                                      <a:srgbClr val="FEFEFE"/>
                                    </a:solidFill>
                                    <a:latin typeface="Cambria Math" panose="02040503050406030204" pitchFamily="18" charset="0"/>
                                    <a:sym typeface="Comic Sans MS"/>
                                  </a:rPr>
                                </m:ctrlPr>
                              </m:dPr>
                              <m:e>
                                <m:r>
                                  <a:rPr lang="en-US" sz="2000" b="0" i="1" smtClean="0">
                                    <a:solidFill>
                                      <a:srgbClr val="FEFEFE"/>
                                    </a:solidFill>
                                    <a:latin typeface="Cambria Math" panose="02040503050406030204" pitchFamily="18" charset="0"/>
                                    <a:sym typeface="Comic Sans MS"/>
                                  </a:rPr>
                                  <m:t>𝑥</m:t>
                                </m:r>
                              </m:e>
                            </m:d>
                          </m:e>
                        </m:d>
                      </m:e>
                    </m:d>
                  </m:oMath>
                </a14:m>
                <a:r>
                  <a:rPr lang="en-US" sz="2000" dirty="0">
                    <a:solidFill>
                      <a:srgbClr val="FEFEFE"/>
                    </a:solidFill>
                    <a:latin typeface="Comic Sans MS" panose="030F0902030302020204" pitchFamily="66" charset="0"/>
                    <a:ea typeface="Comic Sans MS"/>
                    <a:cs typeface="Comic Sans MS"/>
                    <a:sym typeface="Comic Sans MS"/>
                  </a:rPr>
                  <a:t>. </a:t>
                </a:r>
              </a:p>
              <a:p>
                <a:pPr marL="457200" indent="-355600" algn="just">
                  <a:lnSpc>
                    <a:spcPct val="115000"/>
                  </a:lnSpc>
                  <a:spcBef>
                    <a:spcPts val="1000"/>
                  </a:spcBef>
                  <a:spcAft>
                    <a:spcPts val="1000"/>
                  </a:spcAft>
                  <a:buClr>
                    <a:srgbClr val="FEFEFE"/>
                  </a:buClr>
                  <a:buSzPts val="2000"/>
                  <a:buFont typeface="Comic Sans MS"/>
                  <a:buChar char="●"/>
                </a:pPr>
                <a:r>
                  <a:rPr lang="en-US" sz="2000" dirty="0">
                    <a:solidFill>
                      <a:srgbClr val="FEFEFE"/>
                    </a:solidFill>
                    <a:latin typeface="Comic Sans MS" panose="030F0902030302020204" pitchFamily="66" charset="0"/>
                    <a:ea typeface="Comic Sans MS"/>
                    <a:cs typeface="Comic Sans MS"/>
                    <a:sym typeface="Comic Sans MS"/>
                  </a:rPr>
                  <a:t>Med and mad (</a:t>
                </a:r>
                <a14:m>
                  <m:oMath xmlns:m="http://schemas.openxmlformats.org/officeDocument/2006/math">
                    <m:r>
                      <m:rPr>
                        <m:sty m:val="p"/>
                      </m:rPr>
                      <a:rPr lang="en-US" sz="2000" b="0" i="0" smtClean="0">
                        <a:solidFill>
                          <a:srgbClr val="FEFEFE"/>
                        </a:solidFill>
                        <a:latin typeface="Cambria Math" panose="02040503050406030204" pitchFamily="18" charset="0"/>
                        <a:ea typeface="Comic Sans MS"/>
                        <a:cs typeface="Comic Sans MS"/>
                        <a:sym typeface="Comic Sans MS"/>
                      </a:rPr>
                      <m:t>mad</m:t>
                    </m:r>
                    <m:r>
                      <a:rPr lang="en-US" sz="2000" b="0" i="1" smtClean="0">
                        <a:solidFill>
                          <a:srgbClr val="FEFEFE"/>
                        </a:solidFill>
                        <a:latin typeface="Cambria Math" panose="02040503050406030204" pitchFamily="18" charset="0"/>
                        <a:ea typeface="Comic Sans MS"/>
                        <a:cs typeface="Comic Sans MS"/>
                        <a:sym typeface="Comic Sans MS"/>
                      </a:rPr>
                      <m:t>=0.67449 </m:t>
                    </m:r>
                    <m:r>
                      <m:rPr>
                        <m:sty m:val="p"/>
                      </m:rPr>
                      <a:rPr lang="en-US" sz="2000" b="0" i="0" smtClean="0">
                        <a:solidFill>
                          <a:srgbClr val="FEFEFE"/>
                        </a:solidFill>
                        <a:latin typeface="Cambria Math" panose="02040503050406030204" pitchFamily="18" charset="0"/>
                        <a:ea typeface="Comic Sans MS"/>
                        <a:cs typeface="Comic Sans MS"/>
                        <a:sym typeface="Comic Sans MS"/>
                      </a:rPr>
                      <m:t>std</m:t>
                    </m:r>
                  </m:oMath>
                </a14:m>
                <a:r>
                  <a:rPr lang="en-US" sz="2000" dirty="0">
                    <a:solidFill>
                      <a:srgbClr val="FEFEFE"/>
                    </a:solidFill>
                    <a:latin typeface="Comic Sans MS" panose="030F0902030302020204" pitchFamily="66" charset="0"/>
                    <a:ea typeface="Comic Sans MS"/>
                    <a:cs typeface="Comic Sans MS"/>
                    <a:sym typeface="Comic Sans MS"/>
                  </a:rPr>
                  <a:t> assuming gaussian) show the spread of the distribution (or sample) with lesser effect from outliers when compared to mean and std.</a:t>
                </a:r>
              </a:p>
              <a:p>
                <a:pPr marL="457200" lvl="0" indent="-355600" algn="just" rtl="0">
                  <a:lnSpc>
                    <a:spcPct val="115000"/>
                  </a:lnSpc>
                  <a:spcBef>
                    <a:spcPts val="1000"/>
                  </a:spcBef>
                  <a:spcAft>
                    <a:spcPts val="1000"/>
                  </a:spcAft>
                  <a:buClr>
                    <a:srgbClr val="FEFEFE"/>
                  </a:buClr>
                  <a:buSzPts val="2000"/>
                  <a:buFont typeface="Comic Sans MS"/>
                  <a:buChar char="●"/>
                </a:pPr>
                <a:endParaRPr sz="2000" dirty="0">
                  <a:solidFill>
                    <a:srgbClr val="FEFEFE"/>
                  </a:solidFill>
                  <a:latin typeface="Comic Sans MS"/>
                  <a:ea typeface="Comic Sans MS"/>
                  <a:cs typeface="Comic Sans MS"/>
                  <a:sym typeface="Comic Sans MS"/>
                </a:endParaRPr>
              </a:p>
            </p:txBody>
          </p:sp>
        </mc:Choice>
        <mc:Fallback xmlns="">
          <p:sp>
            <p:nvSpPr>
              <p:cNvPr id="6" name="Google Shape;106;g2ebeec5a5ef_1_20">
                <a:extLst>
                  <a:ext uri="{FF2B5EF4-FFF2-40B4-BE49-F238E27FC236}">
                    <a16:creationId xmlns:a16="http://schemas.microsoft.com/office/drawing/2014/main" id="{712C4AAB-9F04-A1B8-B867-8401D2207A84}"/>
                  </a:ext>
                </a:extLst>
              </p:cNvPr>
              <p:cNvSpPr txBox="1">
                <a:spLocks noRot="1" noChangeAspect="1" noMove="1" noResize="1" noEditPoints="1" noAdjustHandles="1" noChangeArrowheads="1" noChangeShapeType="1" noTextEdit="1"/>
              </p:cNvSpPr>
              <p:nvPr/>
            </p:nvSpPr>
            <p:spPr>
              <a:xfrm>
                <a:off x="6657175" y="2316803"/>
                <a:ext cx="4883352" cy="4229275"/>
              </a:xfrm>
              <a:prstGeom prst="rect">
                <a:avLst/>
              </a:prstGeom>
              <a:blipFill>
                <a:blip r:embed="rId4"/>
                <a:stretch>
                  <a:fillRect t="-299" r="-1299"/>
                </a:stretch>
              </a:blipFill>
              <a:ln>
                <a:noFill/>
              </a:ln>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C9E948B-5590-4A59-D11E-A08EFE5EE27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a:t>
            </a:fld>
            <a:endParaRPr lang="en-US"/>
          </a:p>
        </p:txBody>
      </p:sp>
    </p:spTree>
    <p:extLst>
      <p:ext uri="{BB962C8B-B14F-4D97-AF65-F5344CB8AC3E}">
        <p14:creationId xmlns:p14="http://schemas.microsoft.com/office/powerpoint/2010/main" val="375118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BF6A9-881C-6799-E378-5E2E23A8C39B}"/>
              </a:ext>
            </a:extLst>
          </p:cNvPr>
          <p:cNvSpPr>
            <a:spLocks noGrp="1"/>
          </p:cNvSpPr>
          <p:nvPr>
            <p:ph type="ctrTitle"/>
          </p:nvPr>
        </p:nvSpPr>
        <p:spPr/>
        <p:txBody>
          <a:bodyPr>
            <a:normAutofit/>
          </a:bodyPr>
          <a:lstStyle/>
          <a:p>
            <a:r>
              <a:rPr lang="en-US" sz="4000" dirty="0">
                <a:latin typeface="Comic Sans MS" panose="030F0902030302020204" pitchFamily="66" charset="0"/>
              </a:rPr>
              <a:t>Common Distributions</a:t>
            </a:r>
          </a:p>
        </p:txBody>
      </p:sp>
      <p:sp>
        <p:nvSpPr>
          <p:cNvPr id="5" name="Slide Number Placeholder 4">
            <a:extLst>
              <a:ext uri="{FF2B5EF4-FFF2-40B4-BE49-F238E27FC236}">
                <a16:creationId xmlns:a16="http://schemas.microsoft.com/office/drawing/2014/main" id="{910F74B1-591D-B93C-4A00-B31F80F3661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a:t>
            </a:fld>
            <a:endParaRPr lang="en-US"/>
          </a:p>
        </p:txBody>
      </p:sp>
    </p:spTree>
    <p:extLst>
      <p:ext uri="{BB962C8B-B14F-4D97-AF65-F5344CB8AC3E}">
        <p14:creationId xmlns:p14="http://schemas.microsoft.com/office/powerpoint/2010/main" val="1644069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4BF85-26D1-C1FC-6EAC-0E5992388F85}"/>
              </a:ext>
            </a:extLst>
          </p:cNvPr>
          <p:cNvSpPr>
            <a:spLocks noGrp="1"/>
          </p:cNvSpPr>
          <p:nvPr>
            <p:ph type="title"/>
          </p:nvPr>
        </p:nvSpPr>
        <p:spPr>
          <a:xfrm>
            <a:off x="2231136" y="443397"/>
            <a:ext cx="7729728" cy="1188720"/>
          </a:xfrm>
        </p:spPr>
        <p:txBody>
          <a:bodyPr>
            <a:normAutofit/>
          </a:bodyPr>
          <a:lstStyle/>
          <a:p>
            <a:r>
              <a:rPr lang="en-US" sz="3200" dirty="0">
                <a:latin typeface="Comic Sans MS" panose="030F0902030302020204" pitchFamily="66" charset="0"/>
              </a:rPr>
              <a:t>Binomial</a:t>
            </a:r>
          </a:p>
        </p:txBody>
      </p:sp>
      <mc:AlternateContent xmlns:mc="http://schemas.openxmlformats.org/markup-compatibility/2006" xmlns:a14="http://schemas.microsoft.com/office/drawing/2010/main">
        <mc:Choice Requires="a14">
          <p:sp>
            <p:nvSpPr>
              <p:cNvPr id="3" name="Google Shape;106;g2ebeec5a5ef_1_20">
                <a:extLst>
                  <a:ext uri="{FF2B5EF4-FFF2-40B4-BE49-F238E27FC236}">
                    <a16:creationId xmlns:a16="http://schemas.microsoft.com/office/drawing/2014/main" id="{DCAFD0AC-2BBD-51D9-BA2D-76AC21DACFA9}"/>
                  </a:ext>
                </a:extLst>
              </p:cNvPr>
              <p:cNvSpPr txBox="1"/>
              <p:nvPr/>
            </p:nvSpPr>
            <p:spPr>
              <a:xfrm>
                <a:off x="504202" y="2121374"/>
                <a:ext cx="6366617" cy="3859433"/>
              </a:xfrm>
              <a:prstGeom prst="rect">
                <a:avLst/>
              </a:prstGeom>
              <a:noFill/>
              <a:ln>
                <a:noFill/>
              </a:ln>
            </p:spPr>
            <p:txBody>
              <a:bodyPr spcFirstLastPara="1" wrap="square" lIns="91425" tIns="91425" rIns="91425" bIns="91425" anchor="t" anchorCtr="0">
                <a:noAutofit/>
              </a:bodyPr>
              <a:lstStyle/>
              <a:p>
                <a:pPr marL="101600" lvl="0" algn="just" rtl="0">
                  <a:lnSpc>
                    <a:spcPct val="115000"/>
                  </a:lnSpc>
                  <a:spcBef>
                    <a:spcPts val="0"/>
                  </a:spcBef>
                  <a:spcAft>
                    <a:spcPts val="0"/>
                  </a:spcAft>
                  <a:buClr>
                    <a:srgbClr val="FEFEFE"/>
                  </a:buClr>
                  <a:buSzPts val="2000"/>
                </a:pPr>
                <a:r>
                  <a:rPr lang="en-US" sz="2000" dirty="0">
                    <a:solidFill>
                      <a:srgbClr val="FEFEFE"/>
                    </a:solidFill>
                    <a:latin typeface="Comic Sans MS"/>
                    <a:ea typeface="Comic Sans MS"/>
                    <a:cs typeface="Comic Sans MS"/>
                    <a:sym typeface="Comic Sans MS"/>
                  </a:rPr>
                  <a:t>Having </a:t>
                </a:r>
                <a14:m>
                  <m:oMath xmlns:m="http://schemas.openxmlformats.org/officeDocument/2006/math">
                    <m:r>
                      <a:rPr lang="en-US" sz="2000" i="1" dirty="0" smtClean="0">
                        <a:solidFill>
                          <a:srgbClr val="FEFEFE"/>
                        </a:solidFill>
                        <a:latin typeface="Cambria Math" panose="02040503050406030204" pitchFamily="18" charset="0"/>
                        <a:ea typeface="Comic Sans MS"/>
                        <a:cs typeface="Comic Sans MS"/>
                        <a:sym typeface="Comic Sans MS"/>
                      </a:rPr>
                      <m:t>𝑁</m:t>
                    </m:r>
                  </m:oMath>
                </a14:m>
                <a:r>
                  <a:rPr lang="en-US" sz="2000" dirty="0">
                    <a:solidFill>
                      <a:srgbClr val="FEFEFE"/>
                    </a:solidFill>
                    <a:latin typeface="Comic Sans MS"/>
                    <a:ea typeface="Comic Sans MS"/>
                    <a:cs typeface="Comic Sans MS"/>
                    <a:sym typeface="Comic Sans MS"/>
                  </a:rPr>
                  <a:t> numbers, each has the probability of </a:t>
                </a:r>
                <a14:m>
                  <m:oMath xmlns:m="http://schemas.openxmlformats.org/officeDocument/2006/math">
                    <m:r>
                      <a:rPr lang="en-US" sz="2000" i="1" dirty="0" smtClean="0">
                        <a:solidFill>
                          <a:srgbClr val="FEFEFE"/>
                        </a:solidFill>
                        <a:latin typeface="Cambria Math" panose="02040503050406030204" pitchFamily="18" charset="0"/>
                        <a:ea typeface="Comic Sans MS"/>
                        <a:cs typeface="Comic Sans MS"/>
                        <a:sym typeface="Comic Sans MS"/>
                      </a:rPr>
                      <m:t>𝑝</m:t>
                    </m:r>
                  </m:oMath>
                </a14:m>
                <a:r>
                  <a:rPr lang="en-US" sz="2000" dirty="0">
                    <a:solidFill>
                      <a:srgbClr val="FEFEFE"/>
                    </a:solidFill>
                    <a:latin typeface="Comic Sans MS"/>
                    <a:ea typeface="Comic Sans MS"/>
                    <a:cs typeface="Comic Sans MS"/>
                    <a:sym typeface="Comic Sans MS"/>
                  </a:rPr>
                  <a:t> of being A and </a:t>
                </a:r>
                <a14:m>
                  <m:oMath xmlns:m="http://schemas.openxmlformats.org/officeDocument/2006/math">
                    <m:r>
                      <a:rPr lang="en-US" sz="2000" i="1" dirty="0" smtClean="0">
                        <a:solidFill>
                          <a:srgbClr val="FEFEFE"/>
                        </a:solidFill>
                        <a:latin typeface="Cambria Math" panose="02040503050406030204" pitchFamily="18" charset="0"/>
                        <a:ea typeface="Comic Sans MS"/>
                        <a:cs typeface="Comic Sans MS"/>
                        <a:sym typeface="Comic Sans MS"/>
                      </a:rPr>
                      <m:t>1−</m:t>
                    </m:r>
                    <m:r>
                      <a:rPr lang="en-US" sz="2000" i="1" dirty="0" smtClean="0">
                        <a:solidFill>
                          <a:srgbClr val="FEFEFE"/>
                        </a:solidFill>
                        <a:latin typeface="Cambria Math" panose="02040503050406030204" pitchFamily="18" charset="0"/>
                        <a:ea typeface="Comic Sans MS"/>
                        <a:cs typeface="Comic Sans MS"/>
                        <a:sym typeface="Comic Sans MS"/>
                      </a:rPr>
                      <m:t>𝑝</m:t>
                    </m:r>
                  </m:oMath>
                </a14:m>
                <a:r>
                  <a:rPr lang="en-US" sz="2000" dirty="0">
                    <a:solidFill>
                      <a:srgbClr val="FEFEFE"/>
                    </a:solidFill>
                    <a:latin typeface="Comic Sans MS"/>
                    <a:ea typeface="Comic Sans MS"/>
                    <a:cs typeface="Comic Sans MS"/>
                    <a:sym typeface="Comic Sans MS"/>
                  </a:rPr>
                  <a:t> of being B, what is the probability that </a:t>
                </a:r>
                <a14:m>
                  <m:oMath xmlns:m="http://schemas.openxmlformats.org/officeDocument/2006/math">
                    <m:r>
                      <a:rPr lang="en-US" sz="2000" i="1" dirty="0" smtClean="0">
                        <a:solidFill>
                          <a:srgbClr val="FEFEFE"/>
                        </a:solidFill>
                        <a:latin typeface="Cambria Math" panose="02040503050406030204" pitchFamily="18" charset="0"/>
                        <a:ea typeface="Comic Sans MS"/>
                        <a:cs typeface="Comic Sans MS"/>
                        <a:sym typeface="Comic Sans MS"/>
                      </a:rPr>
                      <m:t>𝑛</m:t>
                    </m:r>
                  </m:oMath>
                </a14:m>
                <a:r>
                  <a:rPr lang="en-US" sz="2000" dirty="0">
                    <a:solidFill>
                      <a:srgbClr val="FEFEFE"/>
                    </a:solidFill>
                    <a:latin typeface="Comic Sans MS"/>
                    <a:ea typeface="Comic Sans MS"/>
                    <a:cs typeface="Comic Sans MS"/>
                    <a:sym typeface="Comic Sans MS"/>
                  </a:rPr>
                  <a:t> numbers out of </a:t>
                </a:r>
                <a14:m>
                  <m:oMath xmlns:m="http://schemas.openxmlformats.org/officeDocument/2006/math">
                    <m:r>
                      <a:rPr lang="en-US" sz="2000" i="1" dirty="0" smtClean="0">
                        <a:solidFill>
                          <a:srgbClr val="FEFEFE"/>
                        </a:solidFill>
                        <a:latin typeface="Cambria Math" panose="02040503050406030204" pitchFamily="18" charset="0"/>
                        <a:ea typeface="Comic Sans MS"/>
                        <a:cs typeface="Comic Sans MS"/>
                        <a:sym typeface="Comic Sans MS"/>
                      </a:rPr>
                      <m:t>𝑁</m:t>
                    </m:r>
                  </m:oMath>
                </a14:m>
                <a:r>
                  <a:rPr lang="en-US" sz="2000" dirty="0">
                    <a:solidFill>
                      <a:srgbClr val="FEFEFE"/>
                    </a:solidFill>
                    <a:latin typeface="Comic Sans MS"/>
                    <a:ea typeface="Comic Sans MS"/>
                    <a:cs typeface="Comic Sans MS"/>
                    <a:sym typeface="Comic Sans MS"/>
                  </a:rPr>
                  <a:t> is A?</a:t>
                </a:r>
              </a:p>
              <a:p>
                <a:pPr marL="101600" lvl="0" algn="just" rtl="0">
                  <a:lnSpc>
                    <a:spcPct val="115000"/>
                  </a:lnSpc>
                  <a:spcBef>
                    <a:spcPts val="0"/>
                  </a:spcBef>
                  <a:spcAft>
                    <a:spcPts val="0"/>
                  </a:spcAft>
                  <a:buClr>
                    <a:srgbClr val="FEFEFE"/>
                  </a:buClr>
                  <a:buSzPts val="2000"/>
                </a:pPr>
                <a:endParaRPr lang="en-US" sz="2000" dirty="0">
                  <a:solidFill>
                    <a:srgbClr val="FEFEFE"/>
                  </a:solidFill>
                  <a:latin typeface="Comic Sans MS"/>
                  <a:ea typeface="Comic Sans MS"/>
                  <a:cs typeface="Comic Sans MS"/>
                  <a:sym typeface="Comic Sans MS"/>
                </a:endParaRPr>
              </a:p>
              <a:p>
                <a:pPr marL="101600" lvl="0" algn="just">
                  <a:lnSpc>
                    <a:spcPct val="115000"/>
                  </a:lnSpc>
                  <a:buClr>
                    <a:srgbClr val="FEFEFE"/>
                  </a:buClr>
                  <a:buSzPts val="2000"/>
                </a:pPr>
                <a14:m>
                  <m:oMathPara xmlns:m="http://schemas.openxmlformats.org/officeDocument/2006/math">
                    <m:oMathParaPr>
                      <m:jc m:val="centerGroup"/>
                    </m:oMathParaPr>
                    <m:oMath xmlns:m="http://schemas.openxmlformats.org/officeDocument/2006/math">
                      <m:r>
                        <a:rPr lang="en-US" sz="2000" b="0" i="1" smtClean="0">
                          <a:solidFill>
                            <a:srgbClr val="FEFEFE"/>
                          </a:solidFill>
                          <a:latin typeface="Cambria Math" panose="02040503050406030204" pitchFamily="18" charset="0"/>
                          <a:ea typeface="Comic Sans MS"/>
                          <a:cs typeface="Comic Sans MS"/>
                          <a:sym typeface="Comic Sans MS"/>
                        </a:rPr>
                        <m:t>𝑝</m:t>
                      </m:r>
                      <m:d>
                        <m:dPr>
                          <m:ctrlPr>
                            <a:rPr lang="en-US" sz="2000" b="0" i="1" smtClean="0">
                              <a:solidFill>
                                <a:srgbClr val="FEFEFE"/>
                              </a:solidFill>
                              <a:latin typeface="Cambria Math" panose="02040503050406030204" pitchFamily="18" charset="0"/>
                              <a:ea typeface="Comic Sans MS"/>
                              <a:cs typeface="Comic Sans MS"/>
                              <a:sym typeface="Comic Sans MS"/>
                            </a:rPr>
                          </m:ctrlPr>
                        </m:dPr>
                        <m:e>
                          <m:r>
                            <a:rPr lang="en-US" sz="2000" b="0" i="1" smtClean="0">
                              <a:solidFill>
                                <a:srgbClr val="FEFEFE"/>
                              </a:solidFill>
                              <a:latin typeface="Cambria Math" panose="02040503050406030204" pitchFamily="18" charset="0"/>
                              <a:ea typeface="Comic Sans MS"/>
                              <a:cs typeface="Comic Sans MS"/>
                              <a:sym typeface="Comic Sans MS"/>
                            </a:rPr>
                            <m:t>𝑛</m:t>
                          </m:r>
                        </m:e>
                      </m:d>
                      <m:r>
                        <a:rPr lang="en-US" sz="2000" b="0" i="1" smtClean="0">
                          <a:solidFill>
                            <a:srgbClr val="FEFEFE"/>
                          </a:solidFill>
                          <a:latin typeface="Cambria Math" panose="02040503050406030204" pitchFamily="18" charset="0"/>
                          <a:ea typeface="Comic Sans MS"/>
                          <a:cs typeface="Comic Sans MS"/>
                          <a:sym typeface="Comic Sans MS"/>
                        </a:rPr>
                        <m:t>= </m:t>
                      </m:r>
                      <m:d>
                        <m:dPr>
                          <m:ctrlPr>
                            <a:rPr lang="en-US" sz="2000" b="0" i="1" smtClean="0">
                              <a:solidFill>
                                <a:srgbClr val="FEFEFE"/>
                              </a:solidFill>
                              <a:latin typeface="Cambria Math" panose="02040503050406030204" pitchFamily="18" charset="0"/>
                              <a:sym typeface="Comic Sans MS"/>
                            </a:rPr>
                          </m:ctrlPr>
                        </m:dPr>
                        <m:e>
                          <m:f>
                            <m:fPr>
                              <m:type m:val="noBar"/>
                              <m:ctrlPr>
                                <a:rPr lang="en-US" sz="2000" b="0" i="1" smtClean="0">
                                  <a:solidFill>
                                    <a:srgbClr val="FEFEFE"/>
                                  </a:solidFill>
                                  <a:latin typeface="Cambria Math" panose="02040503050406030204" pitchFamily="18" charset="0"/>
                                  <a:sym typeface="Comic Sans MS"/>
                                </a:rPr>
                              </m:ctrlPr>
                            </m:fPr>
                            <m:num>
                              <m:r>
                                <a:rPr lang="en-US" sz="2000" b="0" i="1" smtClean="0">
                                  <a:solidFill>
                                    <a:srgbClr val="FEFEFE"/>
                                  </a:solidFill>
                                  <a:latin typeface="Cambria Math" panose="02040503050406030204" pitchFamily="18" charset="0"/>
                                  <a:sym typeface="Comic Sans MS"/>
                                </a:rPr>
                                <m:t>𝑁</m:t>
                              </m:r>
                            </m:num>
                            <m:den>
                              <m:r>
                                <a:rPr lang="en-US" sz="2000" b="0" i="1" smtClean="0">
                                  <a:solidFill>
                                    <a:srgbClr val="FEFEFE"/>
                                  </a:solidFill>
                                  <a:latin typeface="Cambria Math" panose="02040503050406030204" pitchFamily="18" charset="0"/>
                                  <a:sym typeface="Comic Sans MS"/>
                                </a:rPr>
                                <m:t>𝑛</m:t>
                              </m:r>
                            </m:den>
                          </m:f>
                        </m:e>
                      </m:d>
                      <m:sSup>
                        <m:sSupPr>
                          <m:ctrlPr>
                            <a:rPr lang="en-US" sz="2000" b="0" i="1" smtClean="0">
                              <a:solidFill>
                                <a:srgbClr val="FEFEFE"/>
                              </a:solidFill>
                              <a:latin typeface="Cambria Math" panose="02040503050406030204" pitchFamily="18" charset="0"/>
                              <a:sym typeface="Comic Sans MS"/>
                            </a:rPr>
                          </m:ctrlPr>
                        </m:sSupPr>
                        <m:e>
                          <m:r>
                            <a:rPr lang="en-US" sz="2000" b="0" i="1" smtClean="0">
                              <a:solidFill>
                                <a:srgbClr val="FEFEFE"/>
                              </a:solidFill>
                              <a:latin typeface="Cambria Math" panose="02040503050406030204" pitchFamily="18" charset="0"/>
                              <a:sym typeface="Comic Sans MS"/>
                            </a:rPr>
                            <m:t>𝑝</m:t>
                          </m:r>
                        </m:e>
                        <m:sup>
                          <m:r>
                            <a:rPr lang="en-US" sz="2000" b="0" i="1" smtClean="0">
                              <a:solidFill>
                                <a:srgbClr val="FEFEFE"/>
                              </a:solidFill>
                              <a:latin typeface="Cambria Math" panose="02040503050406030204" pitchFamily="18" charset="0"/>
                              <a:sym typeface="Comic Sans MS"/>
                            </a:rPr>
                            <m:t>𝑛</m:t>
                          </m:r>
                        </m:sup>
                      </m:sSup>
                      <m:sSup>
                        <m:sSupPr>
                          <m:ctrlPr>
                            <a:rPr lang="en-US" sz="2000" i="1">
                              <a:solidFill>
                                <a:srgbClr val="FEFEFE"/>
                              </a:solidFill>
                              <a:latin typeface="Cambria Math" panose="02040503050406030204" pitchFamily="18" charset="0"/>
                              <a:sym typeface="Comic Sans MS"/>
                            </a:rPr>
                          </m:ctrlPr>
                        </m:sSupPr>
                        <m:e>
                          <m:d>
                            <m:dPr>
                              <m:ctrlPr>
                                <a:rPr lang="en-US" sz="2000" i="1">
                                  <a:solidFill>
                                    <a:srgbClr val="FEFEFE"/>
                                  </a:solidFill>
                                  <a:latin typeface="Cambria Math" panose="02040503050406030204" pitchFamily="18" charset="0"/>
                                  <a:sym typeface="Comic Sans MS"/>
                                </a:rPr>
                              </m:ctrlPr>
                            </m:dPr>
                            <m:e>
                              <m:r>
                                <a:rPr lang="en-US" sz="2000" i="1">
                                  <a:solidFill>
                                    <a:srgbClr val="FEFEFE"/>
                                  </a:solidFill>
                                  <a:latin typeface="Cambria Math" panose="02040503050406030204" pitchFamily="18" charset="0"/>
                                  <a:sym typeface="Comic Sans MS"/>
                                </a:rPr>
                                <m:t>1−</m:t>
                              </m:r>
                              <m:r>
                                <a:rPr lang="en-US" sz="2000" i="1">
                                  <a:solidFill>
                                    <a:srgbClr val="FEFEFE"/>
                                  </a:solidFill>
                                  <a:latin typeface="Cambria Math" panose="02040503050406030204" pitchFamily="18" charset="0"/>
                                  <a:sym typeface="Comic Sans MS"/>
                                </a:rPr>
                                <m:t>𝑝</m:t>
                              </m:r>
                            </m:e>
                          </m:d>
                        </m:e>
                        <m:sup>
                          <m:r>
                            <a:rPr lang="en-US" sz="2000" i="1">
                              <a:solidFill>
                                <a:srgbClr val="FEFEFE"/>
                              </a:solidFill>
                              <a:latin typeface="Cambria Math" panose="02040503050406030204" pitchFamily="18" charset="0"/>
                              <a:sym typeface="Comic Sans MS"/>
                            </a:rPr>
                            <m:t>𝑁</m:t>
                          </m:r>
                          <m:r>
                            <a:rPr lang="en-US" sz="2000" i="1">
                              <a:solidFill>
                                <a:srgbClr val="FEFEFE"/>
                              </a:solidFill>
                              <a:latin typeface="Cambria Math" panose="02040503050406030204" pitchFamily="18" charset="0"/>
                              <a:sym typeface="Comic Sans MS"/>
                            </a:rPr>
                            <m:t>−</m:t>
                          </m:r>
                          <m:r>
                            <a:rPr lang="en-US" sz="2000" i="1">
                              <a:solidFill>
                                <a:srgbClr val="FEFEFE"/>
                              </a:solidFill>
                              <a:latin typeface="Cambria Math" panose="02040503050406030204" pitchFamily="18" charset="0"/>
                              <a:sym typeface="Comic Sans MS"/>
                            </a:rPr>
                            <m:t>𝑛</m:t>
                          </m:r>
                        </m:sup>
                      </m:sSup>
                      <m:r>
                        <a:rPr lang="en-US" sz="2000" b="0" i="1" smtClean="0">
                          <a:solidFill>
                            <a:srgbClr val="FEFEFE"/>
                          </a:solidFill>
                          <a:latin typeface="Cambria Math" panose="02040503050406030204" pitchFamily="18" charset="0"/>
                          <a:sym typeface="Comic Sans MS"/>
                        </a:rPr>
                        <m:t>=</m:t>
                      </m:r>
                      <m:f>
                        <m:fPr>
                          <m:ctrlPr>
                            <a:rPr lang="en-US" sz="2000" b="0" i="1" smtClean="0">
                              <a:solidFill>
                                <a:srgbClr val="FEFEFE"/>
                              </a:solidFill>
                              <a:latin typeface="Cambria Math" panose="02040503050406030204" pitchFamily="18" charset="0"/>
                              <a:sym typeface="Comic Sans MS"/>
                            </a:rPr>
                          </m:ctrlPr>
                        </m:fPr>
                        <m:num>
                          <m:r>
                            <a:rPr lang="en-US" sz="2000" b="0" i="1" smtClean="0">
                              <a:solidFill>
                                <a:srgbClr val="FEFEFE"/>
                              </a:solidFill>
                              <a:latin typeface="Cambria Math" panose="02040503050406030204" pitchFamily="18" charset="0"/>
                              <a:sym typeface="Comic Sans MS"/>
                            </a:rPr>
                            <m:t>𝑁</m:t>
                          </m:r>
                          <m:r>
                            <a:rPr lang="en-US" sz="2000" b="0" i="1" smtClean="0">
                              <a:solidFill>
                                <a:srgbClr val="FEFEFE"/>
                              </a:solidFill>
                              <a:latin typeface="Cambria Math" panose="02040503050406030204" pitchFamily="18" charset="0"/>
                              <a:sym typeface="Comic Sans MS"/>
                            </a:rPr>
                            <m:t>!</m:t>
                          </m:r>
                        </m:num>
                        <m:den>
                          <m:r>
                            <a:rPr lang="en-US" sz="2000" b="0" i="1" smtClean="0">
                              <a:solidFill>
                                <a:srgbClr val="FEFEFE"/>
                              </a:solidFill>
                              <a:latin typeface="Cambria Math" panose="02040503050406030204" pitchFamily="18" charset="0"/>
                              <a:sym typeface="Comic Sans MS"/>
                            </a:rPr>
                            <m:t>𝑛</m:t>
                          </m:r>
                          <m:r>
                            <a:rPr lang="en-US" sz="2000" b="0" i="1" smtClean="0">
                              <a:solidFill>
                                <a:srgbClr val="FEFEFE"/>
                              </a:solidFill>
                              <a:latin typeface="Cambria Math" panose="02040503050406030204" pitchFamily="18" charset="0"/>
                              <a:sym typeface="Comic Sans MS"/>
                            </a:rPr>
                            <m:t>!</m:t>
                          </m:r>
                          <m:d>
                            <m:dPr>
                              <m:ctrlPr>
                                <a:rPr lang="en-US" sz="2000" b="0" i="1" smtClean="0">
                                  <a:solidFill>
                                    <a:srgbClr val="FEFEFE"/>
                                  </a:solidFill>
                                  <a:latin typeface="Cambria Math" panose="02040503050406030204" pitchFamily="18" charset="0"/>
                                  <a:sym typeface="Comic Sans MS"/>
                                </a:rPr>
                              </m:ctrlPr>
                            </m:dPr>
                            <m:e>
                              <m:r>
                                <a:rPr lang="en-US" sz="2000" b="0" i="1" smtClean="0">
                                  <a:solidFill>
                                    <a:srgbClr val="FEFEFE"/>
                                  </a:solidFill>
                                  <a:latin typeface="Cambria Math" panose="02040503050406030204" pitchFamily="18" charset="0"/>
                                  <a:sym typeface="Comic Sans MS"/>
                                </a:rPr>
                                <m:t>𝑁</m:t>
                              </m:r>
                              <m:r>
                                <a:rPr lang="en-US" sz="2000" b="0" i="1" smtClean="0">
                                  <a:solidFill>
                                    <a:srgbClr val="FEFEFE"/>
                                  </a:solidFill>
                                  <a:latin typeface="Cambria Math" panose="02040503050406030204" pitchFamily="18" charset="0"/>
                                  <a:sym typeface="Comic Sans MS"/>
                                </a:rPr>
                                <m:t>−</m:t>
                              </m:r>
                              <m:r>
                                <a:rPr lang="en-US" sz="2000" b="0" i="1" smtClean="0">
                                  <a:solidFill>
                                    <a:srgbClr val="FEFEFE"/>
                                  </a:solidFill>
                                  <a:latin typeface="Cambria Math" panose="02040503050406030204" pitchFamily="18" charset="0"/>
                                  <a:sym typeface="Comic Sans MS"/>
                                </a:rPr>
                                <m:t>𝑛</m:t>
                              </m:r>
                            </m:e>
                          </m:d>
                          <m:r>
                            <a:rPr lang="en-US" sz="2000" b="0" i="1" smtClean="0">
                              <a:solidFill>
                                <a:srgbClr val="FEFEFE"/>
                              </a:solidFill>
                              <a:latin typeface="Cambria Math" panose="02040503050406030204" pitchFamily="18" charset="0"/>
                              <a:sym typeface="Comic Sans MS"/>
                            </a:rPr>
                            <m:t>!</m:t>
                          </m:r>
                        </m:den>
                      </m:f>
                      <m:sSup>
                        <m:sSupPr>
                          <m:ctrlPr>
                            <a:rPr lang="en-US" sz="2000" b="0" i="1" smtClean="0">
                              <a:solidFill>
                                <a:srgbClr val="FEFEFE"/>
                              </a:solidFill>
                              <a:latin typeface="Cambria Math" panose="02040503050406030204" pitchFamily="18" charset="0"/>
                              <a:sym typeface="Comic Sans MS"/>
                            </a:rPr>
                          </m:ctrlPr>
                        </m:sSupPr>
                        <m:e>
                          <m:r>
                            <a:rPr lang="en-US" sz="2000" b="0" i="1" smtClean="0">
                              <a:solidFill>
                                <a:srgbClr val="FEFEFE"/>
                              </a:solidFill>
                              <a:latin typeface="Cambria Math" panose="02040503050406030204" pitchFamily="18" charset="0"/>
                              <a:sym typeface="Comic Sans MS"/>
                            </a:rPr>
                            <m:t>𝑝</m:t>
                          </m:r>
                        </m:e>
                        <m:sup>
                          <m:r>
                            <a:rPr lang="en-US" sz="2000" b="0" i="1" smtClean="0">
                              <a:solidFill>
                                <a:srgbClr val="FEFEFE"/>
                              </a:solidFill>
                              <a:latin typeface="Cambria Math" panose="02040503050406030204" pitchFamily="18" charset="0"/>
                              <a:sym typeface="Comic Sans MS"/>
                            </a:rPr>
                            <m:t>𝑛</m:t>
                          </m:r>
                        </m:sup>
                      </m:sSup>
                      <m:sSup>
                        <m:sSupPr>
                          <m:ctrlPr>
                            <a:rPr lang="en-US" sz="2000" b="0" i="1" smtClean="0">
                              <a:solidFill>
                                <a:srgbClr val="FEFEFE"/>
                              </a:solidFill>
                              <a:latin typeface="Cambria Math" panose="02040503050406030204" pitchFamily="18" charset="0"/>
                              <a:sym typeface="Comic Sans MS"/>
                            </a:rPr>
                          </m:ctrlPr>
                        </m:sSupPr>
                        <m:e>
                          <m:d>
                            <m:dPr>
                              <m:ctrlPr>
                                <a:rPr lang="en-US" sz="2000" b="0" i="1" smtClean="0">
                                  <a:solidFill>
                                    <a:srgbClr val="FEFEFE"/>
                                  </a:solidFill>
                                  <a:latin typeface="Cambria Math" panose="02040503050406030204" pitchFamily="18" charset="0"/>
                                  <a:sym typeface="Comic Sans MS"/>
                                </a:rPr>
                              </m:ctrlPr>
                            </m:dPr>
                            <m:e>
                              <m:r>
                                <a:rPr lang="en-US" sz="2000" b="0" i="1" smtClean="0">
                                  <a:solidFill>
                                    <a:srgbClr val="FEFEFE"/>
                                  </a:solidFill>
                                  <a:latin typeface="Cambria Math" panose="02040503050406030204" pitchFamily="18" charset="0"/>
                                  <a:sym typeface="Comic Sans MS"/>
                                </a:rPr>
                                <m:t>1−</m:t>
                              </m:r>
                              <m:r>
                                <a:rPr lang="en-US" sz="2000" b="0" i="1" smtClean="0">
                                  <a:solidFill>
                                    <a:srgbClr val="FEFEFE"/>
                                  </a:solidFill>
                                  <a:latin typeface="Cambria Math" panose="02040503050406030204" pitchFamily="18" charset="0"/>
                                  <a:sym typeface="Comic Sans MS"/>
                                </a:rPr>
                                <m:t>𝑝</m:t>
                              </m:r>
                            </m:e>
                          </m:d>
                        </m:e>
                        <m:sup>
                          <m:r>
                            <a:rPr lang="en-US" sz="2000" b="0" i="1" smtClean="0">
                              <a:solidFill>
                                <a:srgbClr val="FEFEFE"/>
                              </a:solidFill>
                              <a:latin typeface="Cambria Math" panose="02040503050406030204" pitchFamily="18" charset="0"/>
                              <a:sym typeface="Comic Sans MS"/>
                            </a:rPr>
                            <m:t>𝑁</m:t>
                          </m:r>
                          <m:r>
                            <a:rPr lang="en-US" sz="2000" b="0" i="1" smtClean="0">
                              <a:solidFill>
                                <a:srgbClr val="FEFEFE"/>
                              </a:solidFill>
                              <a:latin typeface="Cambria Math" panose="02040503050406030204" pitchFamily="18" charset="0"/>
                              <a:sym typeface="Comic Sans MS"/>
                            </a:rPr>
                            <m:t>−</m:t>
                          </m:r>
                          <m:r>
                            <a:rPr lang="en-US" sz="2000" b="0" i="1" smtClean="0">
                              <a:solidFill>
                                <a:srgbClr val="FEFEFE"/>
                              </a:solidFill>
                              <a:latin typeface="Cambria Math" panose="02040503050406030204" pitchFamily="18" charset="0"/>
                              <a:sym typeface="Comic Sans MS"/>
                            </a:rPr>
                            <m:t>𝑛</m:t>
                          </m:r>
                        </m:sup>
                      </m:sSup>
                    </m:oMath>
                  </m:oMathPara>
                </a14:m>
                <a:endParaRPr lang="en-US" sz="2000" dirty="0">
                  <a:solidFill>
                    <a:srgbClr val="FEFEFE"/>
                  </a:solidFill>
                  <a:latin typeface="Comic Sans MS"/>
                  <a:ea typeface="Comic Sans MS"/>
                  <a:cs typeface="Comic Sans MS"/>
                  <a:sym typeface="Comic Sans MS"/>
                </a:endParaRPr>
              </a:p>
              <a:p>
                <a:pPr marL="101600" lvl="0" algn="just">
                  <a:lnSpc>
                    <a:spcPct val="115000"/>
                  </a:lnSpc>
                  <a:buClr>
                    <a:srgbClr val="FEFEFE"/>
                  </a:buClr>
                  <a:buSzPts val="2000"/>
                </a:pPr>
                <a:endParaRPr lang="en-US" sz="2000" dirty="0">
                  <a:solidFill>
                    <a:srgbClr val="FEFEFE"/>
                  </a:solidFill>
                  <a:latin typeface="Comic Sans MS"/>
                  <a:ea typeface="Comic Sans MS"/>
                  <a:cs typeface="Comic Sans MS"/>
                  <a:sym typeface="Comic Sans MS"/>
                </a:endParaRPr>
              </a:p>
              <a:p>
                <a:pPr marL="444500" lvl="0" indent="-342900" algn="just">
                  <a:lnSpc>
                    <a:spcPct val="115000"/>
                  </a:lnSpc>
                  <a:buClr>
                    <a:srgbClr val="FEFEFE"/>
                  </a:buClr>
                  <a:buSzPts val="2000"/>
                  <a:buFont typeface="Arial" panose="020B0604020202020204" pitchFamily="34" charset="0"/>
                  <a:buChar char="•"/>
                </a:pPr>
                <a14:m>
                  <m:oMath xmlns:m="http://schemas.openxmlformats.org/officeDocument/2006/math">
                    <m:d>
                      <m:dPr>
                        <m:begChr m:val="⟨"/>
                        <m:endChr m:val="⟩"/>
                        <m:ctrlPr>
                          <a:rPr lang="en-US" sz="2000" i="1" smtClean="0">
                            <a:solidFill>
                              <a:srgbClr val="FEFEFE"/>
                            </a:solidFill>
                            <a:latin typeface="Cambria Math" panose="02040503050406030204" pitchFamily="18" charset="0"/>
                            <a:sym typeface="Comic Sans MS"/>
                          </a:rPr>
                        </m:ctrlPr>
                      </m:dPr>
                      <m:e>
                        <m:r>
                          <a:rPr lang="en-US" sz="2000" b="0" i="1" smtClean="0">
                            <a:solidFill>
                              <a:srgbClr val="FEFEFE"/>
                            </a:solidFill>
                            <a:latin typeface="Cambria Math" panose="02040503050406030204" pitchFamily="18" charset="0"/>
                            <a:sym typeface="Comic Sans MS"/>
                          </a:rPr>
                          <m:t>𝑛</m:t>
                        </m:r>
                      </m:e>
                    </m:d>
                    <m:r>
                      <a:rPr lang="en-US" sz="2000" b="0" i="1" smtClean="0">
                        <a:solidFill>
                          <a:srgbClr val="FEFEFE"/>
                        </a:solidFill>
                        <a:latin typeface="Cambria Math" panose="02040503050406030204" pitchFamily="18" charset="0"/>
                        <a:sym typeface="Comic Sans MS"/>
                      </a:rPr>
                      <m:t>=</m:t>
                    </m:r>
                    <m:r>
                      <a:rPr lang="en-US" sz="2000" b="0" i="1" smtClean="0">
                        <a:solidFill>
                          <a:srgbClr val="FEFEFE"/>
                        </a:solidFill>
                        <a:latin typeface="Cambria Math" panose="02040503050406030204" pitchFamily="18" charset="0"/>
                        <a:sym typeface="Comic Sans MS"/>
                      </a:rPr>
                      <m:t>𝑁𝑝</m:t>
                    </m:r>
                  </m:oMath>
                </a14:m>
                <a:endParaRPr lang="en-US" sz="2000" b="0" dirty="0">
                  <a:solidFill>
                    <a:srgbClr val="FEFEFE"/>
                  </a:solidFill>
                  <a:latin typeface="Comic Sans MS"/>
                  <a:sym typeface="Comic Sans MS"/>
                </a:endParaRPr>
              </a:p>
              <a:p>
                <a:pPr marL="444500" lvl="0" indent="-342900" algn="just">
                  <a:lnSpc>
                    <a:spcPct val="115000"/>
                  </a:lnSpc>
                  <a:buClr>
                    <a:srgbClr val="FEFEFE"/>
                  </a:buClr>
                  <a:buSzPts val="2000"/>
                  <a:buFont typeface="Arial" panose="020B0604020202020204" pitchFamily="34" charset="0"/>
                  <a:buChar char="•"/>
                </a:pPr>
                <a14:m>
                  <m:oMath xmlns:m="http://schemas.openxmlformats.org/officeDocument/2006/math">
                    <m:sSup>
                      <m:sSupPr>
                        <m:ctrlPr>
                          <a:rPr lang="en-US" sz="2000" b="0" i="1" smtClean="0">
                            <a:solidFill>
                              <a:srgbClr val="FEFEFE"/>
                            </a:solidFill>
                            <a:latin typeface="Cambria Math" panose="02040503050406030204" pitchFamily="18" charset="0"/>
                            <a:ea typeface="Cambria Math" panose="02040503050406030204" pitchFamily="18" charset="0"/>
                            <a:cs typeface="Comic Sans MS"/>
                            <a:sym typeface="Comic Sans MS"/>
                          </a:rPr>
                        </m:ctrlPr>
                      </m:sSupPr>
                      <m:e>
                        <m:r>
                          <a:rPr lang="en-US" sz="2000" i="1" smtClean="0">
                            <a:solidFill>
                              <a:srgbClr val="FEFEFE"/>
                            </a:solidFill>
                            <a:latin typeface="Cambria Math" panose="02040503050406030204" pitchFamily="18" charset="0"/>
                            <a:ea typeface="Cambria Math" panose="02040503050406030204" pitchFamily="18" charset="0"/>
                            <a:cs typeface="Comic Sans MS"/>
                            <a:sym typeface="Comic Sans MS"/>
                          </a:rPr>
                          <m:t>𝜎</m:t>
                        </m:r>
                      </m:e>
                      <m:sup>
                        <m:r>
                          <a:rPr lang="en-US" sz="2000" b="0" i="1" smtClean="0">
                            <a:solidFill>
                              <a:srgbClr val="FEFEFE"/>
                            </a:solidFill>
                            <a:latin typeface="Cambria Math" panose="02040503050406030204" pitchFamily="18" charset="0"/>
                            <a:ea typeface="Cambria Math" panose="02040503050406030204" pitchFamily="18" charset="0"/>
                            <a:cs typeface="Comic Sans MS"/>
                            <a:sym typeface="Comic Sans MS"/>
                          </a:rPr>
                          <m:t>2</m:t>
                        </m:r>
                      </m:sup>
                    </m:sSup>
                    <m:r>
                      <a:rPr lang="en-US" sz="2000" b="0" i="1" smtClean="0">
                        <a:solidFill>
                          <a:srgbClr val="FEFEFE"/>
                        </a:solidFill>
                        <a:latin typeface="Cambria Math" panose="02040503050406030204" pitchFamily="18" charset="0"/>
                        <a:ea typeface="Cambria Math" panose="02040503050406030204" pitchFamily="18" charset="0"/>
                        <a:cs typeface="Comic Sans MS"/>
                        <a:sym typeface="Comic Sans MS"/>
                      </a:rPr>
                      <m:t>=</m:t>
                    </m:r>
                    <m:r>
                      <a:rPr lang="en-US" sz="2000" b="0" i="1" smtClean="0">
                        <a:solidFill>
                          <a:srgbClr val="FEFEFE"/>
                        </a:solidFill>
                        <a:latin typeface="Cambria Math" panose="02040503050406030204" pitchFamily="18" charset="0"/>
                        <a:ea typeface="Cambria Math" panose="02040503050406030204" pitchFamily="18" charset="0"/>
                        <a:cs typeface="Comic Sans MS"/>
                        <a:sym typeface="Comic Sans MS"/>
                      </a:rPr>
                      <m:t>𝑁</m:t>
                    </m:r>
                    <m:d>
                      <m:dPr>
                        <m:ctrlPr>
                          <a:rPr lang="en-US" sz="2000" b="0" i="1" smtClean="0">
                            <a:solidFill>
                              <a:srgbClr val="FEFEFE"/>
                            </a:solidFill>
                            <a:latin typeface="Cambria Math" panose="02040503050406030204" pitchFamily="18" charset="0"/>
                            <a:ea typeface="Cambria Math" panose="02040503050406030204" pitchFamily="18" charset="0"/>
                            <a:cs typeface="Comic Sans MS"/>
                            <a:sym typeface="Comic Sans MS"/>
                          </a:rPr>
                        </m:ctrlPr>
                      </m:dPr>
                      <m:e>
                        <m:r>
                          <a:rPr lang="en-US" sz="2000" b="0" i="1" smtClean="0">
                            <a:solidFill>
                              <a:srgbClr val="FEFEFE"/>
                            </a:solidFill>
                            <a:latin typeface="Cambria Math" panose="02040503050406030204" pitchFamily="18" charset="0"/>
                            <a:ea typeface="Cambria Math" panose="02040503050406030204" pitchFamily="18" charset="0"/>
                            <a:cs typeface="Comic Sans MS"/>
                            <a:sym typeface="Comic Sans MS"/>
                          </a:rPr>
                          <m:t>1−</m:t>
                        </m:r>
                        <m:r>
                          <a:rPr lang="en-US" sz="2000" b="0" i="1" smtClean="0">
                            <a:solidFill>
                              <a:srgbClr val="FEFEFE"/>
                            </a:solidFill>
                            <a:latin typeface="Cambria Math" panose="02040503050406030204" pitchFamily="18" charset="0"/>
                            <a:ea typeface="Cambria Math" panose="02040503050406030204" pitchFamily="18" charset="0"/>
                            <a:cs typeface="Comic Sans MS"/>
                            <a:sym typeface="Comic Sans MS"/>
                          </a:rPr>
                          <m:t>𝑝</m:t>
                        </m:r>
                      </m:e>
                    </m:d>
                    <m:r>
                      <a:rPr lang="en-US" sz="2000" b="0" i="1" smtClean="0">
                        <a:solidFill>
                          <a:srgbClr val="FEFEFE"/>
                        </a:solidFill>
                        <a:latin typeface="Cambria Math" panose="02040503050406030204" pitchFamily="18" charset="0"/>
                        <a:ea typeface="Cambria Math" panose="02040503050406030204" pitchFamily="18" charset="0"/>
                        <a:cs typeface="Comic Sans MS"/>
                        <a:sym typeface="Comic Sans MS"/>
                      </a:rPr>
                      <m:t>𝑝</m:t>
                    </m:r>
                  </m:oMath>
                </a14:m>
                <a:endParaRPr sz="2000" dirty="0">
                  <a:solidFill>
                    <a:srgbClr val="FEFEFE"/>
                  </a:solidFill>
                  <a:latin typeface="Comic Sans MS"/>
                  <a:ea typeface="Comic Sans MS"/>
                  <a:cs typeface="Comic Sans MS"/>
                  <a:sym typeface="Comic Sans MS"/>
                </a:endParaRPr>
              </a:p>
            </p:txBody>
          </p:sp>
        </mc:Choice>
        <mc:Fallback xmlns="">
          <p:sp>
            <p:nvSpPr>
              <p:cNvPr id="3" name="Google Shape;106;g2ebeec5a5ef_1_20">
                <a:extLst>
                  <a:ext uri="{FF2B5EF4-FFF2-40B4-BE49-F238E27FC236}">
                    <a16:creationId xmlns:a16="http://schemas.microsoft.com/office/drawing/2014/main" id="{DCAFD0AC-2BBD-51D9-BA2D-76AC21DACFA9}"/>
                  </a:ext>
                </a:extLst>
              </p:cNvPr>
              <p:cNvSpPr txBox="1">
                <a:spLocks noRot="1" noChangeAspect="1" noMove="1" noResize="1" noEditPoints="1" noAdjustHandles="1" noChangeArrowheads="1" noChangeShapeType="1" noTextEdit="1"/>
              </p:cNvSpPr>
              <p:nvPr/>
            </p:nvSpPr>
            <p:spPr>
              <a:xfrm>
                <a:off x="504202" y="2121374"/>
                <a:ext cx="6366617" cy="3859433"/>
              </a:xfrm>
              <a:prstGeom prst="rect">
                <a:avLst/>
              </a:prstGeom>
              <a:blipFill>
                <a:blip r:embed="rId2"/>
                <a:stretch>
                  <a:fillRect r="-1195"/>
                </a:stretch>
              </a:blipFill>
              <a:ln>
                <a:noFill/>
              </a:ln>
            </p:spPr>
            <p:txBody>
              <a:bodyPr/>
              <a:lstStyle/>
              <a:p>
                <a:r>
                  <a:rPr lang="en-US">
                    <a:noFill/>
                  </a:rPr>
                  <a:t> </a:t>
                </a:r>
              </a:p>
            </p:txBody>
          </p:sp>
        </mc:Fallback>
      </mc:AlternateContent>
      <p:pic>
        <p:nvPicPr>
          <p:cNvPr id="6" name="Picture 5">
            <a:extLst>
              <a:ext uri="{FF2B5EF4-FFF2-40B4-BE49-F238E27FC236}">
                <a16:creationId xmlns:a16="http://schemas.microsoft.com/office/drawing/2014/main" id="{1C4E2A99-463B-57B3-9FA1-38A59C5E6E89}"/>
              </a:ext>
            </a:extLst>
          </p:cNvPr>
          <p:cNvPicPr>
            <a:picLocks noChangeAspect="1"/>
          </p:cNvPicPr>
          <p:nvPr/>
        </p:nvPicPr>
        <p:blipFill>
          <a:blip r:embed="rId3"/>
          <a:stretch>
            <a:fillRect/>
          </a:stretch>
        </p:blipFill>
        <p:spPr>
          <a:xfrm>
            <a:off x="7054850" y="2296583"/>
            <a:ext cx="4889500" cy="3924300"/>
          </a:xfrm>
          <a:prstGeom prst="rect">
            <a:avLst/>
          </a:prstGeom>
        </p:spPr>
      </p:pic>
      <p:sp>
        <p:nvSpPr>
          <p:cNvPr id="7" name="Slide Number Placeholder 6">
            <a:extLst>
              <a:ext uri="{FF2B5EF4-FFF2-40B4-BE49-F238E27FC236}">
                <a16:creationId xmlns:a16="http://schemas.microsoft.com/office/drawing/2014/main" id="{3DCC28F5-6FD1-CA2F-9142-F5BF26CAE9C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spTree>
    <p:extLst>
      <p:ext uri="{BB962C8B-B14F-4D97-AF65-F5344CB8AC3E}">
        <p14:creationId xmlns:p14="http://schemas.microsoft.com/office/powerpoint/2010/main" val="290844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4BF85-26D1-C1FC-6EAC-0E5992388F85}"/>
              </a:ext>
            </a:extLst>
          </p:cNvPr>
          <p:cNvSpPr>
            <a:spLocks noGrp="1"/>
          </p:cNvSpPr>
          <p:nvPr>
            <p:ph type="title"/>
          </p:nvPr>
        </p:nvSpPr>
        <p:spPr>
          <a:xfrm>
            <a:off x="2231136" y="443397"/>
            <a:ext cx="7729728" cy="1188720"/>
          </a:xfrm>
        </p:spPr>
        <p:txBody>
          <a:bodyPr>
            <a:normAutofit/>
          </a:bodyPr>
          <a:lstStyle/>
          <a:p>
            <a:r>
              <a:rPr lang="en-US" sz="3200" dirty="0">
                <a:latin typeface="Comic Sans MS" panose="030F0902030302020204" pitchFamily="66" charset="0"/>
              </a:rPr>
              <a:t>Poisson</a:t>
            </a:r>
          </a:p>
        </p:txBody>
      </p:sp>
      <mc:AlternateContent xmlns:mc="http://schemas.openxmlformats.org/markup-compatibility/2006" xmlns:a14="http://schemas.microsoft.com/office/drawing/2010/main">
        <mc:Choice Requires="a14">
          <p:sp>
            <p:nvSpPr>
              <p:cNvPr id="3" name="Google Shape;106;g2ebeec5a5ef_1_20">
                <a:extLst>
                  <a:ext uri="{FF2B5EF4-FFF2-40B4-BE49-F238E27FC236}">
                    <a16:creationId xmlns:a16="http://schemas.microsoft.com/office/drawing/2014/main" id="{DCAFD0AC-2BBD-51D9-BA2D-76AC21DACFA9}"/>
                  </a:ext>
                </a:extLst>
              </p:cNvPr>
              <p:cNvSpPr txBox="1"/>
              <p:nvPr/>
            </p:nvSpPr>
            <p:spPr>
              <a:xfrm>
                <a:off x="504202" y="2121374"/>
                <a:ext cx="6366617" cy="3859433"/>
              </a:xfrm>
              <a:prstGeom prst="rect">
                <a:avLst/>
              </a:prstGeom>
              <a:noFill/>
              <a:ln>
                <a:noFill/>
              </a:ln>
            </p:spPr>
            <p:txBody>
              <a:bodyPr spcFirstLastPara="1" wrap="square" lIns="91425" tIns="91425" rIns="91425" bIns="91425" anchor="t" anchorCtr="0">
                <a:noAutofit/>
              </a:bodyPr>
              <a:lstStyle/>
              <a:p>
                <a:pPr marL="101600" lvl="0" algn="just" rtl="0">
                  <a:lnSpc>
                    <a:spcPct val="115000"/>
                  </a:lnSpc>
                  <a:spcBef>
                    <a:spcPts val="0"/>
                  </a:spcBef>
                  <a:spcAft>
                    <a:spcPts val="0"/>
                  </a:spcAft>
                  <a:buClr>
                    <a:srgbClr val="FEFEFE"/>
                  </a:buClr>
                  <a:buSzPts val="2000"/>
                </a:pPr>
                <a:r>
                  <a:rPr lang="en-US" sz="2000" dirty="0">
                    <a:solidFill>
                      <a:srgbClr val="FEFEFE"/>
                    </a:solidFill>
                    <a:latin typeface="Comic Sans MS"/>
                    <a:ea typeface="Comic Sans MS"/>
                    <a:cs typeface="Comic Sans MS"/>
                    <a:sym typeface="Comic Sans MS"/>
                  </a:rPr>
                  <a:t>Given the constant mean rate of probability that an event occurring </a:t>
                </a:r>
                <a14:m>
                  <m:oMath xmlns:m="http://schemas.openxmlformats.org/officeDocument/2006/math">
                    <m:r>
                      <a:rPr lang="en-US" sz="2000" i="1" smtClean="0">
                        <a:solidFill>
                          <a:srgbClr val="FEFEFE"/>
                        </a:solidFill>
                        <a:latin typeface="Cambria Math" panose="02040503050406030204" pitchFamily="18" charset="0"/>
                        <a:ea typeface="Cambria Math" panose="02040503050406030204" pitchFamily="18" charset="0"/>
                        <a:cs typeface="Comic Sans MS"/>
                        <a:sym typeface="Comic Sans MS"/>
                      </a:rPr>
                      <m:t>𝜆</m:t>
                    </m:r>
                  </m:oMath>
                </a14:m>
                <a:r>
                  <a:rPr lang="en-US" sz="2000" dirty="0">
                    <a:solidFill>
                      <a:srgbClr val="FEFEFE"/>
                    </a:solidFill>
                    <a:latin typeface="Comic Sans MS"/>
                    <a:ea typeface="Comic Sans MS"/>
                    <a:cs typeface="Comic Sans MS"/>
                    <a:sym typeface="Comic Sans MS"/>
                  </a:rPr>
                  <a:t> and the time interval </a:t>
                </a:r>
                <a14:m>
                  <m:oMath xmlns:m="http://schemas.openxmlformats.org/officeDocument/2006/math">
                    <m:r>
                      <a:rPr lang="en-US" sz="2000" b="0" i="1" smtClean="0">
                        <a:solidFill>
                          <a:srgbClr val="FEFEFE"/>
                        </a:solidFill>
                        <a:latin typeface="Cambria Math" panose="02040503050406030204" pitchFamily="18" charset="0"/>
                        <a:ea typeface="Comic Sans MS"/>
                        <a:cs typeface="Comic Sans MS"/>
                        <a:sym typeface="Comic Sans MS"/>
                      </a:rPr>
                      <m:t>𝑡</m:t>
                    </m:r>
                  </m:oMath>
                </a14:m>
                <a:r>
                  <a:rPr lang="en-US" sz="2000" dirty="0">
                    <a:solidFill>
                      <a:srgbClr val="FEFEFE"/>
                    </a:solidFill>
                    <a:latin typeface="Comic Sans MS"/>
                    <a:ea typeface="Comic Sans MS"/>
                    <a:cs typeface="Comic Sans MS"/>
                    <a:sym typeface="Comic Sans MS"/>
                  </a:rPr>
                  <a:t>, what is the probability that </a:t>
                </a:r>
                <a14:m>
                  <m:oMath xmlns:m="http://schemas.openxmlformats.org/officeDocument/2006/math">
                    <m:r>
                      <a:rPr lang="en-US" sz="2000" i="1" dirty="0" smtClean="0">
                        <a:solidFill>
                          <a:srgbClr val="FEFEFE"/>
                        </a:solidFill>
                        <a:latin typeface="Cambria Math" panose="02040503050406030204" pitchFamily="18" charset="0"/>
                        <a:ea typeface="Comic Sans MS"/>
                        <a:cs typeface="Comic Sans MS"/>
                        <a:sym typeface="Comic Sans MS"/>
                      </a:rPr>
                      <m:t>𝑛</m:t>
                    </m:r>
                  </m:oMath>
                </a14:m>
                <a:r>
                  <a:rPr lang="en-US" sz="2000" dirty="0">
                    <a:solidFill>
                      <a:srgbClr val="FEFEFE"/>
                    </a:solidFill>
                    <a:latin typeface="Comic Sans MS"/>
                    <a:ea typeface="Comic Sans MS"/>
                    <a:cs typeface="Comic Sans MS"/>
                    <a:sym typeface="Comic Sans MS"/>
                  </a:rPr>
                  <a:t> events happen?</a:t>
                </a:r>
              </a:p>
              <a:p>
                <a:pPr marL="101600" lvl="0" algn="just" rtl="0">
                  <a:lnSpc>
                    <a:spcPct val="115000"/>
                  </a:lnSpc>
                  <a:spcBef>
                    <a:spcPts val="0"/>
                  </a:spcBef>
                  <a:spcAft>
                    <a:spcPts val="0"/>
                  </a:spcAft>
                  <a:buClr>
                    <a:srgbClr val="FEFEFE"/>
                  </a:buClr>
                  <a:buSzPts val="2000"/>
                </a:pPr>
                <a:endParaRPr lang="en-US" sz="2000" dirty="0">
                  <a:solidFill>
                    <a:srgbClr val="FEFEFE"/>
                  </a:solidFill>
                  <a:latin typeface="Comic Sans MS"/>
                  <a:ea typeface="Comic Sans MS"/>
                  <a:cs typeface="Comic Sans MS"/>
                  <a:sym typeface="Comic Sans MS"/>
                </a:endParaRPr>
              </a:p>
              <a:p>
                <a:pPr marL="101600" lvl="0" algn="just">
                  <a:lnSpc>
                    <a:spcPct val="115000"/>
                  </a:lnSpc>
                  <a:buClr>
                    <a:srgbClr val="FEFEFE"/>
                  </a:buClr>
                  <a:buSzPts val="2000"/>
                </a:pPr>
                <a14:m>
                  <m:oMathPara xmlns:m="http://schemas.openxmlformats.org/officeDocument/2006/math">
                    <m:oMathParaPr>
                      <m:jc m:val="centerGroup"/>
                    </m:oMathParaPr>
                    <m:oMath xmlns:m="http://schemas.openxmlformats.org/officeDocument/2006/math">
                      <m:r>
                        <a:rPr lang="en-US" sz="2000" b="0" i="1" smtClean="0">
                          <a:solidFill>
                            <a:srgbClr val="FEFEFE"/>
                          </a:solidFill>
                          <a:latin typeface="Cambria Math" panose="02040503050406030204" pitchFamily="18" charset="0"/>
                          <a:ea typeface="Comic Sans MS"/>
                          <a:cs typeface="Comic Sans MS"/>
                          <a:sym typeface="Comic Sans MS"/>
                        </a:rPr>
                        <m:t>𝑝</m:t>
                      </m:r>
                      <m:d>
                        <m:dPr>
                          <m:ctrlPr>
                            <a:rPr lang="en-US" sz="2000" b="0" i="1" smtClean="0">
                              <a:solidFill>
                                <a:srgbClr val="FEFEFE"/>
                              </a:solidFill>
                              <a:latin typeface="Cambria Math" panose="02040503050406030204" pitchFamily="18" charset="0"/>
                              <a:ea typeface="Comic Sans MS"/>
                              <a:cs typeface="Comic Sans MS"/>
                              <a:sym typeface="Comic Sans MS"/>
                            </a:rPr>
                          </m:ctrlPr>
                        </m:dPr>
                        <m:e>
                          <m:r>
                            <a:rPr lang="en-US" sz="2000" b="0" i="1" smtClean="0">
                              <a:solidFill>
                                <a:srgbClr val="FEFEFE"/>
                              </a:solidFill>
                              <a:latin typeface="Cambria Math" panose="02040503050406030204" pitchFamily="18" charset="0"/>
                              <a:ea typeface="Comic Sans MS"/>
                              <a:cs typeface="Comic Sans MS"/>
                              <a:sym typeface="Comic Sans MS"/>
                            </a:rPr>
                            <m:t>𝑛</m:t>
                          </m:r>
                        </m:e>
                      </m:d>
                      <m:r>
                        <a:rPr lang="en-US" sz="2000" b="0" i="1" smtClean="0">
                          <a:solidFill>
                            <a:srgbClr val="FEFEFE"/>
                          </a:solidFill>
                          <a:latin typeface="Cambria Math" panose="02040503050406030204" pitchFamily="18" charset="0"/>
                          <a:ea typeface="Comic Sans MS"/>
                          <a:cs typeface="Comic Sans MS"/>
                          <a:sym typeface="Comic Sans MS"/>
                        </a:rPr>
                        <m:t>=</m:t>
                      </m:r>
                      <m:f>
                        <m:fPr>
                          <m:ctrlPr>
                            <a:rPr lang="en-US" sz="2000" b="0" i="1" smtClean="0">
                              <a:solidFill>
                                <a:srgbClr val="FEFEFE"/>
                              </a:solidFill>
                              <a:latin typeface="Cambria Math" panose="02040503050406030204" pitchFamily="18" charset="0"/>
                              <a:sym typeface="Comic Sans MS"/>
                            </a:rPr>
                          </m:ctrlPr>
                        </m:fPr>
                        <m:num>
                          <m:sSup>
                            <m:sSupPr>
                              <m:ctrlPr>
                                <a:rPr lang="en-US" sz="2000" b="0" i="1" smtClean="0">
                                  <a:solidFill>
                                    <a:srgbClr val="FEFEFE"/>
                                  </a:solidFill>
                                  <a:latin typeface="Cambria Math" panose="02040503050406030204" pitchFamily="18" charset="0"/>
                                  <a:sym typeface="Comic Sans MS"/>
                                </a:rPr>
                              </m:ctrlPr>
                            </m:sSupPr>
                            <m:e>
                              <m:d>
                                <m:dPr>
                                  <m:ctrlPr>
                                    <a:rPr lang="en-US" sz="2000" b="0" i="1" smtClean="0">
                                      <a:solidFill>
                                        <a:srgbClr val="FEFEFE"/>
                                      </a:solidFill>
                                      <a:latin typeface="Cambria Math" panose="02040503050406030204" pitchFamily="18" charset="0"/>
                                      <a:sym typeface="Comic Sans MS"/>
                                    </a:rPr>
                                  </m:ctrlPr>
                                </m:dPr>
                                <m:e>
                                  <m:r>
                                    <a:rPr lang="en-US" sz="2000" b="0" i="1" smtClean="0">
                                      <a:solidFill>
                                        <a:srgbClr val="FEFEFE"/>
                                      </a:solidFill>
                                      <a:latin typeface="Cambria Math" panose="02040503050406030204" pitchFamily="18" charset="0"/>
                                      <a:sym typeface="Comic Sans MS"/>
                                    </a:rPr>
                                    <m:t>𝜆</m:t>
                                  </m:r>
                                  <m:r>
                                    <a:rPr lang="en-US" sz="2000" b="0" i="1" smtClean="0">
                                      <a:solidFill>
                                        <a:srgbClr val="FEFEFE"/>
                                      </a:solidFill>
                                      <a:latin typeface="Cambria Math" panose="02040503050406030204" pitchFamily="18" charset="0"/>
                                      <a:sym typeface="Comic Sans MS"/>
                                    </a:rPr>
                                    <m:t>𝑡</m:t>
                                  </m:r>
                                </m:e>
                              </m:d>
                            </m:e>
                            <m:sup>
                              <m:r>
                                <a:rPr lang="en-US" sz="2000" b="0" i="1" smtClean="0">
                                  <a:solidFill>
                                    <a:srgbClr val="FEFEFE"/>
                                  </a:solidFill>
                                  <a:latin typeface="Cambria Math" panose="02040503050406030204" pitchFamily="18" charset="0"/>
                                  <a:sym typeface="Comic Sans MS"/>
                                </a:rPr>
                                <m:t>𝑛</m:t>
                              </m:r>
                            </m:sup>
                          </m:sSup>
                          <m:sSup>
                            <m:sSupPr>
                              <m:ctrlPr>
                                <a:rPr lang="en-US" sz="2000" b="0" i="1" smtClean="0">
                                  <a:solidFill>
                                    <a:srgbClr val="FEFEFE"/>
                                  </a:solidFill>
                                  <a:latin typeface="Cambria Math" panose="02040503050406030204" pitchFamily="18" charset="0"/>
                                  <a:sym typeface="Comic Sans MS"/>
                                </a:rPr>
                              </m:ctrlPr>
                            </m:sSupPr>
                            <m:e>
                              <m:r>
                                <a:rPr lang="en-US" sz="2000" b="0" i="1" smtClean="0">
                                  <a:solidFill>
                                    <a:srgbClr val="FEFEFE"/>
                                  </a:solidFill>
                                  <a:latin typeface="Cambria Math" panose="02040503050406030204" pitchFamily="18" charset="0"/>
                                  <a:sym typeface="Comic Sans MS"/>
                                </a:rPr>
                                <m:t>𝑒</m:t>
                              </m:r>
                            </m:e>
                            <m:sup>
                              <m:r>
                                <a:rPr lang="en-US" sz="2000" b="0" i="1" smtClean="0">
                                  <a:solidFill>
                                    <a:srgbClr val="FEFEFE"/>
                                  </a:solidFill>
                                  <a:latin typeface="Cambria Math" panose="02040503050406030204" pitchFamily="18" charset="0"/>
                                  <a:sym typeface="Comic Sans MS"/>
                                </a:rPr>
                                <m:t>−</m:t>
                              </m:r>
                              <m:r>
                                <a:rPr lang="en-US" sz="2000" b="0" i="1" smtClean="0">
                                  <a:solidFill>
                                    <a:srgbClr val="FEFEFE"/>
                                  </a:solidFill>
                                  <a:latin typeface="Cambria Math" panose="02040503050406030204" pitchFamily="18" charset="0"/>
                                  <a:sym typeface="Comic Sans MS"/>
                                </a:rPr>
                                <m:t>𝑛</m:t>
                              </m:r>
                            </m:sup>
                          </m:sSup>
                        </m:num>
                        <m:den>
                          <m:r>
                            <a:rPr lang="en-US" sz="2000" b="0" i="1" smtClean="0">
                              <a:solidFill>
                                <a:srgbClr val="FEFEFE"/>
                              </a:solidFill>
                              <a:latin typeface="Cambria Math" panose="02040503050406030204" pitchFamily="18" charset="0"/>
                              <a:sym typeface="Comic Sans MS"/>
                            </a:rPr>
                            <m:t>𝑛</m:t>
                          </m:r>
                          <m:r>
                            <a:rPr lang="en-US" sz="2000" b="0" i="1" smtClean="0">
                              <a:solidFill>
                                <a:srgbClr val="FEFEFE"/>
                              </a:solidFill>
                              <a:latin typeface="Cambria Math" panose="02040503050406030204" pitchFamily="18" charset="0"/>
                              <a:sym typeface="Comic Sans MS"/>
                            </a:rPr>
                            <m:t>!</m:t>
                          </m:r>
                        </m:den>
                      </m:f>
                    </m:oMath>
                  </m:oMathPara>
                </a14:m>
                <a:endParaRPr lang="en-US" sz="2000" dirty="0">
                  <a:solidFill>
                    <a:srgbClr val="FEFEFE"/>
                  </a:solidFill>
                  <a:latin typeface="Comic Sans MS"/>
                  <a:ea typeface="Comic Sans MS"/>
                  <a:cs typeface="Comic Sans MS"/>
                  <a:sym typeface="Comic Sans MS"/>
                </a:endParaRPr>
              </a:p>
              <a:p>
                <a:pPr marL="101600" lvl="0" algn="just">
                  <a:lnSpc>
                    <a:spcPct val="115000"/>
                  </a:lnSpc>
                  <a:buClr>
                    <a:srgbClr val="FEFEFE"/>
                  </a:buClr>
                  <a:buSzPts val="2000"/>
                </a:pPr>
                <a:endParaRPr lang="en-US" sz="2000" dirty="0">
                  <a:solidFill>
                    <a:srgbClr val="FEFEFE"/>
                  </a:solidFill>
                  <a:latin typeface="Comic Sans MS"/>
                  <a:ea typeface="Comic Sans MS"/>
                  <a:cs typeface="Comic Sans MS"/>
                  <a:sym typeface="Comic Sans MS"/>
                </a:endParaRPr>
              </a:p>
              <a:p>
                <a:pPr marL="444500" lvl="0" indent="-342900" algn="just">
                  <a:lnSpc>
                    <a:spcPct val="115000"/>
                  </a:lnSpc>
                  <a:buClr>
                    <a:srgbClr val="FEFEFE"/>
                  </a:buClr>
                  <a:buSzPts val="2000"/>
                  <a:buFont typeface="Arial" panose="020B0604020202020204" pitchFamily="34" charset="0"/>
                  <a:buChar char="•"/>
                </a:pPr>
                <a14:m>
                  <m:oMath xmlns:m="http://schemas.openxmlformats.org/officeDocument/2006/math">
                    <m:d>
                      <m:dPr>
                        <m:begChr m:val="⟨"/>
                        <m:endChr m:val="⟩"/>
                        <m:ctrlPr>
                          <a:rPr lang="en-US" sz="2000" i="1" smtClean="0">
                            <a:solidFill>
                              <a:srgbClr val="FEFEFE"/>
                            </a:solidFill>
                            <a:latin typeface="Cambria Math" panose="02040503050406030204" pitchFamily="18" charset="0"/>
                            <a:sym typeface="Comic Sans MS"/>
                          </a:rPr>
                        </m:ctrlPr>
                      </m:dPr>
                      <m:e>
                        <m:r>
                          <a:rPr lang="en-US" sz="2000" b="0" i="1" smtClean="0">
                            <a:solidFill>
                              <a:srgbClr val="FEFEFE"/>
                            </a:solidFill>
                            <a:latin typeface="Cambria Math" panose="02040503050406030204" pitchFamily="18" charset="0"/>
                            <a:sym typeface="Comic Sans MS"/>
                          </a:rPr>
                          <m:t>𝑛</m:t>
                        </m:r>
                      </m:e>
                    </m:d>
                    <m:r>
                      <a:rPr lang="en-US" sz="2000" b="0" i="1" smtClean="0">
                        <a:solidFill>
                          <a:srgbClr val="FEFEFE"/>
                        </a:solidFill>
                        <a:latin typeface="Cambria Math" panose="02040503050406030204" pitchFamily="18" charset="0"/>
                        <a:sym typeface="Comic Sans MS"/>
                      </a:rPr>
                      <m:t>=</m:t>
                    </m:r>
                    <m:r>
                      <a:rPr lang="en-US" sz="2000" b="0" i="1" smtClean="0">
                        <a:solidFill>
                          <a:srgbClr val="FEFEFE"/>
                        </a:solidFill>
                        <a:latin typeface="Cambria Math" panose="02040503050406030204" pitchFamily="18" charset="0"/>
                        <a:sym typeface="Comic Sans MS"/>
                      </a:rPr>
                      <m:t>𝜆</m:t>
                    </m:r>
                    <m:r>
                      <a:rPr lang="en-US" sz="2000" b="0" i="1" smtClean="0">
                        <a:solidFill>
                          <a:srgbClr val="FEFEFE"/>
                        </a:solidFill>
                        <a:latin typeface="Cambria Math" panose="02040503050406030204" pitchFamily="18" charset="0"/>
                        <a:sym typeface="Comic Sans MS"/>
                      </a:rPr>
                      <m:t>𝑡</m:t>
                    </m:r>
                  </m:oMath>
                </a14:m>
                <a:endParaRPr lang="en-US" sz="2000" b="0" dirty="0">
                  <a:solidFill>
                    <a:srgbClr val="FEFEFE"/>
                  </a:solidFill>
                  <a:latin typeface="Comic Sans MS"/>
                  <a:sym typeface="Comic Sans MS"/>
                </a:endParaRPr>
              </a:p>
              <a:p>
                <a:pPr marL="444500" lvl="0" indent="-342900" algn="just">
                  <a:lnSpc>
                    <a:spcPct val="115000"/>
                  </a:lnSpc>
                  <a:buClr>
                    <a:srgbClr val="FEFEFE"/>
                  </a:buClr>
                  <a:buSzPts val="2000"/>
                  <a:buFont typeface="Arial" panose="020B0604020202020204" pitchFamily="34" charset="0"/>
                  <a:buChar char="•"/>
                </a:pPr>
                <a14:m>
                  <m:oMath xmlns:m="http://schemas.openxmlformats.org/officeDocument/2006/math">
                    <m:sSup>
                      <m:sSupPr>
                        <m:ctrlPr>
                          <a:rPr lang="en-US" sz="2000" b="0" i="1" smtClean="0">
                            <a:solidFill>
                              <a:srgbClr val="FEFEFE"/>
                            </a:solidFill>
                            <a:latin typeface="Cambria Math" panose="02040503050406030204" pitchFamily="18" charset="0"/>
                            <a:ea typeface="Cambria Math" panose="02040503050406030204" pitchFamily="18" charset="0"/>
                            <a:cs typeface="Comic Sans MS"/>
                            <a:sym typeface="Comic Sans MS"/>
                          </a:rPr>
                        </m:ctrlPr>
                      </m:sSupPr>
                      <m:e>
                        <m:r>
                          <a:rPr lang="en-US" sz="2000" i="1" smtClean="0">
                            <a:solidFill>
                              <a:srgbClr val="FEFEFE"/>
                            </a:solidFill>
                            <a:latin typeface="Cambria Math" panose="02040503050406030204" pitchFamily="18" charset="0"/>
                            <a:ea typeface="Cambria Math" panose="02040503050406030204" pitchFamily="18" charset="0"/>
                            <a:cs typeface="Comic Sans MS"/>
                            <a:sym typeface="Comic Sans MS"/>
                          </a:rPr>
                          <m:t>𝜎</m:t>
                        </m:r>
                      </m:e>
                      <m:sup>
                        <m:r>
                          <a:rPr lang="en-US" sz="2000" b="0" i="1" smtClean="0">
                            <a:solidFill>
                              <a:srgbClr val="FEFEFE"/>
                            </a:solidFill>
                            <a:latin typeface="Cambria Math" panose="02040503050406030204" pitchFamily="18" charset="0"/>
                            <a:ea typeface="Cambria Math" panose="02040503050406030204" pitchFamily="18" charset="0"/>
                            <a:cs typeface="Comic Sans MS"/>
                            <a:sym typeface="Comic Sans MS"/>
                          </a:rPr>
                          <m:t>2</m:t>
                        </m:r>
                      </m:sup>
                    </m:sSup>
                    <m:r>
                      <a:rPr lang="en-US" sz="2000" b="0" i="1" smtClean="0">
                        <a:solidFill>
                          <a:srgbClr val="FEFEFE"/>
                        </a:solidFill>
                        <a:latin typeface="Cambria Math" panose="02040503050406030204" pitchFamily="18" charset="0"/>
                        <a:ea typeface="Cambria Math" panose="02040503050406030204" pitchFamily="18" charset="0"/>
                        <a:cs typeface="Comic Sans MS"/>
                        <a:sym typeface="Comic Sans MS"/>
                      </a:rPr>
                      <m:t>=</m:t>
                    </m:r>
                    <m:r>
                      <a:rPr lang="en-US" sz="2000" b="0" i="1" smtClean="0">
                        <a:solidFill>
                          <a:srgbClr val="FEFEFE"/>
                        </a:solidFill>
                        <a:latin typeface="Cambria Math" panose="02040503050406030204" pitchFamily="18" charset="0"/>
                        <a:ea typeface="Cambria Math" panose="02040503050406030204" pitchFamily="18" charset="0"/>
                        <a:cs typeface="Comic Sans MS"/>
                        <a:sym typeface="Comic Sans MS"/>
                      </a:rPr>
                      <m:t>𝜆</m:t>
                    </m:r>
                    <m:r>
                      <a:rPr lang="en-US" sz="2000" b="0" i="1" smtClean="0">
                        <a:solidFill>
                          <a:srgbClr val="FEFEFE"/>
                        </a:solidFill>
                        <a:latin typeface="Cambria Math" panose="02040503050406030204" pitchFamily="18" charset="0"/>
                        <a:ea typeface="Cambria Math" panose="02040503050406030204" pitchFamily="18" charset="0"/>
                        <a:cs typeface="Comic Sans MS"/>
                        <a:sym typeface="Comic Sans MS"/>
                      </a:rPr>
                      <m:t>𝑡</m:t>
                    </m:r>
                  </m:oMath>
                </a14:m>
                <a:endParaRPr lang="en-US" sz="2000" dirty="0">
                  <a:solidFill>
                    <a:srgbClr val="FEFEFE"/>
                  </a:solidFill>
                  <a:latin typeface="Comic Sans MS"/>
                  <a:ea typeface="Comic Sans MS"/>
                  <a:cs typeface="Comic Sans MS"/>
                  <a:sym typeface="Comic Sans MS"/>
                </a:endParaRPr>
              </a:p>
              <a:p>
                <a:pPr marL="444500" lvl="0" indent="-342900" algn="just">
                  <a:lnSpc>
                    <a:spcPct val="115000"/>
                  </a:lnSpc>
                  <a:buClr>
                    <a:srgbClr val="FEFEFE"/>
                  </a:buClr>
                  <a:buSzPts val="2000"/>
                  <a:buFont typeface="Arial" panose="020B0604020202020204" pitchFamily="34" charset="0"/>
                  <a:buChar char="•"/>
                </a:pPr>
                <a:endParaRPr lang="en-US" sz="2000" dirty="0">
                  <a:solidFill>
                    <a:srgbClr val="FEFEFE"/>
                  </a:solidFill>
                  <a:latin typeface="Comic Sans MS"/>
                  <a:ea typeface="Comic Sans MS"/>
                  <a:cs typeface="Comic Sans MS"/>
                  <a:sym typeface="Comic Sans MS"/>
                </a:endParaRPr>
              </a:p>
              <a:p>
                <a:pPr marL="101600" lvl="0" algn="just">
                  <a:lnSpc>
                    <a:spcPct val="115000"/>
                  </a:lnSpc>
                  <a:buClr>
                    <a:srgbClr val="FEFEFE"/>
                  </a:buClr>
                  <a:buSzPts val="2000"/>
                </a:pPr>
                <a:r>
                  <a:rPr lang="en-US" sz="2000" dirty="0">
                    <a:solidFill>
                      <a:srgbClr val="FEFEFE"/>
                    </a:solidFill>
                    <a:latin typeface="Comic Sans MS"/>
                    <a:ea typeface="Comic Sans MS"/>
                    <a:cs typeface="Comic Sans MS"/>
                    <a:sym typeface="Comic Sans MS"/>
                  </a:rPr>
                  <a:t>(!) The binomial distribution become the Poisson distribution when </a:t>
                </a:r>
                <a14:m>
                  <m:oMath xmlns:m="http://schemas.openxmlformats.org/officeDocument/2006/math">
                    <m:r>
                      <a:rPr lang="en-US" sz="2000" b="0" i="1" smtClean="0">
                        <a:solidFill>
                          <a:srgbClr val="FEFEFE"/>
                        </a:solidFill>
                        <a:latin typeface="Cambria Math" panose="02040503050406030204" pitchFamily="18" charset="0"/>
                        <a:ea typeface="Comic Sans MS"/>
                        <a:cs typeface="Comic Sans MS"/>
                        <a:sym typeface="Comic Sans MS"/>
                      </a:rPr>
                      <m:t>𝑛</m:t>
                    </m:r>
                    <m:r>
                      <a:rPr lang="en-US" sz="2000" b="0" i="1" smtClean="0">
                        <a:solidFill>
                          <a:srgbClr val="FEFEFE"/>
                        </a:solidFill>
                        <a:latin typeface="Cambria Math" panose="02040503050406030204" pitchFamily="18" charset="0"/>
                        <a:ea typeface="Cambria Math" panose="02040503050406030204" pitchFamily="18" charset="0"/>
                        <a:cs typeface="Comic Sans MS"/>
                        <a:sym typeface="Comic Sans MS"/>
                      </a:rPr>
                      <m:t>→∞, </m:t>
                    </m:r>
                    <m:r>
                      <a:rPr lang="en-US" sz="2000" b="0" i="1" smtClean="0">
                        <a:solidFill>
                          <a:srgbClr val="FEFEFE"/>
                        </a:solidFill>
                        <a:latin typeface="Cambria Math" panose="02040503050406030204" pitchFamily="18" charset="0"/>
                        <a:ea typeface="Cambria Math" panose="02040503050406030204" pitchFamily="18" charset="0"/>
                        <a:cs typeface="Comic Sans MS"/>
                        <a:sym typeface="Comic Sans MS"/>
                      </a:rPr>
                      <m:t>𝑝</m:t>
                    </m:r>
                    <m:r>
                      <a:rPr lang="en-US" sz="2000" b="0" i="1" smtClean="0">
                        <a:solidFill>
                          <a:srgbClr val="FEFEFE"/>
                        </a:solidFill>
                        <a:latin typeface="Cambria Math" panose="02040503050406030204" pitchFamily="18" charset="0"/>
                        <a:ea typeface="Cambria Math" panose="02040503050406030204" pitchFamily="18" charset="0"/>
                        <a:cs typeface="Comic Sans MS"/>
                        <a:sym typeface="Comic Sans MS"/>
                      </a:rPr>
                      <m:t>→0</m:t>
                    </m:r>
                  </m:oMath>
                </a14:m>
                <a:r>
                  <a:rPr lang="en-US" sz="2000" dirty="0">
                    <a:solidFill>
                      <a:srgbClr val="FEFEFE"/>
                    </a:solidFill>
                    <a:latin typeface="Comic Sans MS"/>
                    <a:ea typeface="Comic Sans MS"/>
                    <a:cs typeface="Comic Sans MS"/>
                    <a:sym typeface="Comic Sans MS"/>
                  </a:rPr>
                  <a:t>.</a:t>
                </a:r>
                <a:endParaRPr sz="2000" dirty="0">
                  <a:solidFill>
                    <a:srgbClr val="FEFEFE"/>
                  </a:solidFill>
                  <a:latin typeface="Comic Sans MS"/>
                  <a:ea typeface="Comic Sans MS"/>
                  <a:cs typeface="Comic Sans MS"/>
                  <a:sym typeface="Comic Sans MS"/>
                </a:endParaRPr>
              </a:p>
            </p:txBody>
          </p:sp>
        </mc:Choice>
        <mc:Fallback xmlns="">
          <p:sp>
            <p:nvSpPr>
              <p:cNvPr id="3" name="Google Shape;106;g2ebeec5a5ef_1_20">
                <a:extLst>
                  <a:ext uri="{FF2B5EF4-FFF2-40B4-BE49-F238E27FC236}">
                    <a16:creationId xmlns:a16="http://schemas.microsoft.com/office/drawing/2014/main" id="{DCAFD0AC-2BBD-51D9-BA2D-76AC21DACFA9}"/>
                  </a:ext>
                </a:extLst>
              </p:cNvPr>
              <p:cNvSpPr txBox="1">
                <a:spLocks noRot="1" noChangeAspect="1" noMove="1" noResize="1" noEditPoints="1" noAdjustHandles="1" noChangeArrowheads="1" noChangeShapeType="1" noTextEdit="1"/>
              </p:cNvSpPr>
              <p:nvPr/>
            </p:nvSpPr>
            <p:spPr>
              <a:xfrm>
                <a:off x="504202" y="2121374"/>
                <a:ext cx="6366617" cy="3859433"/>
              </a:xfrm>
              <a:prstGeom prst="rect">
                <a:avLst/>
              </a:prstGeom>
              <a:blipFill>
                <a:blip r:embed="rId2"/>
                <a:stretch>
                  <a:fillRect r="-1195" b="-14474"/>
                </a:stretch>
              </a:blipFill>
              <a:ln>
                <a:no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C8434C67-B514-9BC8-3519-D7381547C1B8}"/>
              </a:ext>
            </a:extLst>
          </p:cNvPr>
          <p:cNvPicPr>
            <a:picLocks noChangeAspect="1"/>
          </p:cNvPicPr>
          <p:nvPr/>
        </p:nvPicPr>
        <p:blipFill>
          <a:blip r:embed="rId3"/>
          <a:stretch>
            <a:fillRect/>
          </a:stretch>
        </p:blipFill>
        <p:spPr>
          <a:xfrm>
            <a:off x="7054850" y="2296583"/>
            <a:ext cx="4889500" cy="3924300"/>
          </a:xfrm>
          <a:prstGeom prst="rect">
            <a:avLst/>
          </a:prstGeom>
        </p:spPr>
      </p:pic>
      <p:sp>
        <p:nvSpPr>
          <p:cNvPr id="7" name="Slide Number Placeholder 6">
            <a:extLst>
              <a:ext uri="{FF2B5EF4-FFF2-40B4-BE49-F238E27FC236}">
                <a16:creationId xmlns:a16="http://schemas.microsoft.com/office/drawing/2014/main" id="{A23BDE5A-4093-4C43-7404-5D2CA70B442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spTree>
    <p:extLst>
      <p:ext uri="{BB962C8B-B14F-4D97-AF65-F5344CB8AC3E}">
        <p14:creationId xmlns:p14="http://schemas.microsoft.com/office/powerpoint/2010/main" val="764137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arcel">
  <a:themeElements>
    <a:clrScheme name="Parcel">
      <a:dk1>
        <a:srgbClr val="000000"/>
      </a:dk1>
      <a:lt1>
        <a:srgbClr val="FFFFFF"/>
      </a:lt1>
      <a:dk2>
        <a:srgbClr val="635D4D"/>
      </a:dk2>
      <a:lt2>
        <a:srgbClr val="D8D6BA"/>
      </a:lt2>
      <a:accent1>
        <a:srgbClr val="9CBEBD"/>
      </a:accent1>
      <a:accent2>
        <a:srgbClr val="D2CB6C"/>
      </a:accent2>
      <a:accent3>
        <a:srgbClr val="9D9A93"/>
      </a:accent3>
      <a:accent4>
        <a:srgbClr val="C89F5D"/>
      </a:accent4>
      <a:accent5>
        <a:srgbClr val="A9A57C"/>
      </a:accent5>
      <a:accent6>
        <a:srgbClr val="95A39D"/>
      </a:accent6>
      <a:hlink>
        <a:srgbClr val="D25814"/>
      </a:hlink>
      <a:folHlink>
        <a:srgbClr val="849A0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5531</TotalTime>
  <Words>2410</Words>
  <Application>Microsoft Macintosh PowerPoint</Application>
  <PresentationFormat>Widescreen</PresentationFormat>
  <Paragraphs>271</Paragraphs>
  <Slides>46</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Cambria Math</vt:lpstr>
      <vt:lpstr>Gill Sans</vt:lpstr>
      <vt:lpstr>System Font Regular</vt:lpstr>
      <vt:lpstr>Comic Sans MS</vt:lpstr>
      <vt:lpstr>Arial</vt:lpstr>
      <vt:lpstr>Parcel</vt:lpstr>
      <vt:lpstr> STATISTICAL ANALYSIS &amp; INFERENCE (in a nutshell)</vt:lpstr>
      <vt:lpstr>Distributions</vt:lpstr>
      <vt:lpstr>Basis of Probability</vt:lpstr>
      <vt:lpstr>What is a Distribution?</vt:lpstr>
      <vt:lpstr>PDF (PMF), CDF</vt:lpstr>
      <vt:lpstr>Mean, Variance, Standard Deviation, Median, and Mean Absolute Deviation</vt:lpstr>
      <vt:lpstr>Common Distributions</vt:lpstr>
      <vt:lpstr>Binomial</vt:lpstr>
      <vt:lpstr>Poisson</vt:lpstr>
      <vt:lpstr>Gaussian</vt:lpstr>
      <vt:lpstr>Sampling</vt:lpstr>
      <vt:lpstr>What is Sampling?</vt:lpstr>
      <vt:lpstr>Chi Square Distribution</vt:lpstr>
      <vt:lpstr>χ^2 (x,k)</vt:lpstr>
      <vt:lpstr>Statistical Uncertainty</vt:lpstr>
      <vt:lpstr>Sources of Uncertainty</vt:lpstr>
      <vt:lpstr>Measuring Uncertainty &amp; Error</vt:lpstr>
      <vt:lpstr>Error propagation</vt:lpstr>
      <vt:lpstr>Likelihood Statistics</vt:lpstr>
      <vt:lpstr>Likelihood and Inference</vt:lpstr>
      <vt:lpstr>Likelihood, Prior, and Posterior</vt:lpstr>
      <vt:lpstr>Maximum Likelihood Fitting</vt:lpstr>
      <vt:lpstr>Least-square Fitting</vt:lpstr>
      <vt:lpstr>Why Is the Residual Called χ^2?</vt:lpstr>
      <vt:lpstr>Least-square ≡ Maximum Likelihood</vt:lpstr>
      <vt:lpstr>Gradient Descend</vt:lpstr>
      <vt:lpstr>Physics Motivation</vt:lpstr>
      <vt:lpstr>Local Minimum</vt:lpstr>
      <vt:lpstr>Uncertainty in Fitted Parameters</vt:lpstr>
      <vt:lpstr>Uncertainty in Fitted Parameters</vt:lpstr>
      <vt:lpstr>Cubic Spline Method</vt:lpstr>
      <vt:lpstr>Histogram</vt:lpstr>
      <vt:lpstr>From Scatter Points to Function</vt:lpstr>
      <vt:lpstr>Benefits and (more) Limits</vt:lpstr>
      <vt:lpstr>Hypothesis Testing</vt:lpstr>
      <vt:lpstr>Basis of Hypothesis Testing</vt:lpstr>
      <vt:lpstr>Bayes’ Theorem</vt:lpstr>
      <vt:lpstr>p-value &amp; Null Hypothesis</vt:lpstr>
      <vt:lpstr>Visualizing p-value</vt:lpstr>
      <vt:lpstr>Bootstrapping</vt:lpstr>
      <vt:lpstr>In the Case of Complicated Null Hypothesis</vt:lpstr>
      <vt:lpstr>Likelihood-ratio Testing</vt:lpstr>
      <vt:lpstr>Null Hypothesis v.s. Alternative Hypothesis</vt:lpstr>
      <vt:lpstr>Null Hypothesis v.s. Alternative Hypothesis</vt:lpstr>
      <vt:lpstr>Main Takeaways</vt:lpstr>
      <vt:lpstr>1. Sample/distribution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Vinh Q Tran</dc:creator>
  <cp:lastModifiedBy>Vinh Quang Tran</cp:lastModifiedBy>
  <cp:revision>19</cp:revision>
  <dcterms:created xsi:type="dcterms:W3CDTF">2023-12-12T01:32:39Z</dcterms:created>
  <dcterms:modified xsi:type="dcterms:W3CDTF">2024-07-24T04:43:31Z</dcterms:modified>
</cp:coreProperties>
</file>